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64" r:id="rId7"/>
    <p:sldId id="266" r:id="rId8"/>
    <p:sldId id="318" r:id="rId9"/>
    <p:sldId id="319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308" r:id="rId18"/>
    <p:sldId id="277" r:id="rId19"/>
    <p:sldId id="278" r:id="rId20"/>
    <p:sldId id="279" r:id="rId21"/>
    <p:sldId id="315" r:id="rId22"/>
    <p:sldId id="291" r:id="rId23"/>
    <p:sldId id="316" r:id="rId24"/>
    <p:sldId id="314" r:id="rId25"/>
    <p:sldId id="317" r:id="rId26"/>
    <p:sldId id="302" r:id="rId27"/>
    <p:sldId id="295" r:id="rId28"/>
  </p:sldIdLst>
  <p:sldSz cx="9144000" cy="6858000" type="screen4x3"/>
  <p:notesSz cx="6769100" cy="9906000"/>
  <p:custDataLst>
    <p:tags r:id="rId30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06" autoAdjust="0"/>
    <p:restoredTop sz="93300" autoAdjust="0"/>
  </p:normalViewPr>
  <p:slideViewPr>
    <p:cSldViewPr>
      <p:cViewPr varScale="1">
        <p:scale>
          <a:sx n="62" d="100"/>
          <a:sy n="62" d="100"/>
        </p:scale>
        <p:origin x="-7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DB6D019-6B34-427A-BA94-0420D875413F}" type="datetimeFigureOut">
              <a:rPr lang="ja-JP" altLang="en-US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7360C5C-CB9C-423B-965D-DA3F1AB9E88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4C300E-8921-4821-B250-7EDB6B85DCD4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90EE74-32A0-4C09-8223-C2DB70013612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BCF831-985F-413D-9899-58FA9E0A1279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FC97BC-FEE4-4108-A012-09DED3E67869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7EEB5D-0534-4FE2-A21E-CB3C9B6B0C2F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43DFCE-AD12-4C6B-A323-F9F7F7C97C23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6DCAD1-DA02-4CB4-B093-7006E57B9DD3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BD8832-8782-44A7-A2CD-FB00C3A45067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AEE27D-CE3D-4FB7-809F-9B11ED021928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E0ACFA-2F61-48F2-985D-7F7799EFC83E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A3AD72-EF37-44F2-A12F-CC501F8D6EA4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74786A-464A-4A93-B80F-BC3DABD1858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186DB1-8844-43A2-AC77-FCD0153C6226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60C5C-CB9C-423B-965D-DA3F1AB9E88B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692C1F-3087-49AE-8681-ACFB0B0BAFEC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E96624-9BD7-497B-ADA4-E48213ECD629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E96624-9BD7-497B-ADA4-E48213ECD629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E96624-9BD7-497B-ADA4-E48213ECD629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70BE68-C403-46A0-812D-E33CDE261D46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E250A2-1608-4CDF-AFBE-D351B8891092}" type="slidenum">
              <a:rPr lang="ja-JP" altLang="en-US" smtClean="0"/>
              <a:pPr>
                <a:defRPr/>
              </a:pPr>
              <a:t>27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0E9403-BF6F-4DEA-9C94-F3064976A308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503B8E-0D15-4EEF-9057-414B0C732BC2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8029E0-B49F-4C77-8AD1-29B945FBF0F7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FDA279-4D2E-4DC4-A6BD-9B7260D6D3AF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1E6FC1-7A69-4BB3-97A0-1A24D7DCFCD2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78849D-43D7-426B-9FA0-1F4C467CCAB3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78849D-43D7-426B-9FA0-1F4C467CCAB3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円/楕円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円/楕円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1" name="円/楕円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22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5BCF9-612C-4E5C-AAA5-607357DB75E9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23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4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1F1D3-E52A-40B2-A063-ACFAF2737C1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09D-47D6-4638-8715-A08632E9BCA1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E59E3-740C-43E5-96CC-1B6F02AB6C7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6345B-ECA5-4A43-9642-FD0743390EE9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5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BF795-AD22-44E0-926B-C52AA1D3F45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6F16AA-7102-4334-882C-0E270A287CB7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5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67E9B1-9B1A-4277-8DBA-461CFBBC5ED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6" name="フッター プレースホル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正方形/長方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" name="円/楕円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5" name="円/楕円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6" name="円/楕円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円/楕円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円/楕円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0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D5D8D-D0CC-4A4A-8085-DFA6920FF11C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21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2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D01FA-BE0B-4632-B483-59F6B26695C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3D134-0CFB-4D9E-BC76-3C5EC23027CB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6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072F7-3B65-4EEC-9E77-993F9252C17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7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0AD2B-3021-48E2-80DF-741D66721F07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8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0823E-C835-4D78-A090-1D72F5E777A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4B455E-ED72-4BA7-95B6-3FC1330A81EB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4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9D2B2D-37C7-44EA-B6B0-94551E69570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5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AED0-5838-40DB-A15D-5A1F3F08CB3B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6C65B-8B62-411E-BE84-085E3C09D02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6" name="直線コネクタ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2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C3A95F-3397-40C0-BBB7-8A76DE4565D4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13" name="スライド番号プレースホル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B62502-0A9F-40F7-88B5-C31B81D9537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14" name="フッター プレースホル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2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FD623E-8866-44B6-9C6B-7DB39BBE1C4D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13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3BD913-7E22-4372-9F78-DF14E112CF3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14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028" name="テキスト プレースホル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C0ED4F7-9F74-4613-8CAC-0F417CFEF6C5}" type="datetime1">
              <a:rPr lang="ja-JP" altLang="en-US" smtClean="0"/>
              <a:pPr>
                <a:defRPr/>
              </a:pPr>
              <a:t>2009/1/28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 b="1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9D16947-6563-450C-ADFE-FD13F67F8CD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1" r:id="rId4"/>
    <p:sldLayoutId id="2147484302" r:id="rId5"/>
    <p:sldLayoutId id="2147484309" r:id="rId6"/>
    <p:sldLayoutId id="2147484303" r:id="rId7"/>
    <p:sldLayoutId id="2147484310" r:id="rId8"/>
    <p:sldLayoutId id="2147484311" r:id="rId9"/>
    <p:sldLayoutId id="2147484304" r:id="rId10"/>
    <p:sldLayoutId id="214748430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ＭＳ Ｐ明朝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ＭＳ Ｐ明朝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ＭＳ Ｐ明朝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ＭＳ Ｐ明朝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ＭＳ Ｐ明朝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ＭＳ Ｐ明朝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ＭＳ Ｐ明朝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Century Schoolbook" pitchFamily="18" charset="0"/>
          <a:ea typeface="ＭＳ Ｐ明朝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10" Type="http://schemas.openxmlformats.org/officeDocument/2006/relationships/image" Target="../media/image6.png"/><Relationship Id="rId4" Type="http://schemas.openxmlformats.org/officeDocument/2006/relationships/tags" Target="../tags/tag11.xml"/><Relationship Id="rId9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10" Type="http://schemas.openxmlformats.org/officeDocument/2006/relationships/image" Target="../media/image7.png"/><Relationship Id="rId4" Type="http://schemas.openxmlformats.org/officeDocument/2006/relationships/tags" Target="../tags/tag17.xml"/><Relationship Id="rId9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7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2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6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On Generating All Maximal Acyclic </a:t>
            </a:r>
            <a:r>
              <a:rPr lang="en-US" altLang="ja-JP" dirty="0" err="1" smtClean="0"/>
              <a:t>Subhypergraphs</a:t>
            </a:r>
            <a:r>
              <a:rPr lang="en-US" altLang="ja-JP" dirty="0" smtClean="0"/>
              <a:t> with Polynomial Delay</a:t>
            </a:r>
            <a:endParaRPr lang="ja-JP" altLang="en-US" dirty="0"/>
          </a:p>
        </p:txBody>
      </p:sp>
      <p:sp>
        <p:nvSpPr>
          <p:cNvPr id="8195" name="サブタイトル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en-US" altLang="ja-JP" smtClean="0"/>
              <a:t>Taishin Daigo (Kyushu Inst. of Tech.)</a:t>
            </a:r>
            <a:endParaRPr lang="ja-JP" altLang="en-US" smtClean="0"/>
          </a:p>
          <a:p>
            <a:pPr eaLnBrk="1" hangingPunct="1"/>
            <a:r>
              <a:rPr lang="en-US" altLang="ja-JP" smtClean="0"/>
              <a:t>Kouichi Hirata (Kyushu Inst. of Tech.)</a:t>
            </a:r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1F1D3-E52A-40B2-A063-ACFAF2737C13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Generating Maximal Acyclic 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 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Complexity of Generating Problems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Polynomial total time (Output </a:t>
            </a:r>
            <a:r>
              <a:rPr lang="en-US" altLang="ja-JP" smtClean="0"/>
              <a:t>polynomial time)</a:t>
            </a:r>
          </a:p>
          <a:p>
            <a:pPr lvl="1" eaLnBrk="1" hangingPunct="1"/>
            <a:r>
              <a:rPr lang="en-US" altLang="ja-JP" dirty="0" smtClean="0"/>
              <a:t>Time to output all solutions is bounded by a polynomial in the number </a:t>
            </a:r>
            <a:r>
              <a:rPr lang="en-US" altLang="ja-JP" i="1" dirty="0" smtClean="0">
                <a:solidFill>
                  <a:srgbClr val="0070C0"/>
                </a:solidFill>
              </a:rPr>
              <a:t>m</a:t>
            </a:r>
            <a:r>
              <a:rPr lang="en-US" altLang="ja-JP" dirty="0" smtClean="0"/>
              <a:t> of solutions and the input size </a:t>
            </a:r>
            <a:r>
              <a:rPr lang="en-US" altLang="ja-JP" i="1" dirty="0" smtClean="0">
                <a:solidFill>
                  <a:srgbClr val="0070C0"/>
                </a:solidFill>
              </a:rPr>
              <a:t>n</a:t>
            </a:r>
          </a:p>
          <a:p>
            <a:pPr eaLnBrk="1" hangingPunct="1"/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>
                <a:solidFill>
                  <a:srgbClr val="0070C0"/>
                </a:solidFill>
              </a:rPr>
              <a:t>Polynomial delay</a:t>
            </a:r>
          </a:p>
          <a:p>
            <a:pPr lvl="1" eaLnBrk="1" hangingPunct="1"/>
            <a:r>
              <a:rPr lang="en-US" altLang="ja-JP" dirty="0" smtClean="0"/>
              <a:t>Time between two consecutive solutions is bounded by a polynomial in the input size </a:t>
            </a:r>
            <a:r>
              <a:rPr lang="en-US" altLang="ja-JP" i="1" dirty="0" smtClean="0">
                <a:solidFill>
                  <a:srgbClr val="0070C0"/>
                </a:solidFill>
              </a:rPr>
              <a:t>n</a:t>
            </a:r>
            <a:endParaRPr lang="ja-JP" altLang="en-US" i="1" dirty="0" smtClean="0">
              <a:solidFill>
                <a:srgbClr val="0070C0"/>
              </a:solidFill>
            </a:endParaRPr>
          </a:p>
        </p:txBody>
      </p:sp>
      <p:grpSp>
        <p:nvGrpSpPr>
          <p:cNvPr id="4" name="グループ化 43"/>
          <p:cNvGrpSpPr>
            <a:grpSpLocks/>
          </p:cNvGrpSpPr>
          <p:nvPr/>
        </p:nvGrpSpPr>
        <p:grpSpPr bwMode="auto">
          <a:xfrm>
            <a:off x="1500188" y="5572125"/>
            <a:ext cx="5357812" cy="142875"/>
            <a:chOff x="1500166" y="5572140"/>
            <a:chExt cx="5357850" cy="142876"/>
          </a:xfrm>
        </p:grpSpPr>
        <p:cxnSp>
          <p:nvCxnSpPr>
            <p:cNvPr id="15" name="直線矢印コネクタ 14"/>
            <p:cNvCxnSpPr/>
            <p:nvPr/>
          </p:nvCxnSpPr>
          <p:spPr>
            <a:xfrm>
              <a:off x="1500166" y="5643579"/>
              <a:ext cx="535785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円/楕円 15"/>
            <p:cNvSpPr/>
            <p:nvPr/>
          </p:nvSpPr>
          <p:spPr>
            <a:xfrm>
              <a:off x="1857356" y="5572140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2571736" y="5572140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3286116" y="5572140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3786182" y="5572140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4643438" y="5572140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5500694" y="5572140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6357950" y="5572140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6" name="グループ化 41"/>
          <p:cNvGrpSpPr>
            <a:grpSpLocks/>
          </p:cNvGrpSpPr>
          <p:nvPr/>
        </p:nvGrpSpPr>
        <p:grpSpPr bwMode="auto">
          <a:xfrm>
            <a:off x="1428750" y="3500438"/>
            <a:ext cx="5357813" cy="142875"/>
            <a:chOff x="1428728" y="3500438"/>
            <a:chExt cx="5357850" cy="142876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1428728" y="3571875"/>
              <a:ext cx="53578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円/楕円 6"/>
            <p:cNvSpPr/>
            <p:nvPr/>
          </p:nvSpPr>
          <p:spPr>
            <a:xfrm>
              <a:off x="1785918" y="3500438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2714612" y="3500438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3214678" y="3500438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714744" y="3500438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4572000" y="3500438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5000628" y="3500438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6286512" y="3500438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4" name="グループ化 42"/>
          <p:cNvGrpSpPr>
            <a:grpSpLocks/>
          </p:cNvGrpSpPr>
          <p:nvPr/>
        </p:nvGrpSpPr>
        <p:grpSpPr bwMode="auto">
          <a:xfrm>
            <a:off x="1714500" y="2857500"/>
            <a:ext cx="5616575" cy="1071563"/>
            <a:chOff x="1714480" y="2857496"/>
            <a:chExt cx="5616558" cy="1071570"/>
          </a:xfrm>
        </p:grpSpPr>
        <p:sp>
          <p:nvSpPr>
            <p:cNvPr id="27" name="円/楕円 26"/>
            <p:cNvSpPr/>
            <p:nvPr/>
          </p:nvSpPr>
          <p:spPr>
            <a:xfrm>
              <a:off x="1714480" y="3214686"/>
              <a:ext cx="4786299" cy="714380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786406" y="2857496"/>
              <a:ext cx="1544632" cy="46196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400" dirty="0">
                  <a:solidFill>
                    <a:srgbClr val="0070C0"/>
                  </a:solidFill>
                  <a:latin typeface="+mn-lt"/>
                </a:rPr>
                <a:t>poly(</a:t>
              </a:r>
              <a:r>
                <a:rPr lang="en-US" altLang="ja-JP" sz="2400" i="1" dirty="0" err="1">
                  <a:solidFill>
                    <a:srgbClr val="0070C0"/>
                  </a:solidFill>
                  <a:latin typeface="+mn-lt"/>
                </a:rPr>
                <a:t>m</a:t>
              </a:r>
              <a:r>
                <a:rPr lang="en-US" altLang="ja-JP" sz="2400" dirty="0" err="1">
                  <a:solidFill>
                    <a:srgbClr val="0070C0"/>
                  </a:solidFill>
                  <a:latin typeface="+mn-lt"/>
                </a:rPr>
                <a:t>,</a:t>
              </a:r>
              <a:r>
                <a:rPr lang="en-US" altLang="ja-JP" sz="2400" i="1" dirty="0" err="1">
                  <a:solidFill>
                    <a:srgbClr val="0070C0"/>
                  </a:solidFill>
                  <a:latin typeface="+mn-lt"/>
                </a:rPr>
                <a:t>n</a:t>
              </a:r>
              <a:r>
                <a:rPr lang="en-US" altLang="ja-JP" sz="2400" dirty="0">
                  <a:solidFill>
                    <a:srgbClr val="0070C0"/>
                  </a:solidFill>
                  <a:latin typeface="+mn-lt"/>
                </a:rPr>
                <a:t>)</a:t>
              </a:r>
              <a:endParaRPr lang="ja-JP" altLang="en-US" sz="2400" dirty="0">
                <a:solidFill>
                  <a:srgbClr val="0070C0"/>
                </a:solidFill>
                <a:latin typeface="+mn-lt"/>
              </a:endParaRPr>
            </a:p>
          </p:txBody>
        </p:sp>
      </p:grpSp>
      <p:grpSp>
        <p:nvGrpSpPr>
          <p:cNvPr id="23" name="グループ化 44"/>
          <p:cNvGrpSpPr>
            <a:grpSpLocks/>
          </p:cNvGrpSpPr>
          <p:nvPr/>
        </p:nvGrpSpPr>
        <p:grpSpPr bwMode="auto">
          <a:xfrm>
            <a:off x="1790700" y="5143500"/>
            <a:ext cx="4710113" cy="941388"/>
            <a:chOff x="1790961" y="5143512"/>
            <a:chExt cx="4709865" cy="940836"/>
          </a:xfrm>
        </p:grpSpPr>
        <p:sp>
          <p:nvSpPr>
            <p:cNvPr id="29" name="円/楕円 28"/>
            <p:cNvSpPr/>
            <p:nvPr/>
          </p:nvSpPr>
          <p:spPr>
            <a:xfrm>
              <a:off x="2000500" y="5500491"/>
              <a:ext cx="571470" cy="285582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2714837" y="5500491"/>
              <a:ext cx="571470" cy="285582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429175" y="5500491"/>
              <a:ext cx="357169" cy="285582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3929211" y="5500491"/>
              <a:ext cx="714337" cy="285582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4786416" y="5500491"/>
              <a:ext cx="714337" cy="285582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5643621" y="5500491"/>
              <a:ext cx="714337" cy="285582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1790961" y="5714677"/>
              <a:ext cx="923876" cy="3696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poly(</a:t>
              </a:r>
              <a:r>
                <a:rPr lang="en-US" altLang="ja-JP" i="1" dirty="0">
                  <a:solidFill>
                    <a:srgbClr val="0070C0"/>
                  </a:solidFill>
                  <a:latin typeface="+mn-lt"/>
                </a:rPr>
                <a:t>n</a:t>
              </a: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)</a:t>
              </a:r>
              <a:endParaRPr lang="ja-JP" altLang="en-US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2571970" y="5143512"/>
              <a:ext cx="923876" cy="3696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poly(</a:t>
              </a:r>
              <a:r>
                <a:rPr lang="en-US" altLang="ja-JP" i="1" dirty="0">
                  <a:solidFill>
                    <a:srgbClr val="0070C0"/>
                  </a:solidFill>
                  <a:latin typeface="+mn-lt"/>
                </a:rPr>
                <a:t>n</a:t>
              </a: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)</a:t>
              </a:r>
              <a:endParaRPr lang="ja-JP" altLang="en-US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143440" y="5714677"/>
              <a:ext cx="923876" cy="3696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poly(</a:t>
              </a:r>
              <a:r>
                <a:rPr lang="en-US" altLang="ja-JP" i="1" dirty="0">
                  <a:solidFill>
                    <a:srgbClr val="0070C0"/>
                  </a:solidFill>
                  <a:latin typeface="+mn-lt"/>
                </a:rPr>
                <a:t>n</a:t>
              </a: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)</a:t>
              </a:r>
              <a:endParaRPr lang="ja-JP" altLang="en-US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3862540" y="5143512"/>
              <a:ext cx="923876" cy="3696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poly(</a:t>
              </a:r>
              <a:r>
                <a:rPr lang="en-US" altLang="ja-JP" i="1" dirty="0">
                  <a:solidFill>
                    <a:srgbClr val="0070C0"/>
                  </a:solidFill>
                  <a:latin typeface="+mn-lt"/>
                </a:rPr>
                <a:t>n</a:t>
              </a: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)</a:t>
              </a:r>
              <a:endParaRPr lang="ja-JP" altLang="en-US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4643549" y="5714677"/>
              <a:ext cx="923876" cy="3696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poly(</a:t>
              </a:r>
              <a:r>
                <a:rPr lang="en-US" altLang="ja-JP" i="1" dirty="0">
                  <a:solidFill>
                    <a:srgbClr val="0070C0"/>
                  </a:solidFill>
                  <a:latin typeface="+mn-lt"/>
                </a:rPr>
                <a:t>n</a:t>
              </a: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)</a:t>
              </a:r>
              <a:endParaRPr lang="ja-JP" altLang="en-US" dirty="0">
                <a:solidFill>
                  <a:srgbClr val="0070C0"/>
                </a:solidFill>
                <a:latin typeface="+mn-lt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5576950" y="5143512"/>
              <a:ext cx="923876" cy="36967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poly(</a:t>
              </a:r>
              <a:r>
                <a:rPr lang="en-US" altLang="ja-JP" i="1" dirty="0">
                  <a:solidFill>
                    <a:srgbClr val="0070C0"/>
                  </a:solidFill>
                  <a:latin typeface="+mn-lt"/>
                </a:rPr>
                <a:t>n</a:t>
              </a: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)</a:t>
              </a:r>
              <a:endParaRPr lang="ja-JP" altLang="en-US" dirty="0">
                <a:solidFill>
                  <a:srgbClr val="0070C0"/>
                </a:solidFill>
                <a:latin typeface="+mn-lt"/>
              </a:endParaRPr>
            </a:p>
          </p:txBody>
        </p:sp>
      </p:grpSp>
      <p:sp>
        <p:nvSpPr>
          <p:cNvPr id="41" name="スライド番号プレースホルダ 4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yclic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Generating All MASs in a </a:t>
            </a:r>
            <a:r>
              <a:rPr lang="en-US" altLang="ja-JP" dirty="0" err="1" smtClean="0"/>
              <a:t>Hypergraph</a:t>
            </a:r>
            <a:r>
              <a:rPr lang="en-US" altLang="ja-JP" dirty="0" smtClean="0"/>
              <a:t> with Polynomial Delay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Intractability for generating all MASs in a </a:t>
            </a:r>
            <a:r>
              <a:rPr lang="en-US" altLang="ja-JP" dirty="0" err="1" smtClean="0"/>
              <a:t>hypergrpah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70C0"/>
                </a:solidFill>
              </a:rPr>
              <a:t>in lexicographic order with polynomial delay</a:t>
            </a:r>
            <a:endParaRPr lang="en-US" altLang="ja-JP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A polynomial delay algorithm for generating all MASs in a </a:t>
            </a:r>
            <a:r>
              <a:rPr lang="en-US" altLang="ja-JP" dirty="0" err="1" smtClean="0">
                <a:solidFill>
                  <a:schemeClr val="bg1">
                    <a:lumMod val="85000"/>
                  </a:schemeClr>
                </a:solidFill>
              </a:rPr>
              <a:t>hypergraph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 (by ignoring the order of outputs)</a:t>
            </a:r>
            <a:endParaRPr lang="ja-JP" alt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lic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Intractability for Generating All MASs in Lexicographic Order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err="1" smtClean="0">
                <a:solidFill>
                  <a:srgbClr val="0070C0"/>
                </a:solidFill>
                <a:latin typeface="+mj-lt"/>
              </a:rPr>
              <a:t>LexFirstMAS</a:t>
            </a:r>
            <a:r>
              <a:rPr lang="en-US" altLang="ja-JP" dirty="0" smtClean="0">
                <a:solidFill>
                  <a:srgbClr val="0070C0"/>
                </a:solidFill>
              </a:rPr>
              <a:t>(</a:t>
            </a:r>
            <a:r>
              <a:rPr lang="en-US" altLang="ja-JP" i="1" dirty="0" smtClean="0">
                <a:solidFill>
                  <a:srgbClr val="0070C0"/>
                </a:solidFill>
              </a:rPr>
              <a:t>H</a:t>
            </a:r>
            <a:r>
              <a:rPr lang="en-US" altLang="ja-JP" dirty="0" smtClean="0">
                <a:solidFill>
                  <a:srgbClr val="0070C0"/>
                </a:solidFill>
              </a:rPr>
              <a:t>,</a:t>
            </a:r>
            <a:r>
              <a:rPr lang="en-US" altLang="ja-JP" i="1" dirty="0" smtClean="0">
                <a:solidFill>
                  <a:srgbClr val="0070C0"/>
                </a:solidFill>
              </a:rPr>
              <a:t>H</a:t>
            </a:r>
            <a:r>
              <a:rPr lang="en-US" altLang="ja-JP" i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dirty="0" smtClean="0">
                <a:solidFill>
                  <a:srgbClr val="0070C0"/>
                </a:solidFill>
              </a:rPr>
              <a:t>)</a:t>
            </a:r>
          </a:p>
          <a:p>
            <a:pPr eaLnBrk="1" hangingPunct="1">
              <a:defRPr/>
            </a:pPr>
            <a:r>
              <a:rPr lang="en-US" altLang="ja-JP" dirty="0" err="1" smtClean="0"/>
              <a:t>Hypergraphs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 and </a:t>
            </a:r>
            <a:r>
              <a:rPr lang="en-US" altLang="ja-JP" i="1" dirty="0" smtClean="0"/>
              <a:t>H</a:t>
            </a:r>
            <a:r>
              <a:rPr lang="en-US" altLang="ja-JP" i="1" baseline="-25000" dirty="0" smtClean="0"/>
              <a:t>1</a:t>
            </a:r>
          </a:p>
          <a:p>
            <a:pPr eaLnBrk="1" hangingPunct="1">
              <a:defRPr/>
            </a:pPr>
            <a:r>
              <a:rPr lang="en-US" altLang="ja-JP" dirty="0" smtClean="0"/>
              <a:t>Is </a:t>
            </a:r>
            <a:r>
              <a:rPr lang="en-US" altLang="ja-JP" i="1" dirty="0" smtClean="0"/>
              <a:t>H</a:t>
            </a:r>
            <a:r>
              <a:rPr lang="en-US" altLang="ja-JP" i="1" baseline="-25000" dirty="0" smtClean="0"/>
              <a:t>1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70C0"/>
                </a:solidFill>
              </a:rPr>
              <a:t>the lexicographically first MAS</a:t>
            </a:r>
            <a:r>
              <a:rPr lang="en-US" altLang="ja-JP" dirty="0" smtClean="0"/>
              <a:t> of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?</a:t>
            </a:r>
          </a:p>
          <a:p>
            <a:pPr eaLnBrk="1" hangingPunct="1">
              <a:defRPr/>
            </a:pPr>
            <a:endParaRPr lang="en-US" altLang="ja-JP" dirty="0" smtClean="0"/>
          </a:p>
          <a:p>
            <a:pPr eaLnBrk="1" hangingPunct="1">
              <a:defRPr/>
            </a:pPr>
            <a:r>
              <a:rPr lang="en-US" altLang="ja-JP" dirty="0" err="1" smtClean="0">
                <a:solidFill>
                  <a:srgbClr val="C00000"/>
                </a:solidFill>
              </a:rPr>
              <a:t>LexFirstMAS</a:t>
            </a:r>
            <a:r>
              <a:rPr lang="en-US" altLang="ja-JP" dirty="0" smtClean="0">
                <a:solidFill>
                  <a:srgbClr val="C00000"/>
                </a:solidFill>
              </a:rPr>
              <a:t>(</a:t>
            </a:r>
            <a:r>
              <a:rPr lang="en-US" altLang="ja-JP" i="1" dirty="0" smtClean="0">
                <a:solidFill>
                  <a:srgbClr val="C00000"/>
                </a:solidFill>
              </a:rPr>
              <a:t>H</a:t>
            </a:r>
            <a:r>
              <a:rPr lang="en-US" altLang="ja-JP" dirty="0" smtClean="0">
                <a:solidFill>
                  <a:srgbClr val="C00000"/>
                </a:solidFill>
              </a:rPr>
              <a:t>,</a:t>
            </a:r>
            <a:r>
              <a:rPr lang="en-US" altLang="ja-JP" i="1" dirty="0" smtClean="0">
                <a:solidFill>
                  <a:srgbClr val="C00000"/>
                </a:solidFill>
              </a:rPr>
              <a:t>H</a:t>
            </a:r>
            <a:r>
              <a:rPr lang="en-US" altLang="ja-JP" i="1" baseline="-25000" dirty="0" smtClean="0">
                <a:solidFill>
                  <a:srgbClr val="C00000"/>
                </a:solidFill>
              </a:rPr>
              <a:t>1</a:t>
            </a:r>
            <a:r>
              <a:rPr lang="en-US" altLang="ja-JP" dirty="0" smtClean="0">
                <a:solidFill>
                  <a:srgbClr val="C00000"/>
                </a:solidFill>
              </a:rPr>
              <a:t>) is </a:t>
            </a:r>
            <a:r>
              <a:rPr lang="en-US" altLang="ja-JP" dirty="0" err="1" smtClean="0">
                <a:solidFill>
                  <a:srgbClr val="C00000"/>
                </a:solidFill>
              </a:rPr>
              <a:t>coNP</a:t>
            </a:r>
            <a:r>
              <a:rPr lang="en-US" altLang="ja-JP" dirty="0" smtClean="0">
                <a:solidFill>
                  <a:srgbClr val="C00000"/>
                </a:solidFill>
              </a:rPr>
              <a:t>-complete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Intractability for Generating All MASs in Lexicographic Order</a:t>
            </a:r>
            <a:endParaRPr lang="ja-JP" altLang="en-US" dirty="0"/>
          </a:p>
        </p:txBody>
      </p:sp>
      <p:sp>
        <p:nvSpPr>
          <p:cNvPr id="19459" name="コンテンツ プレースホルダ 6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ja-JP" dirty="0" smtClean="0"/>
              <a:t>Reduction from 3DM (3 Dimensional Matching)</a:t>
            </a:r>
          </a:p>
          <a:p>
            <a:r>
              <a:rPr lang="en-US" altLang="ja-JP" i="1" dirty="0" smtClean="0"/>
              <a:t>M</a:t>
            </a:r>
            <a:r>
              <a:rPr lang="ja-JP" altLang="en-US" dirty="0" smtClean="0"/>
              <a:t>    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  </a:t>
            </a:r>
            <a:r>
              <a:rPr lang="en-US" altLang="ja-JP" i="1" dirty="0" smtClean="0"/>
              <a:t>Y</a:t>
            </a:r>
            <a:r>
              <a:rPr lang="en-US" altLang="ja-JP" dirty="0" smtClean="0"/>
              <a:t>  </a:t>
            </a:r>
            <a:r>
              <a:rPr lang="en-US" altLang="ja-JP" i="1" dirty="0" smtClean="0"/>
              <a:t>Z</a:t>
            </a:r>
          </a:p>
          <a:p>
            <a:r>
              <a:rPr lang="en-US" altLang="ja-JP" dirty="0" smtClean="0"/>
              <a:t>Does </a:t>
            </a:r>
            <a:r>
              <a:rPr lang="en-US" altLang="ja-JP" i="1" dirty="0" smtClean="0"/>
              <a:t>M</a:t>
            </a:r>
            <a:r>
              <a:rPr lang="en-US" altLang="ja-JP" dirty="0" smtClean="0"/>
              <a:t> have a </a:t>
            </a:r>
            <a:r>
              <a:rPr lang="en-US" altLang="ja-JP" i="1" dirty="0" smtClean="0">
                <a:solidFill>
                  <a:srgbClr val="0070C0"/>
                </a:solidFill>
              </a:rPr>
              <a:t>perfect matching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M</a:t>
            </a:r>
            <a:r>
              <a:rPr lang="en-US" altLang="ja-JP" i="1" baseline="-25000" dirty="0" smtClean="0"/>
              <a:t>1</a:t>
            </a:r>
            <a:r>
              <a:rPr lang="ja-JP" altLang="en-US" dirty="0" smtClean="0"/>
              <a:t>   </a:t>
            </a:r>
            <a:r>
              <a:rPr lang="en-US" altLang="ja-JP" i="1" dirty="0" smtClean="0"/>
              <a:t>M</a:t>
            </a:r>
            <a:r>
              <a:rPr lang="en-US" altLang="ja-JP" dirty="0" smtClean="0"/>
              <a:t> of 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  </a:t>
            </a:r>
            <a:r>
              <a:rPr lang="en-US" altLang="ja-JP" i="1" dirty="0" smtClean="0"/>
              <a:t>Y</a:t>
            </a:r>
            <a:r>
              <a:rPr lang="en-US" altLang="ja-JP" dirty="0" smtClean="0"/>
              <a:t>  </a:t>
            </a:r>
            <a:r>
              <a:rPr lang="en-US" altLang="ja-JP" i="1" dirty="0" smtClean="0"/>
              <a:t>Z</a:t>
            </a:r>
            <a:r>
              <a:rPr lang="en-US" altLang="ja-JP" dirty="0" smtClean="0"/>
              <a:t> that each element of </a:t>
            </a:r>
            <a:r>
              <a:rPr lang="en-US" altLang="ja-JP" i="1" dirty="0" smtClean="0"/>
              <a:t>X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Y</a:t>
            </a:r>
            <a:r>
              <a:rPr lang="en-US" altLang="ja-JP" dirty="0" smtClean="0"/>
              <a:t> and </a:t>
            </a:r>
            <a:r>
              <a:rPr lang="en-US" altLang="ja-JP" i="1" dirty="0" smtClean="0"/>
              <a:t>Z</a:t>
            </a:r>
            <a:r>
              <a:rPr lang="en-US" altLang="ja-JP" dirty="0" smtClean="0"/>
              <a:t> is contained in exactly one triple in </a:t>
            </a:r>
            <a:r>
              <a:rPr lang="en-US" altLang="ja-JP" i="1" dirty="0" smtClean="0"/>
              <a:t>M</a:t>
            </a:r>
            <a:r>
              <a:rPr lang="en-US" altLang="ja-JP" i="1" baseline="-25000" dirty="0" smtClean="0"/>
              <a:t>1</a:t>
            </a:r>
            <a:r>
              <a:rPr lang="en-US" altLang="ja-JP" dirty="0" smtClean="0"/>
              <a:t>?</a:t>
            </a:r>
            <a:endParaRPr lang="ja-JP" altLang="en-US" dirty="0" smtClean="0"/>
          </a:p>
        </p:txBody>
      </p:sp>
      <p:grpSp>
        <p:nvGrpSpPr>
          <p:cNvPr id="3" name="グループ化 46"/>
          <p:cNvGrpSpPr>
            <a:grpSpLocks/>
          </p:cNvGrpSpPr>
          <p:nvPr/>
        </p:nvGrpSpPr>
        <p:grpSpPr bwMode="auto">
          <a:xfrm>
            <a:off x="3214688" y="4314825"/>
            <a:ext cx="365125" cy="2328863"/>
            <a:chOff x="928662" y="2107397"/>
            <a:chExt cx="365806" cy="2328936"/>
          </a:xfrm>
        </p:grpSpPr>
        <p:grpSp>
          <p:nvGrpSpPr>
            <p:cNvPr id="19484" name="グループ化 29"/>
            <p:cNvGrpSpPr>
              <a:grpSpLocks/>
            </p:cNvGrpSpPr>
            <p:nvPr/>
          </p:nvGrpSpPr>
          <p:grpSpPr bwMode="auto">
            <a:xfrm>
              <a:off x="1040128" y="2107397"/>
              <a:ext cx="142875" cy="1500197"/>
              <a:chOff x="1535885" y="2143116"/>
              <a:chExt cx="142875" cy="1500197"/>
            </a:xfrm>
          </p:grpSpPr>
          <p:sp>
            <p:nvSpPr>
              <p:cNvPr id="5" name="円/楕円 4"/>
              <p:cNvSpPr/>
              <p:nvPr/>
            </p:nvSpPr>
            <p:spPr bwMode="auto">
              <a:xfrm>
                <a:off x="1535752" y="2822587"/>
                <a:ext cx="143141" cy="14129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6" name="円/楕円 5"/>
              <p:cNvSpPr/>
              <p:nvPr/>
            </p:nvSpPr>
            <p:spPr bwMode="auto">
              <a:xfrm>
                <a:off x="1535752" y="3500472"/>
                <a:ext cx="143141" cy="14287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8" name="円/楕円 7"/>
              <p:cNvSpPr/>
              <p:nvPr/>
            </p:nvSpPr>
            <p:spPr bwMode="auto">
              <a:xfrm>
                <a:off x="1535752" y="2143116"/>
                <a:ext cx="143141" cy="14287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39" name="テキスト ボックス 38"/>
            <p:cNvSpPr txBox="1"/>
            <p:nvPr/>
          </p:nvSpPr>
          <p:spPr>
            <a:xfrm>
              <a:off x="928662" y="4036270"/>
              <a:ext cx="365806" cy="4000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i="1" dirty="0">
                  <a:latin typeface="+mn-lt"/>
                </a:rPr>
                <a:t>X</a:t>
              </a:r>
              <a:endParaRPr lang="ja-JP" altLang="en-US" sz="2000" i="1" dirty="0">
                <a:latin typeface="+mn-lt"/>
              </a:endParaRPr>
            </a:p>
          </p:txBody>
        </p:sp>
      </p:grpSp>
      <p:grpSp>
        <p:nvGrpSpPr>
          <p:cNvPr id="7" name="グループ化 45"/>
          <p:cNvGrpSpPr>
            <a:grpSpLocks/>
          </p:cNvGrpSpPr>
          <p:nvPr/>
        </p:nvGrpSpPr>
        <p:grpSpPr bwMode="auto">
          <a:xfrm>
            <a:off x="4249738" y="4314825"/>
            <a:ext cx="366712" cy="2328863"/>
            <a:chOff x="1928794" y="2107397"/>
            <a:chExt cx="365806" cy="2328936"/>
          </a:xfrm>
        </p:grpSpPr>
        <p:grpSp>
          <p:nvGrpSpPr>
            <p:cNvPr id="19479" name="グループ化 30"/>
            <p:cNvGrpSpPr>
              <a:grpSpLocks/>
            </p:cNvGrpSpPr>
            <p:nvPr/>
          </p:nvGrpSpPr>
          <p:grpSpPr bwMode="auto">
            <a:xfrm>
              <a:off x="2040260" y="2107397"/>
              <a:ext cx="142875" cy="1500197"/>
              <a:chOff x="1535885" y="2143116"/>
              <a:chExt cx="142875" cy="1500197"/>
            </a:xfrm>
          </p:grpSpPr>
          <p:sp>
            <p:nvSpPr>
              <p:cNvPr id="32" name="円/楕円 31"/>
              <p:cNvSpPr/>
              <p:nvPr/>
            </p:nvSpPr>
            <p:spPr bwMode="auto">
              <a:xfrm>
                <a:off x="1535270" y="2822587"/>
                <a:ext cx="144105" cy="14129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3" name="円/楕円 32"/>
              <p:cNvSpPr/>
              <p:nvPr/>
            </p:nvSpPr>
            <p:spPr bwMode="auto">
              <a:xfrm>
                <a:off x="1535270" y="3500472"/>
                <a:ext cx="144105" cy="14287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4" name="円/楕円 33"/>
              <p:cNvSpPr/>
              <p:nvPr/>
            </p:nvSpPr>
            <p:spPr bwMode="auto">
              <a:xfrm>
                <a:off x="1535270" y="2143116"/>
                <a:ext cx="144105" cy="14287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44" name="テキスト ボックス 43"/>
            <p:cNvSpPr txBox="1"/>
            <p:nvPr/>
          </p:nvSpPr>
          <p:spPr>
            <a:xfrm>
              <a:off x="1928794" y="4036270"/>
              <a:ext cx="365806" cy="4000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i="1" dirty="0">
                  <a:latin typeface="+mn-lt"/>
                </a:rPr>
                <a:t>Y</a:t>
              </a:r>
              <a:endParaRPr lang="ja-JP" altLang="en-US" sz="2000" i="1" dirty="0">
                <a:latin typeface="+mn-lt"/>
              </a:endParaRPr>
            </a:p>
          </p:txBody>
        </p:sp>
      </p:grpSp>
      <p:grpSp>
        <p:nvGrpSpPr>
          <p:cNvPr id="10" name="グループ化 47"/>
          <p:cNvGrpSpPr>
            <a:grpSpLocks/>
          </p:cNvGrpSpPr>
          <p:nvPr/>
        </p:nvGrpSpPr>
        <p:grpSpPr bwMode="auto">
          <a:xfrm>
            <a:off x="5286375" y="4314825"/>
            <a:ext cx="355600" cy="2328863"/>
            <a:chOff x="3000364" y="2107397"/>
            <a:chExt cx="356188" cy="2328936"/>
          </a:xfrm>
        </p:grpSpPr>
        <p:grpSp>
          <p:nvGrpSpPr>
            <p:cNvPr id="19474" name="グループ化 34"/>
            <p:cNvGrpSpPr>
              <a:grpSpLocks/>
            </p:cNvGrpSpPr>
            <p:nvPr/>
          </p:nvGrpSpPr>
          <p:grpSpPr bwMode="auto">
            <a:xfrm>
              <a:off x="3099807" y="2107397"/>
              <a:ext cx="142875" cy="1500197"/>
              <a:chOff x="1535885" y="2143116"/>
              <a:chExt cx="142875" cy="1500197"/>
            </a:xfrm>
          </p:grpSpPr>
          <p:sp>
            <p:nvSpPr>
              <p:cNvPr id="36" name="円/楕円 35"/>
              <p:cNvSpPr/>
              <p:nvPr/>
            </p:nvSpPr>
            <p:spPr bwMode="auto">
              <a:xfrm>
                <a:off x="1536620" y="2822587"/>
                <a:ext cx="141521" cy="14129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7" name="円/楕円 36"/>
              <p:cNvSpPr/>
              <p:nvPr/>
            </p:nvSpPr>
            <p:spPr bwMode="auto">
              <a:xfrm>
                <a:off x="1536620" y="3500472"/>
                <a:ext cx="141521" cy="14287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38" name="円/楕円 37"/>
              <p:cNvSpPr/>
              <p:nvPr/>
            </p:nvSpPr>
            <p:spPr bwMode="auto">
              <a:xfrm>
                <a:off x="1536620" y="2143116"/>
                <a:ext cx="141521" cy="14287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45" name="テキスト ボックス 44"/>
            <p:cNvSpPr txBox="1"/>
            <p:nvPr/>
          </p:nvSpPr>
          <p:spPr>
            <a:xfrm>
              <a:off x="3000364" y="4036270"/>
              <a:ext cx="356188" cy="4000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i="1" dirty="0">
                  <a:latin typeface="+mn-lt"/>
                </a:rPr>
                <a:t>Z</a:t>
              </a:r>
              <a:endParaRPr lang="ja-JP" altLang="en-US" sz="2000" i="1" dirty="0">
                <a:latin typeface="+mn-lt"/>
              </a:endParaRPr>
            </a:p>
          </p:txBody>
        </p:sp>
      </p:grpSp>
      <p:sp>
        <p:nvSpPr>
          <p:cNvPr id="49" name="円/楕円 48"/>
          <p:cNvSpPr/>
          <p:nvPr/>
        </p:nvSpPr>
        <p:spPr>
          <a:xfrm>
            <a:off x="3071813" y="4064000"/>
            <a:ext cx="642937" cy="214312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4143375" y="4064000"/>
            <a:ext cx="642938" cy="214312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円/楕円 50"/>
          <p:cNvSpPr/>
          <p:nvPr/>
        </p:nvSpPr>
        <p:spPr>
          <a:xfrm>
            <a:off x="5143500" y="4064000"/>
            <a:ext cx="642938" cy="214312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2786063" y="4135438"/>
            <a:ext cx="3357562" cy="4286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2786063" y="4849813"/>
            <a:ext cx="3357562" cy="4286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2786063" y="5492750"/>
            <a:ext cx="3357562" cy="4286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/>
          <p:nvPr/>
        </p:nvSpPr>
        <p:spPr>
          <a:xfrm>
            <a:off x="2982913" y="4192588"/>
            <a:ext cx="2917825" cy="1171575"/>
          </a:xfrm>
          <a:custGeom>
            <a:avLst/>
            <a:gdLst>
              <a:gd name="connsiteX0" fmla="*/ 165463 w 2917371"/>
              <a:gd name="connsiteY0" fmla="*/ 836023 h 1171303"/>
              <a:gd name="connsiteX1" fmla="*/ 1406434 w 2917371"/>
              <a:gd name="connsiteY1" fmla="*/ 0 h 1171303"/>
              <a:gd name="connsiteX2" fmla="*/ 2738845 w 2917371"/>
              <a:gd name="connsiteY2" fmla="*/ 836023 h 1171303"/>
              <a:gd name="connsiteX3" fmla="*/ 2477588 w 2917371"/>
              <a:gd name="connsiteY3" fmla="*/ 1097280 h 1171303"/>
              <a:gd name="connsiteX4" fmla="*/ 1458685 w 2917371"/>
              <a:gd name="connsiteY4" fmla="*/ 391886 h 1171303"/>
              <a:gd name="connsiteX5" fmla="*/ 413657 w 2917371"/>
              <a:gd name="connsiteY5" fmla="*/ 1071155 h 1171303"/>
              <a:gd name="connsiteX6" fmla="*/ 165463 w 2917371"/>
              <a:gd name="connsiteY6" fmla="*/ 836023 h 11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7371" h="1171303">
                <a:moveTo>
                  <a:pt x="165463" y="836023"/>
                </a:moveTo>
                <a:cubicBezTo>
                  <a:pt x="330926" y="657497"/>
                  <a:pt x="977537" y="0"/>
                  <a:pt x="1406434" y="0"/>
                </a:cubicBezTo>
                <a:cubicBezTo>
                  <a:pt x="1835331" y="0"/>
                  <a:pt x="2560319" y="653143"/>
                  <a:pt x="2738845" y="836023"/>
                </a:cubicBezTo>
                <a:cubicBezTo>
                  <a:pt x="2917371" y="1018903"/>
                  <a:pt x="2690948" y="1171303"/>
                  <a:pt x="2477588" y="1097280"/>
                </a:cubicBezTo>
                <a:cubicBezTo>
                  <a:pt x="2264228" y="1023257"/>
                  <a:pt x="1802673" y="396240"/>
                  <a:pt x="1458685" y="391886"/>
                </a:cubicBezTo>
                <a:cubicBezTo>
                  <a:pt x="1114697" y="387532"/>
                  <a:pt x="633548" y="999309"/>
                  <a:pt x="413657" y="1071155"/>
                </a:cubicBezTo>
                <a:cubicBezTo>
                  <a:pt x="193766" y="1143001"/>
                  <a:pt x="0" y="1014549"/>
                  <a:pt x="165463" y="83602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3000375" y="4894263"/>
            <a:ext cx="2917825" cy="1169987"/>
          </a:xfrm>
          <a:custGeom>
            <a:avLst/>
            <a:gdLst>
              <a:gd name="connsiteX0" fmla="*/ 165463 w 2917371"/>
              <a:gd name="connsiteY0" fmla="*/ 836023 h 1171303"/>
              <a:gd name="connsiteX1" fmla="*/ 1406434 w 2917371"/>
              <a:gd name="connsiteY1" fmla="*/ 0 h 1171303"/>
              <a:gd name="connsiteX2" fmla="*/ 2738845 w 2917371"/>
              <a:gd name="connsiteY2" fmla="*/ 836023 h 1171303"/>
              <a:gd name="connsiteX3" fmla="*/ 2477588 w 2917371"/>
              <a:gd name="connsiteY3" fmla="*/ 1097280 h 1171303"/>
              <a:gd name="connsiteX4" fmla="*/ 1458685 w 2917371"/>
              <a:gd name="connsiteY4" fmla="*/ 391886 h 1171303"/>
              <a:gd name="connsiteX5" fmla="*/ 413657 w 2917371"/>
              <a:gd name="connsiteY5" fmla="*/ 1071155 h 1171303"/>
              <a:gd name="connsiteX6" fmla="*/ 165463 w 2917371"/>
              <a:gd name="connsiteY6" fmla="*/ 836023 h 11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7371" h="1171303">
                <a:moveTo>
                  <a:pt x="165463" y="836023"/>
                </a:moveTo>
                <a:cubicBezTo>
                  <a:pt x="330926" y="657497"/>
                  <a:pt x="977537" y="0"/>
                  <a:pt x="1406434" y="0"/>
                </a:cubicBezTo>
                <a:cubicBezTo>
                  <a:pt x="1835331" y="0"/>
                  <a:pt x="2560319" y="653143"/>
                  <a:pt x="2738845" y="836023"/>
                </a:cubicBezTo>
                <a:cubicBezTo>
                  <a:pt x="2917371" y="1018903"/>
                  <a:pt x="2690948" y="1171303"/>
                  <a:pt x="2477588" y="1097280"/>
                </a:cubicBezTo>
                <a:cubicBezTo>
                  <a:pt x="2264228" y="1023257"/>
                  <a:pt x="1802673" y="396240"/>
                  <a:pt x="1458685" y="391886"/>
                </a:cubicBezTo>
                <a:cubicBezTo>
                  <a:pt x="1114697" y="387532"/>
                  <a:pt x="633548" y="999309"/>
                  <a:pt x="413657" y="1071155"/>
                </a:cubicBezTo>
                <a:cubicBezTo>
                  <a:pt x="193766" y="1143001"/>
                  <a:pt x="0" y="1014549"/>
                  <a:pt x="165463" y="83602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3008313" y="3959225"/>
            <a:ext cx="2817812" cy="2089150"/>
          </a:xfrm>
          <a:custGeom>
            <a:avLst/>
            <a:gdLst>
              <a:gd name="connsiteX0" fmla="*/ 152400 w 2817223"/>
              <a:gd name="connsiteY0" fmla="*/ 415834 h 2087880"/>
              <a:gd name="connsiteX1" fmla="*/ 1171303 w 2817223"/>
              <a:gd name="connsiteY1" fmla="*/ 1852749 h 2087880"/>
              <a:gd name="connsiteX2" fmla="*/ 1772195 w 2817223"/>
              <a:gd name="connsiteY2" fmla="*/ 1826623 h 2087880"/>
              <a:gd name="connsiteX3" fmla="*/ 2712720 w 2817223"/>
              <a:gd name="connsiteY3" fmla="*/ 402771 h 2087880"/>
              <a:gd name="connsiteX4" fmla="*/ 2399212 w 2817223"/>
              <a:gd name="connsiteY4" fmla="*/ 193766 h 2087880"/>
              <a:gd name="connsiteX5" fmla="*/ 1419498 w 2817223"/>
              <a:gd name="connsiteY5" fmla="*/ 1565366 h 2087880"/>
              <a:gd name="connsiteX6" fmla="*/ 583475 w 2817223"/>
              <a:gd name="connsiteY6" fmla="*/ 350520 h 2087880"/>
              <a:gd name="connsiteX7" fmla="*/ 256903 w 2817223"/>
              <a:gd name="connsiteY7" fmla="*/ 167640 h 2087880"/>
              <a:gd name="connsiteX8" fmla="*/ 152400 w 2817223"/>
              <a:gd name="connsiteY8" fmla="*/ 415834 h 208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7223" h="2087880">
                <a:moveTo>
                  <a:pt x="152400" y="415834"/>
                </a:moveTo>
                <a:cubicBezTo>
                  <a:pt x="304800" y="696685"/>
                  <a:pt x="901337" y="1617618"/>
                  <a:pt x="1171303" y="1852749"/>
                </a:cubicBezTo>
                <a:cubicBezTo>
                  <a:pt x="1441269" y="2087880"/>
                  <a:pt x="1515292" y="2068286"/>
                  <a:pt x="1772195" y="1826623"/>
                </a:cubicBezTo>
                <a:cubicBezTo>
                  <a:pt x="2029098" y="1584960"/>
                  <a:pt x="2608217" y="674914"/>
                  <a:pt x="2712720" y="402771"/>
                </a:cubicBezTo>
                <a:cubicBezTo>
                  <a:pt x="2817223" y="130628"/>
                  <a:pt x="2614749" y="0"/>
                  <a:pt x="2399212" y="193766"/>
                </a:cubicBezTo>
                <a:cubicBezTo>
                  <a:pt x="2183675" y="387532"/>
                  <a:pt x="1722121" y="1539240"/>
                  <a:pt x="1419498" y="1565366"/>
                </a:cubicBezTo>
                <a:cubicBezTo>
                  <a:pt x="1116875" y="1591492"/>
                  <a:pt x="777241" y="583474"/>
                  <a:pt x="583475" y="350520"/>
                </a:cubicBezTo>
                <a:cubicBezTo>
                  <a:pt x="389709" y="117566"/>
                  <a:pt x="328749" y="161109"/>
                  <a:pt x="256903" y="167640"/>
                </a:cubicBezTo>
                <a:cubicBezTo>
                  <a:pt x="185057" y="174171"/>
                  <a:pt x="0" y="134983"/>
                  <a:pt x="152400" y="415834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857500" y="3735388"/>
            <a:ext cx="4270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i="1" dirty="0">
                <a:latin typeface="+mn-lt"/>
              </a:rPr>
              <a:t>M</a:t>
            </a:r>
            <a:endParaRPr lang="ja-JP" altLang="en-US" sz="2000" i="1" dirty="0">
              <a:latin typeface="+mn-lt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857875" y="3706813"/>
            <a:ext cx="520700" cy="401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i="1" dirty="0">
                <a:solidFill>
                  <a:srgbClr val="FF0000"/>
                </a:solidFill>
                <a:latin typeface="+mn-lt"/>
              </a:rPr>
              <a:t>M</a:t>
            </a:r>
            <a:r>
              <a:rPr lang="en-US" altLang="ja-JP" sz="2000" i="1" baseline="-25000" dirty="0">
                <a:solidFill>
                  <a:srgbClr val="FF0000"/>
                </a:solidFill>
                <a:latin typeface="+mn-lt"/>
              </a:rPr>
              <a:t>1</a:t>
            </a:r>
            <a:endParaRPr lang="ja-JP" altLang="en-US" sz="2000" i="1" baseline="-250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35" name="図 34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1142976" y="2143116"/>
            <a:ext cx="198884" cy="276228"/>
          </a:xfrm>
          <a:prstGeom prst="rect">
            <a:avLst/>
          </a:prstGeom>
        </p:spPr>
      </p:pic>
      <p:pic>
        <p:nvPicPr>
          <p:cNvPr id="40" name="図 39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lum/>
          </a:blip>
          <a:stretch>
            <a:fillRect/>
          </a:stretch>
        </p:blipFill>
        <p:spPr>
          <a:xfrm>
            <a:off x="1643042" y="2214554"/>
            <a:ext cx="200664" cy="200664"/>
          </a:xfrm>
          <a:prstGeom prst="rect">
            <a:avLst/>
          </a:prstGeom>
        </p:spPr>
      </p:pic>
      <p:pic>
        <p:nvPicPr>
          <p:cNvPr id="41" name="図 40" descr="txp_fig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lum/>
          </a:blip>
          <a:stretch>
            <a:fillRect/>
          </a:stretch>
        </p:blipFill>
        <p:spPr>
          <a:xfrm>
            <a:off x="2000232" y="2214554"/>
            <a:ext cx="200664" cy="200664"/>
          </a:xfrm>
          <a:prstGeom prst="rect">
            <a:avLst/>
          </a:prstGeom>
        </p:spPr>
      </p:pic>
      <p:pic>
        <p:nvPicPr>
          <p:cNvPr id="42" name="図 41" descr="txp_fig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lum/>
          </a:blip>
          <a:stretch>
            <a:fillRect/>
          </a:stretch>
        </p:blipFill>
        <p:spPr>
          <a:xfrm>
            <a:off x="6929454" y="2656832"/>
            <a:ext cx="200664" cy="200664"/>
          </a:xfrm>
          <a:prstGeom prst="rect">
            <a:avLst/>
          </a:prstGeom>
        </p:spPr>
      </p:pic>
      <p:pic>
        <p:nvPicPr>
          <p:cNvPr id="43" name="図 42" descr="txp_fig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>
            <a:lum/>
          </a:blip>
          <a:stretch>
            <a:fillRect/>
          </a:stretch>
        </p:blipFill>
        <p:spPr>
          <a:xfrm>
            <a:off x="7286644" y="2656832"/>
            <a:ext cx="200664" cy="200664"/>
          </a:xfrm>
          <a:prstGeom prst="rect">
            <a:avLst/>
          </a:prstGeom>
        </p:spPr>
      </p:pic>
      <p:pic>
        <p:nvPicPr>
          <p:cNvPr id="46" name="図 45" descr="txp_fig.bmp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9" cstate="print">
            <a:lum/>
          </a:blip>
          <a:stretch>
            <a:fillRect/>
          </a:stretch>
        </p:blipFill>
        <p:spPr>
          <a:xfrm>
            <a:off x="5786446" y="2571744"/>
            <a:ext cx="198884" cy="276228"/>
          </a:xfrm>
          <a:prstGeom prst="rect">
            <a:avLst/>
          </a:prstGeom>
        </p:spPr>
      </p:pic>
      <p:sp>
        <p:nvSpPr>
          <p:cNvPr id="47" name="スライド番号プレースホルダ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bhypergraphs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Intractability for Generating All MASs in Lexicographic Order</a:t>
            </a:r>
            <a:endParaRPr lang="ja-JP" altLang="en-US" dirty="0"/>
          </a:p>
        </p:txBody>
      </p:sp>
      <p:grpSp>
        <p:nvGrpSpPr>
          <p:cNvPr id="20483" name="グループ化 241"/>
          <p:cNvGrpSpPr>
            <a:grpSpLocks/>
          </p:cNvGrpSpPr>
          <p:nvPr/>
        </p:nvGrpSpPr>
        <p:grpSpPr bwMode="auto">
          <a:xfrm>
            <a:off x="214313" y="1714500"/>
            <a:ext cx="2374900" cy="1489075"/>
            <a:chOff x="428596" y="1714488"/>
            <a:chExt cx="2375319" cy="1489198"/>
          </a:xfrm>
        </p:grpSpPr>
        <p:grpSp>
          <p:nvGrpSpPr>
            <p:cNvPr id="20594" name="グループ化 29"/>
            <p:cNvGrpSpPr>
              <a:grpSpLocks/>
            </p:cNvGrpSpPr>
            <p:nvPr/>
          </p:nvGrpSpPr>
          <p:grpSpPr bwMode="auto">
            <a:xfrm>
              <a:off x="810685" y="1965489"/>
              <a:ext cx="101077" cy="1061312"/>
              <a:chOff x="1535885" y="2143116"/>
              <a:chExt cx="142875" cy="1500197"/>
            </a:xfrm>
          </p:grpSpPr>
          <p:sp>
            <p:nvSpPr>
              <p:cNvPr id="7" name="円/楕円 6"/>
              <p:cNvSpPr/>
              <p:nvPr/>
            </p:nvSpPr>
            <p:spPr bwMode="auto">
              <a:xfrm>
                <a:off x="1536684" y="2822880"/>
                <a:ext cx="141396" cy="1413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8" name="円/楕円 7"/>
              <p:cNvSpPr/>
              <p:nvPr/>
            </p:nvSpPr>
            <p:spPr bwMode="auto">
              <a:xfrm>
                <a:off x="1536684" y="3500618"/>
                <a:ext cx="141396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9" name="円/楕円 8"/>
              <p:cNvSpPr/>
              <p:nvPr/>
            </p:nvSpPr>
            <p:spPr bwMode="auto">
              <a:xfrm>
                <a:off x="1536684" y="2142897"/>
                <a:ext cx="141396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20595" name="グループ化 30"/>
            <p:cNvGrpSpPr>
              <a:grpSpLocks/>
            </p:cNvGrpSpPr>
            <p:nvPr/>
          </p:nvGrpSpPr>
          <p:grpSpPr bwMode="auto">
            <a:xfrm>
              <a:off x="1543496" y="1965489"/>
              <a:ext cx="101077" cy="1061312"/>
              <a:chOff x="1535885" y="2143116"/>
              <a:chExt cx="142875" cy="1500197"/>
            </a:xfrm>
          </p:grpSpPr>
          <p:sp>
            <p:nvSpPr>
              <p:cNvPr id="13" name="円/楕円 12"/>
              <p:cNvSpPr/>
              <p:nvPr/>
            </p:nvSpPr>
            <p:spPr bwMode="auto">
              <a:xfrm>
                <a:off x="1535492" y="2822880"/>
                <a:ext cx="143640" cy="1413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4" name="円/楕円 13"/>
              <p:cNvSpPr/>
              <p:nvPr/>
            </p:nvSpPr>
            <p:spPr bwMode="auto">
              <a:xfrm>
                <a:off x="1535492" y="3500618"/>
                <a:ext cx="143640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" name="円/楕円 14"/>
              <p:cNvSpPr/>
              <p:nvPr/>
            </p:nvSpPr>
            <p:spPr bwMode="auto">
              <a:xfrm>
                <a:off x="1535492" y="2142897"/>
                <a:ext cx="143640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20596" name="グループ化 34"/>
            <p:cNvGrpSpPr>
              <a:grpSpLocks/>
            </p:cNvGrpSpPr>
            <p:nvPr/>
          </p:nvGrpSpPr>
          <p:grpSpPr bwMode="auto">
            <a:xfrm>
              <a:off x="2267801" y="1965489"/>
              <a:ext cx="101077" cy="1061312"/>
              <a:chOff x="1535885" y="2143116"/>
              <a:chExt cx="142875" cy="1500197"/>
            </a:xfrm>
          </p:grpSpPr>
          <p:sp>
            <p:nvSpPr>
              <p:cNvPr id="19" name="円/楕円 18"/>
              <p:cNvSpPr/>
              <p:nvPr/>
            </p:nvSpPr>
            <p:spPr bwMode="auto">
              <a:xfrm>
                <a:off x="1535099" y="2822880"/>
                <a:ext cx="143640" cy="1413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0" name="円/楕円 19"/>
              <p:cNvSpPr/>
              <p:nvPr/>
            </p:nvSpPr>
            <p:spPr bwMode="auto">
              <a:xfrm>
                <a:off x="1535099" y="3500618"/>
                <a:ext cx="143640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1" name="円/楕円 20"/>
              <p:cNvSpPr/>
              <p:nvPr/>
            </p:nvSpPr>
            <p:spPr bwMode="auto">
              <a:xfrm>
                <a:off x="1535099" y="2142897"/>
                <a:ext cx="143640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25" name="円/楕円 24"/>
            <p:cNvSpPr/>
            <p:nvPr/>
          </p:nvSpPr>
          <p:spPr>
            <a:xfrm>
              <a:off x="428596" y="1839911"/>
              <a:ext cx="2375319" cy="3032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428596" y="2344778"/>
              <a:ext cx="2375319" cy="3032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428596" y="2798841"/>
              <a:ext cx="2375319" cy="3032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8" name="フリーフォーム 27"/>
            <p:cNvSpPr/>
            <p:nvPr/>
          </p:nvSpPr>
          <p:spPr>
            <a:xfrm>
              <a:off x="568321" y="1879602"/>
              <a:ext cx="2062526" cy="828743"/>
            </a:xfrm>
            <a:custGeom>
              <a:avLst/>
              <a:gdLst>
                <a:gd name="connsiteX0" fmla="*/ 165463 w 2917371"/>
                <a:gd name="connsiteY0" fmla="*/ 836023 h 1171303"/>
                <a:gd name="connsiteX1" fmla="*/ 1406434 w 2917371"/>
                <a:gd name="connsiteY1" fmla="*/ 0 h 1171303"/>
                <a:gd name="connsiteX2" fmla="*/ 2738845 w 2917371"/>
                <a:gd name="connsiteY2" fmla="*/ 836023 h 1171303"/>
                <a:gd name="connsiteX3" fmla="*/ 2477588 w 2917371"/>
                <a:gd name="connsiteY3" fmla="*/ 1097280 h 1171303"/>
                <a:gd name="connsiteX4" fmla="*/ 1458685 w 2917371"/>
                <a:gd name="connsiteY4" fmla="*/ 391886 h 1171303"/>
                <a:gd name="connsiteX5" fmla="*/ 413657 w 2917371"/>
                <a:gd name="connsiteY5" fmla="*/ 1071155 h 1171303"/>
                <a:gd name="connsiteX6" fmla="*/ 165463 w 2917371"/>
                <a:gd name="connsiteY6" fmla="*/ 836023 h 117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17371" h="1171303">
                  <a:moveTo>
                    <a:pt x="165463" y="836023"/>
                  </a:moveTo>
                  <a:cubicBezTo>
                    <a:pt x="330926" y="657497"/>
                    <a:pt x="977537" y="0"/>
                    <a:pt x="1406434" y="0"/>
                  </a:cubicBezTo>
                  <a:cubicBezTo>
                    <a:pt x="1835331" y="0"/>
                    <a:pt x="2560319" y="653143"/>
                    <a:pt x="2738845" y="836023"/>
                  </a:cubicBezTo>
                  <a:cubicBezTo>
                    <a:pt x="2917371" y="1018903"/>
                    <a:pt x="2690948" y="1171303"/>
                    <a:pt x="2477588" y="1097280"/>
                  </a:cubicBezTo>
                  <a:cubicBezTo>
                    <a:pt x="2264228" y="1023257"/>
                    <a:pt x="1802673" y="396240"/>
                    <a:pt x="1458685" y="391886"/>
                  </a:cubicBezTo>
                  <a:cubicBezTo>
                    <a:pt x="1114697" y="387532"/>
                    <a:pt x="633548" y="999309"/>
                    <a:pt x="413657" y="1071155"/>
                  </a:cubicBezTo>
                  <a:cubicBezTo>
                    <a:pt x="193766" y="1143001"/>
                    <a:pt x="0" y="1014549"/>
                    <a:pt x="165463" y="836023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" name="フリーフォーム 28"/>
            <p:cNvSpPr/>
            <p:nvPr/>
          </p:nvSpPr>
          <p:spPr>
            <a:xfrm>
              <a:off x="579435" y="2374943"/>
              <a:ext cx="2064114" cy="828743"/>
            </a:xfrm>
            <a:custGeom>
              <a:avLst/>
              <a:gdLst>
                <a:gd name="connsiteX0" fmla="*/ 165463 w 2917371"/>
                <a:gd name="connsiteY0" fmla="*/ 836023 h 1171303"/>
                <a:gd name="connsiteX1" fmla="*/ 1406434 w 2917371"/>
                <a:gd name="connsiteY1" fmla="*/ 0 h 1171303"/>
                <a:gd name="connsiteX2" fmla="*/ 2738845 w 2917371"/>
                <a:gd name="connsiteY2" fmla="*/ 836023 h 1171303"/>
                <a:gd name="connsiteX3" fmla="*/ 2477588 w 2917371"/>
                <a:gd name="connsiteY3" fmla="*/ 1097280 h 1171303"/>
                <a:gd name="connsiteX4" fmla="*/ 1458685 w 2917371"/>
                <a:gd name="connsiteY4" fmla="*/ 391886 h 1171303"/>
                <a:gd name="connsiteX5" fmla="*/ 413657 w 2917371"/>
                <a:gd name="connsiteY5" fmla="*/ 1071155 h 1171303"/>
                <a:gd name="connsiteX6" fmla="*/ 165463 w 2917371"/>
                <a:gd name="connsiteY6" fmla="*/ 836023 h 117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17371" h="1171303">
                  <a:moveTo>
                    <a:pt x="165463" y="836023"/>
                  </a:moveTo>
                  <a:cubicBezTo>
                    <a:pt x="330926" y="657497"/>
                    <a:pt x="977537" y="0"/>
                    <a:pt x="1406434" y="0"/>
                  </a:cubicBezTo>
                  <a:cubicBezTo>
                    <a:pt x="1835331" y="0"/>
                    <a:pt x="2560319" y="653143"/>
                    <a:pt x="2738845" y="836023"/>
                  </a:cubicBezTo>
                  <a:cubicBezTo>
                    <a:pt x="2917371" y="1018903"/>
                    <a:pt x="2690948" y="1171303"/>
                    <a:pt x="2477588" y="1097280"/>
                  </a:cubicBezTo>
                  <a:cubicBezTo>
                    <a:pt x="2264228" y="1023257"/>
                    <a:pt x="1802673" y="396240"/>
                    <a:pt x="1458685" y="391886"/>
                  </a:cubicBezTo>
                  <a:cubicBezTo>
                    <a:pt x="1114697" y="387532"/>
                    <a:pt x="633548" y="999309"/>
                    <a:pt x="413657" y="1071155"/>
                  </a:cubicBezTo>
                  <a:cubicBezTo>
                    <a:pt x="193766" y="1143001"/>
                    <a:pt x="0" y="1014549"/>
                    <a:pt x="165463" y="836023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" name="フリーフォーム 29"/>
            <p:cNvSpPr/>
            <p:nvPr/>
          </p:nvSpPr>
          <p:spPr>
            <a:xfrm>
              <a:off x="585786" y="1714488"/>
              <a:ext cx="1992665" cy="1476497"/>
            </a:xfrm>
            <a:custGeom>
              <a:avLst/>
              <a:gdLst>
                <a:gd name="connsiteX0" fmla="*/ 152400 w 2817223"/>
                <a:gd name="connsiteY0" fmla="*/ 415834 h 2087880"/>
                <a:gd name="connsiteX1" fmla="*/ 1171303 w 2817223"/>
                <a:gd name="connsiteY1" fmla="*/ 1852749 h 2087880"/>
                <a:gd name="connsiteX2" fmla="*/ 1772195 w 2817223"/>
                <a:gd name="connsiteY2" fmla="*/ 1826623 h 2087880"/>
                <a:gd name="connsiteX3" fmla="*/ 2712720 w 2817223"/>
                <a:gd name="connsiteY3" fmla="*/ 402771 h 2087880"/>
                <a:gd name="connsiteX4" fmla="*/ 2399212 w 2817223"/>
                <a:gd name="connsiteY4" fmla="*/ 193766 h 2087880"/>
                <a:gd name="connsiteX5" fmla="*/ 1419498 w 2817223"/>
                <a:gd name="connsiteY5" fmla="*/ 1565366 h 2087880"/>
                <a:gd name="connsiteX6" fmla="*/ 583475 w 2817223"/>
                <a:gd name="connsiteY6" fmla="*/ 350520 h 2087880"/>
                <a:gd name="connsiteX7" fmla="*/ 256903 w 2817223"/>
                <a:gd name="connsiteY7" fmla="*/ 167640 h 2087880"/>
                <a:gd name="connsiteX8" fmla="*/ 152400 w 2817223"/>
                <a:gd name="connsiteY8" fmla="*/ 415834 h 2087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7223" h="2087880">
                  <a:moveTo>
                    <a:pt x="152400" y="415834"/>
                  </a:moveTo>
                  <a:cubicBezTo>
                    <a:pt x="304800" y="696685"/>
                    <a:pt x="901337" y="1617618"/>
                    <a:pt x="1171303" y="1852749"/>
                  </a:cubicBezTo>
                  <a:cubicBezTo>
                    <a:pt x="1441269" y="2087880"/>
                    <a:pt x="1515292" y="2068286"/>
                    <a:pt x="1772195" y="1826623"/>
                  </a:cubicBezTo>
                  <a:cubicBezTo>
                    <a:pt x="2029098" y="1584960"/>
                    <a:pt x="2608217" y="674914"/>
                    <a:pt x="2712720" y="402771"/>
                  </a:cubicBezTo>
                  <a:cubicBezTo>
                    <a:pt x="2817223" y="130628"/>
                    <a:pt x="2614749" y="0"/>
                    <a:pt x="2399212" y="193766"/>
                  </a:cubicBezTo>
                  <a:cubicBezTo>
                    <a:pt x="2183675" y="387532"/>
                    <a:pt x="1722121" y="1539240"/>
                    <a:pt x="1419498" y="1565366"/>
                  </a:cubicBezTo>
                  <a:cubicBezTo>
                    <a:pt x="1116875" y="1591492"/>
                    <a:pt x="777241" y="583474"/>
                    <a:pt x="583475" y="350520"/>
                  </a:cubicBezTo>
                  <a:cubicBezTo>
                    <a:pt x="389709" y="117566"/>
                    <a:pt x="328749" y="161109"/>
                    <a:pt x="256903" y="167640"/>
                  </a:cubicBezTo>
                  <a:cubicBezTo>
                    <a:pt x="185057" y="174171"/>
                    <a:pt x="0" y="134983"/>
                    <a:pt x="152400" y="415834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0" name="グループ化 115"/>
          <p:cNvGrpSpPr>
            <a:grpSpLocks/>
          </p:cNvGrpSpPr>
          <p:nvPr/>
        </p:nvGrpSpPr>
        <p:grpSpPr bwMode="auto">
          <a:xfrm>
            <a:off x="3355975" y="2143125"/>
            <a:ext cx="1071563" cy="3725863"/>
            <a:chOff x="3357554" y="1857364"/>
            <a:chExt cx="1071570" cy="3726233"/>
          </a:xfrm>
        </p:grpSpPr>
        <p:grpSp>
          <p:nvGrpSpPr>
            <p:cNvPr id="20570" name="グループ化 50"/>
            <p:cNvGrpSpPr>
              <a:grpSpLocks/>
            </p:cNvGrpSpPr>
            <p:nvPr/>
          </p:nvGrpSpPr>
          <p:grpSpPr bwMode="auto">
            <a:xfrm>
              <a:off x="3357554" y="1857364"/>
              <a:ext cx="1071570" cy="1083027"/>
              <a:chOff x="3643306" y="1922511"/>
              <a:chExt cx="1071570" cy="1083027"/>
            </a:xfrm>
          </p:grpSpPr>
          <p:grpSp>
            <p:nvGrpSpPr>
              <p:cNvPr id="20587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41" name="円/楕円 40"/>
                <p:cNvSpPr/>
                <p:nvPr/>
              </p:nvSpPr>
              <p:spPr bwMode="auto">
                <a:xfrm>
                  <a:off x="3857620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42" name="円/楕円 41"/>
                <p:cNvSpPr/>
                <p:nvPr/>
              </p:nvSpPr>
              <p:spPr bwMode="auto">
                <a:xfrm>
                  <a:off x="4357685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43" name="円/楕円 42"/>
              <p:cNvSpPr/>
              <p:nvPr/>
            </p:nvSpPr>
            <p:spPr bwMode="auto">
              <a:xfrm>
                <a:off x="4108447" y="2143196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3643306" y="2571864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49" name="円/楕円 48"/>
              <p:cNvSpPr/>
              <p:nvPr/>
            </p:nvSpPr>
            <p:spPr>
              <a:xfrm rot="3742349">
                <a:off x="3767875" y="2315471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50" name="円/楕円 49"/>
              <p:cNvSpPr/>
              <p:nvPr/>
            </p:nvSpPr>
            <p:spPr>
              <a:xfrm rot="17857651" flipH="1">
                <a:off x="3518637" y="232658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0571" name="グループ化 83"/>
            <p:cNvGrpSpPr>
              <a:grpSpLocks/>
            </p:cNvGrpSpPr>
            <p:nvPr/>
          </p:nvGrpSpPr>
          <p:grpSpPr bwMode="auto">
            <a:xfrm>
              <a:off x="3357554" y="3178295"/>
              <a:ext cx="1071570" cy="1084371"/>
              <a:chOff x="3643306" y="1921839"/>
              <a:chExt cx="1071570" cy="1084371"/>
            </a:xfrm>
          </p:grpSpPr>
          <p:grpSp>
            <p:nvGrpSpPr>
              <p:cNvPr id="20580" name="グループ化 43"/>
              <p:cNvGrpSpPr>
                <a:grpSpLocks/>
              </p:cNvGrpSpPr>
              <p:nvPr/>
            </p:nvGrpSpPr>
            <p:grpSpPr bwMode="auto">
              <a:xfrm>
                <a:off x="3857620" y="2642636"/>
                <a:ext cx="644526" cy="173369"/>
                <a:chOff x="3857620" y="3214140"/>
                <a:chExt cx="644526" cy="173369"/>
              </a:xfrm>
            </p:grpSpPr>
            <p:sp>
              <p:nvSpPr>
                <p:cNvPr id="90" name="円/楕円 89"/>
                <p:cNvSpPr/>
                <p:nvPr/>
              </p:nvSpPr>
              <p:spPr bwMode="auto">
                <a:xfrm>
                  <a:off x="3857620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91" name="円/楕円 90"/>
                <p:cNvSpPr/>
                <p:nvPr/>
              </p:nvSpPr>
              <p:spPr bwMode="auto">
                <a:xfrm>
                  <a:off x="4357685" y="3214140"/>
                  <a:ext cx="144461" cy="17336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86" name="円/楕円 85"/>
              <p:cNvSpPr/>
              <p:nvPr/>
            </p:nvSpPr>
            <p:spPr bwMode="auto">
              <a:xfrm>
                <a:off x="4108447" y="2142524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87" name="円/楕円 86"/>
              <p:cNvSpPr/>
              <p:nvPr/>
            </p:nvSpPr>
            <p:spPr>
              <a:xfrm>
                <a:off x="3643306" y="2571192"/>
                <a:ext cx="1071570" cy="287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88" name="円/楕円 87"/>
              <p:cNvSpPr/>
              <p:nvPr/>
            </p:nvSpPr>
            <p:spPr>
              <a:xfrm rot="3742349">
                <a:off x="3767082" y="2315592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89" name="円/楕円 88"/>
              <p:cNvSpPr/>
              <p:nvPr/>
            </p:nvSpPr>
            <p:spPr>
              <a:xfrm rot="17857651" flipH="1">
                <a:off x="3517843" y="2326706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0572" name="グループ化 99"/>
            <p:cNvGrpSpPr>
              <a:grpSpLocks/>
            </p:cNvGrpSpPr>
            <p:nvPr/>
          </p:nvGrpSpPr>
          <p:grpSpPr bwMode="auto">
            <a:xfrm>
              <a:off x="3357554" y="4500570"/>
              <a:ext cx="1071570" cy="1083027"/>
              <a:chOff x="3643306" y="1922511"/>
              <a:chExt cx="1071570" cy="1083027"/>
            </a:xfrm>
          </p:grpSpPr>
          <p:grpSp>
            <p:nvGrpSpPr>
              <p:cNvPr id="20573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06" name="円/楕円 105"/>
                <p:cNvSpPr/>
                <p:nvPr/>
              </p:nvSpPr>
              <p:spPr bwMode="auto">
                <a:xfrm>
                  <a:off x="3857620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07" name="円/楕円 106"/>
                <p:cNvSpPr/>
                <p:nvPr/>
              </p:nvSpPr>
              <p:spPr bwMode="auto">
                <a:xfrm>
                  <a:off x="4357685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02" name="円/楕円 101"/>
              <p:cNvSpPr/>
              <p:nvPr/>
            </p:nvSpPr>
            <p:spPr bwMode="auto">
              <a:xfrm>
                <a:off x="4108447" y="2143439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3643306" y="2572107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4" name="円/楕円 103"/>
              <p:cNvSpPr/>
              <p:nvPr/>
            </p:nvSpPr>
            <p:spPr>
              <a:xfrm rot="3742349">
                <a:off x="3767876" y="231571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5" name="円/楕円 104"/>
              <p:cNvSpPr/>
              <p:nvPr/>
            </p:nvSpPr>
            <p:spPr>
              <a:xfrm rot="17857651" flipH="1">
                <a:off x="3518636" y="2326828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grpSp>
        <p:nvGrpSpPr>
          <p:cNvPr id="23" name="グループ化 116"/>
          <p:cNvGrpSpPr>
            <a:grpSpLocks/>
          </p:cNvGrpSpPr>
          <p:nvPr/>
        </p:nvGrpSpPr>
        <p:grpSpPr bwMode="auto">
          <a:xfrm>
            <a:off x="4856163" y="2143125"/>
            <a:ext cx="1071562" cy="3725863"/>
            <a:chOff x="3357554" y="1857364"/>
            <a:chExt cx="1071570" cy="3726233"/>
          </a:xfrm>
        </p:grpSpPr>
        <p:grpSp>
          <p:nvGrpSpPr>
            <p:cNvPr id="20546" name="グループ化 50"/>
            <p:cNvGrpSpPr>
              <a:grpSpLocks/>
            </p:cNvGrpSpPr>
            <p:nvPr/>
          </p:nvGrpSpPr>
          <p:grpSpPr bwMode="auto">
            <a:xfrm>
              <a:off x="3357554" y="1857364"/>
              <a:ext cx="1071570" cy="1083027"/>
              <a:chOff x="3643306" y="1922511"/>
              <a:chExt cx="1071570" cy="1083027"/>
            </a:xfrm>
          </p:grpSpPr>
          <p:grpSp>
            <p:nvGrpSpPr>
              <p:cNvPr id="20563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40" name="円/楕円 139"/>
                <p:cNvSpPr/>
                <p:nvPr/>
              </p:nvSpPr>
              <p:spPr bwMode="auto">
                <a:xfrm>
                  <a:off x="3857620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41" name="円/楕円 140"/>
                <p:cNvSpPr/>
                <p:nvPr/>
              </p:nvSpPr>
              <p:spPr bwMode="auto">
                <a:xfrm>
                  <a:off x="4357687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36" name="円/楕円 135"/>
              <p:cNvSpPr/>
              <p:nvPr/>
            </p:nvSpPr>
            <p:spPr bwMode="auto">
              <a:xfrm>
                <a:off x="4108446" y="2143196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37" name="円/楕円 136"/>
              <p:cNvSpPr/>
              <p:nvPr/>
            </p:nvSpPr>
            <p:spPr>
              <a:xfrm>
                <a:off x="3643306" y="2571864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8" name="円/楕円 137"/>
              <p:cNvSpPr/>
              <p:nvPr/>
            </p:nvSpPr>
            <p:spPr>
              <a:xfrm rot="3742349">
                <a:off x="3767875" y="2315470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9" name="円/楕円 138"/>
              <p:cNvSpPr/>
              <p:nvPr/>
            </p:nvSpPr>
            <p:spPr>
              <a:xfrm rot="17857651" flipH="1">
                <a:off x="3518637" y="2326583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0547" name="グループ化 83"/>
            <p:cNvGrpSpPr>
              <a:grpSpLocks/>
            </p:cNvGrpSpPr>
            <p:nvPr/>
          </p:nvGrpSpPr>
          <p:grpSpPr bwMode="auto">
            <a:xfrm>
              <a:off x="3357554" y="3178967"/>
              <a:ext cx="1071570" cy="1083027"/>
              <a:chOff x="3643306" y="1922511"/>
              <a:chExt cx="1071570" cy="1083027"/>
            </a:xfrm>
          </p:grpSpPr>
          <p:grpSp>
            <p:nvGrpSpPr>
              <p:cNvPr id="20556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33" name="円/楕円 132"/>
                <p:cNvSpPr/>
                <p:nvPr/>
              </p:nvSpPr>
              <p:spPr bwMode="auto">
                <a:xfrm>
                  <a:off x="3857620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34" name="円/楕円 133"/>
                <p:cNvSpPr/>
                <p:nvPr/>
              </p:nvSpPr>
              <p:spPr bwMode="auto">
                <a:xfrm>
                  <a:off x="4357687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29" name="円/楕円 128"/>
              <p:cNvSpPr/>
              <p:nvPr/>
            </p:nvSpPr>
            <p:spPr bwMode="auto">
              <a:xfrm>
                <a:off x="4108446" y="2142524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30" name="円/楕円 129"/>
              <p:cNvSpPr/>
              <p:nvPr/>
            </p:nvSpPr>
            <p:spPr>
              <a:xfrm>
                <a:off x="3643306" y="2571192"/>
                <a:ext cx="1071570" cy="287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1" name="円/楕円 130"/>
              <p:cNvSpPr/>
              <p:nvPr/>
            </p:nvSpPr>
            <p:spPr>
              <a:xfrm rot="3742349">
                <a:off x="3767082" y="2315591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2" name="円/楕円 131"/>
              <p:cNvSpPr/>
              <p:nvPr/>
            </p:nvSpPr>
            <p:spPr>
              <a:xfrm rot="17857651" flipH="1">
                <a:off x="3517843" y="2326705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0548" name="グループ化 99"/>
            <p:cNvGrpSpPr>
              <a:grpSpLocks/>
            </p:cNvGrpSpPr>
            <p:nvPr/>
          </p:nvGrpSpPr>
          <p:grpSpPr bwMode="auto">
            <a:xfrm>
              <a:off x="3357554" y="4500570"/>
              <a:ext cx="1071570" cy="1083027"/>
              <a:chOff x="3643306" y="1922511"/>
              <a:chExt cx="1071570" cy="1083027"/>
            </a:xfrm>
          </p:grpSpPr>
          <p:grpSp>
            <p:nvGrpSpPr>
              <p:cNvPr id="20549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26" name="円/楕円 125"/>
                <p:cNvSpPr/>
                <p:nvPr/>
              </p:nvSpPr>
              <p:spPr bwMode="auto">
                <a:xfrm>
                  <a:off x="3857620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27" name="円/楕円 126"/>
                <p:cNvSpPr/>
                <p:nvPr/>
              </p:nvSpPr>
              <p:spPr bwMode="auto">
                <a:xfrm>
                  <a:off x="4357687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22" name="円/楕円 121"/>
              <p:cNvSpPr/>
              <p:nvPr/>
            </p:nvSpPr>
            <p:spPr bwMode="auto">
              <a:xfrm>
                <a:off x="4108446" y="2143439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3" name="円/楕円 122"/>
              <p:cNvSpPr/>
              <p:nvPr/>
            </p:nvSpPr>
            <p:spPr>
              <a:xfrm>
                <a:off x="3643306" y="2572107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>
              <a:xfrm rot="3742349">
                <a:off x="3767876" y="2315713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5" name="円/楕円 124"/>
              <p:cNvSpPr/>
              <p:nvPr/>
            </p:nvSpPr>
            <p:spPr>
              <a:xfrm rot="17857651" flipH="1">
                <a:off x="3518636" y="2326827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grpSp>
        <p:nvGrpSpPr>
          <p:cNvPr id="228" name="グループ化 141"/>
          <p:cNvGrpSpPr>
            <a:grpSpLocks/>
          </p:cNvGrpSpPr>
          <p:nvPr/>
        </p:nvGrpSpPr>
        <p:grpSpPr bwMode="auto">
          <a:xfrm>
            <a:off x="6356350" y="2143125"/>
            <a:ext cx="1071563" cy="3725863"/>
            <a:chOff x="3357554" y="1857364"/>
            <a:chExt cx="1071570" cy="3726233"/>
          </a:xfrm>
        </p:grpSpPr>
        <p:grpSp>
          <p:nvGrpSpPr>
            <p:cNvPr id="20522" name="グループ化 50"/>
            <p:cNvGrpSpPr>
              <a:grpSpLocks/>
            </p:cNvGrpSpPr>
            <p:nvPr/>
          </p:nvGrpSpPr>
          <p:grpSpPr bwMode="auto">
            <a:xfrm>
              <a:off x="3357554" y="1857364"/>
              <a:ext cx="1071570" cy="1083027"/>
              <a:chOff x="3643306" y="1922511"/>
              <a:chExt cx="1071570" cy="1083027"/>
            </a:xfrm>
          </p:grpSpPr>
          <p:grpSp>
            <p:nvGrpSpPr>
              <p:cNvPr id="20539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65" name="円/楕円 164"/>
                <p:cNvSpPr/>
                <p:nvPr/>
              </p:nvSpPr>
              <p:spPr bwMode="auto">
                <a:xfrm>
                  <a:off x="3857620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66" name="円/楕円 165"/>
                <p:cNvSpPr/>
                <p:nvPr/>
              </p:nvSpPr>
              <p:spPr bwMode="auto">
                <a:xfrm>
                  <a:off x="4357685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61" name="円/楕円 160"/>
              <p:cNvSpPr/>
              <p:nvPr/>
            </p:nvSpPr>
            <p:spPr bwMode="auto">
              <a:xfrm>
                <a:off x="4108447" y="2143196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62" name="円/楕円 161"/>
              <p:cNvSpPr/>
              <p:nvPr/>
            </p:nvSpPr>
            <p:spPr>
              <a:xfrm>
                <a:off x="3643306" y="2571864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63" name="円/楕円 162"/>
              <p:cNvSpPr/>
              <p:nvPr/>
            </p:nvSpPr>
            <p:spPr>
              <a:xfrm rot="3742349">
                <a:off x="3767875" y="2315471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64" name="円/楕円 163"/>
              <p:cNvSpPr/>
              <p:nvPr/>
            </p:nvSpPr>
            <p:spPr>
              <a:xfrm rot="17857651" flipH="1">
                <a:off x="3518637" y="232658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0523" name="グループ化 83"/>
            <p:cNvGrpSpPr>
              <a:grpSpLocks/>
            </p:cNvGrpSpPr>
            <p:nvPr/>
          </p:nvGrpSpPr>
          <p:grpSpPr bwMode="auto">
            <a:xfrm>
              <a:off x="3357554" y="3178967"/>
              <a:ext cx="1071570" cy="1083027"/>
              <a:chOff x="3643306" y="1922511"/>
              <a:chExt cx="1071570" cy="1083027"/>
            </a:xfrm>
          </p:grpSpPr>
          <p:grpSp>
            <p:nvGrpSpPr>
              <p:cNvPr id="20532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58" name="円/楕円 157"/>
                <p:cNvSpPr/>
                <p:nvPr/>
              </p:nvSpPr>
              <p:spPr bwMode="auto">
                <a:xfrm>
                  <a:off x="3857620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59" name="円/楕円 158"/>
                <p:cNvSpPr/>
                <p:nvPr/>
              </p:nvSpPr>
              <p:spPr bwMode="auto">
                <a:xfrm>
                  <a:off x="4357685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54" name="円/楕円 153"/>
              <p:cNvSpPr/>
              <p:nvPr/>
            </p:nvSpPr>
            <p:spPr bwMode="auto">
              <a:xfrm>
                <a:off x="4108447" y="2142524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5" name="円/楕円 154"/>
              <p:cNvSpPr/>
              <p:nvPr/>
            </p:nvSpPr>
            <p:spPr>
              <a:xfrm>
                <a:off x="3643306" y="2571192"/>
                <a:ext cx="1071570" cy="287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6" name="円/楕円 155"/>
              <p:cNvSpPr/>
              <p:nvPr/>
            </p:nvSpPr>
            <p:spPr>
              <a:xfrm rot="3742349">
                <a:off x="3767082" y="2315592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7" name="円/楕円 156"/>
              <p:cNvSpPr/>
              <p:nvPr/>
            </p:nvSpPr>
            <p:spPr>
              <a:xfrm rot="17857651" flipH="1">
                <a:off x="3517843" y="2326706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0524" name="グループ化 99"/>
            <p:cNvGrpSpPr>
              <a:grpSpLocks/>
            </p:cNvGrpSpPr>
            <p:nvPr/>
          </p:nvGrpSpPr>
          <p:grpSpPr bwMode="auto">
            <a:xfrm>
              <a:off x="3357554" y="4500570"/>
              <a:ext cx="1071570" cy="1083027"/>
              <a:chOff x="3643306" y="1922511"/>
              <a:chExt cx="1071570" cy="1083027"/>
            </a:xfrm>
          </p:grpSpPr>
          <p:grpSp>
            <p:nvGrpSpPr>
              <p:cNvPr id="20525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51" name="円/楕円 150"/>
                <p:cNvSpPr/>
                <p:nvPr/>
              </p:nvSpPr>
              <p:spPr bwMode="auto">
                <a:xfrm>
                  <a:off x="3857620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52" name="円/楕円 151"/>
                <p:cNvSpPr/>
                <p:nvPr/>
              </p:nvSpPr>
              <p:spPr bwMode="auto">
                <a:xfrm>
                  <a:off x="4357685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47" name="円/楕円 146"/>
              <p:cNvSpPr/>
              <p:nvPr/>
            </p:nvSpPr>
            <p:spPr bwMode="auto">
              <a:xfrm>
                <a:off x="4108447" y="2143439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3643306" y="2572107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9" name="円/楕円 148"/>
              <p:cNvSpPr/>
              <p:nvPr/>
            </p:nvSpPr>
            <p:spPr>
              <a:xfrm rot="3742349">
                <a:off x="3767876" y="231571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0" name="円/楕円 149"/>
              <p:cNvSpPr/>
              <p:nvPr/>
            </p:nvSpPr>
            <p:spPr>
              <a:xfrm rot="17857651" flipH="1">
                <a:off x="3518636" y="2326828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grpSp>
        <p:nvGrpSpPr>
          <p:cNvPr id="252" name="グループ化 240"/>
          <p:cNvGrpSpPr>
            <a:grpSpLocks/>
          </p:cNvGrpSpPr>
          <p:nvPr/>
        </p:nvGrpSpPr>
        <p:grpSpPr bwMode="auto">
          <a:xfrm>
            <a:off x="7999413" y="1785938"/>
            <a:ext cx="142875" cy="4286250"/>
            <a:chOff x="8143901" y="1785926"/>
            <a:chExt cx="142875" cy="4286278"/>
          </a:xfrm>
        </p:grpSpPr>
        <p:sp>
          <p:nvSpPr>
            <p:cNvPr id="208" name="円/楕円 207"/>
            <p:cNvSpPr/>
            <p:nvPr/>
          </p:nvSpPr>
          <p:spPr bwMode="auto">
            <a:xfrm>
              <a:off x="8143901" y="5929328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9" name="円/楕円 208"/>
            <p:cNvSpPr/>
            <p:nvPr/>
          </p:nvSpPr>
          <p:spPr bwMode="auto">
            <a:xfrm>
              <a:off x="8143901" y="2476493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4" name="円/楕円 203"/>
            <p:cNvSpPr/>
            <p:nvPr/>
          </p:nvSpPr>
          <p:spPr bwMode="auto">
            <a:xfrm>
              <a:off x="8143901" y="1785926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7" name="円/楕円 216"/>
            <p:cNvSpPr/>
            <p:nvPr/>
          </p:nvSpPr>
          <p:spPr bwMode="auto">
            <a:xfrm>
              <a:off x="8143901" y="3167060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8" name="円/楕円 217"/>
            <p:cNvSpPr/>
            <p:nvPr/>
          </p:nvSpPr>
          <p:spPr bwMode="auto">
            <a:xfrm>
              <a:off x="8143901" y="3857627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9" name="円/楕円 218"/>
            <p:cNvSpPr/>
            <p:nvPr/>
          </p:nvSpPr>
          <p:spPr bwMode="auto">
            <a:xfrm>
              <a:off x="8143901" y="4548194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1" name="円/楕円 220"/>
            <p:cNvSpPr/>
            <p:nvPr/>
          </p:nvSpPr>
          <p:spPr bwMode="auto">
            <a:xfrm>
              <a:off x="8143901" y="5238761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229" name="円/楕円 228"/>
          <p:cNvSpPr/>
          <p:nvPr/>
        </p:nvSpPr>
        <p:spPr>
          <a:xfrm>
            <a:off x="2855913" y="2143125"/>
            <a:ext cx="5643562" cy="10715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0" name="円/楕円 229"/>
          <p:cNvSpPr/>
          <p:nvPr/>
        </p:nvSpPr>
        <p:spPr>
          <a:xfrm>
            <a:off x="2855913" y="3500438"/>
            <a:ext cx="5643562" cy="10715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1" name="円/楕円 230"/>
          <p:cNvSpPr/>
          <p:nvPr/>
        </p:nvSpPr>
        <p:spPr>
          <a:xfrm>
            <a:off x="2855913" y="4786313"/>
            <a:ext cx="5643562" cy="10715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4" name="フリーフォーム 233"/>
          <p:cNvSpPr/>
          <p:nvPr/>
        </p:nvSpPr>
        <p:spPr>
          <a:xfrm>
            <a:off x="3141663" y="3214688"/>
            <a:ext cx="5240337" cy="2714625"/>
          </a:xfrm>
          <a:custGeom>
            <a:avLst/>
            <a:gdLst>
              <a:gd name="connsiteX0" fmla="*/ 2202180 w 5240020"/>
              <a:gd name="connsiteY0" fmla="*/ 137160 h 2987040"/>
              <a:gd name="connsiteX1" fmla="*/ 2689860 w 5240020"/>
              <a:gd name="connsiteY1" fmla="*/ 289560 h 2987040"/>
              <a:gd name="connsiteX2" fmla="*/ 3101340 w 5240020"/>
              <a:gd name="connsiteY2" fmla="*/ 1615440 h 2987040"/>
              <a:gd name="connsiteX3" fmla="*/ 4777740 w 5240020"/>
              <a:gd name="connsiteY3" fmla="*/ 1356360 h 2987040"/>
              <a:gd name="connsiteX4" fmla="*/ 5219700 w 5240020"/>
              <a:gd name="connsiteY4" fmla="*/ 1402080 h 2987040"/>
              <a:gd name="connsiteX5" fmla="*/ 4899660 w 5240020"/>
              <a:gd name="connsiteY5" fmla="*/ 1752600 h 2987040"/>
              <a:gd name="connsiteX6" fmla="*/ 4351020 w 5240020"/>
              <a:gd name="connsiteY6" fmla="*/ 2240280 h 2987040"/>
              <a:gd name="connsiteX7" fmla="*/ 4396740 w 5240020"/>
              <a:gd name="connsiteY7" fmla="*/ 2773680 h 2987040"/>
              <a:gd name="connsiteX8" fmla="*/ 3390900 w 5240020"/>
              <a:gd name="connsiteY8" fmla="*/ 2926080 h 2987040"/>
              <a:gd name="connsiteX9" fmla="*/ 3055620 w 5240020"/>
              <a:gd name="connsiteY9" fmla="*/ 2560320 h 2987040"/>
              <a:gd name="connsiteX10" fmla="*/ 3116580 w 5240020"/>
              <a:gd name="connsiteY10" fmla="*/ 2011680 h 2987040"/>
              <a:gd name="connsiteX11" fmla="*/ 2324100 w 5240020"/>
              <a:gd name="connsiteY11" fmla="*/ 1432560 h 2987040"/>
              <a:gd name="connsiteX12" fmla="*/ 1744980 w 5240020"/>
              <a:gd name="connsiteY12" fmla="*/ 1676400 h 2987040"/>
              <a:gd name="connsiteX13" fmla="*/ 1165860 w 5240020"/>
              <a:gd name="connsiteY13" fmla="*/ 2118360 h 2987040"/>
              <a:gd name="connsiteX14" fmla="*/ 1333500 w 5240020"/>
              <a:gd name="connsiteY14" fmla="*/ 2453640 h 2987040"/>
              <a:gd name="connsiteX15" fmla="*/ 1150620 w 5240020"/>
              <a:gd name="connsiteY15" fmla="*/ 2895600 h 2987040"/>
              <a:gd name="connsiteX16" fmla="*/ 175260 w 5240020"/>
              <a:gd name="connsiteY16" fmla="*/ 2865120 h 2987040"/>
              <a:gd name="connsiteX17" fmla="*/ 99060 w 5240020"/>
              <a:gd name="connsiteY17" fmla="*/ 2164080 h 2987040"/>
              <a:gd name="connsiteX18" fmla="*/ 403860 w 5240020"/>
              <a:gd name="connsiteY18" fmla="*/ 1767840 h 2987040"/>
              <a:gd name="connsiteX19" fmla="*/ 1242060 w 5240020"/>
              <a:gd name="connsiteY19" fmla="*/ 1615440 h 2987040"/>
              <a:gd name="connsiteX20" fmla="*/ 1531620 w 5240020"/>
              <a:gd name="connsiteY20" fmla="*/ 1112520 h 2987040"/>
              <a:gd name="connsiteX21" fmla="*/ 2202180 w 5240020"/>
              <a:gd name="connsiteY21" fmla="*/ 137160 h 29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40020" h="2987040">
                <a:moveTo>
                  <a:pt x="2202180" y="137160"/>
                </a:moveTo>
                <a:cubicBezTo>
                  <a:pt x="2395220" y="0"/>
                  <a:pt x="2540000" y="43180"/>
                  <a:pt x="2689860" y="289560"/>
                </a:cubicBezTo>
                <a:cubicBezTo>
                  <a:pt x="2839720" y="535940"/>
                  <a:pt x="2753360" y="1437640"/>
                  <a:pt x="3101340" y="1615440"/>
                </a:cubicBezTo>
                <a:cubicBezTo>
                  <a:pt x="3449320" y="1793240"/>
                  <a:pt x="4424680" y="1391920"/>
                  <a:pt x="4777740" y="1356360"/>
                </a:cubicBezTo>
                <a:cubicBezTo>
                  <a:pt x="5130800" y="1320800"/>
                  <a:pt x="5199380" y="1336040"/>
                  <a:pt x="5219700" y="1402080"/>
                </a:cubicBezTo>
                <a:cubicBezTo>
                  <a:pt x="5240020" y="1468120"/>
                  <a:pt x="5044440" y="1612900"/>
                  <a:pt x="4899660" y="1752600"/>
                </a:cubicBezTo>
                <a:cubicBezTo>
                  <a:pt x="4754880" y="1892300"/>
                  <a:pt x="4434840" y="2070100"/>
                  <a:pt x="4351020" y="2240280"/>
                </a:cubicBezTo>
                <a:cubicBezTo>
                  <a:pt x="4267200" y="2410460"/>
                  <a:pt x="4556760" y="2659380"/>
                  <a:pt x="4396740" y="2773680"/>
                </a:cubicBezTo>
                <a:cubicBezTo>
                  <a:pt x="4236720" y="2887980"/>
                  <a:pt x="3614420" y="2961640"/>
                  <a:pt x="3390900" y="2926080"/>
                </a:cubicBezTo>
                <a:cubicBezTo>
                  <a:pt x="3167380" y="2890520"/>
                  <a:pt x="3101340" y="2712720"/>
                  <a:pt x="3055620" y="2560320"/>
                </a:cubicBezTo>
                <a:cubicBezTo>
                  <a:pt x="3009900" y="2407920"/>
                  <a:pt x="3238500" y="2199640"/>
                  <a:pt x="3116580" y="2011680"/>
                </a:cubicBezTo>
                <a:cubicBezTo>
                  <a:pt x="2994660" y="1823720"/>
                  <a:pt x="2552700" y="1488440"/>
                  <a:pt x="2324100" y="1432560"/>
                </a:cubicBezTo>
                <a:cubicBezTo>
                  <a:pt x="2095500" y="1376680"/>
                  <a:pt x="1938020" y="1562100"/>
                  <a:pt x="1744980" y="1676400"/>
                </a:cubicBezTo>
                <a:cubicBezTo>
                  <a:pt x="1551940" y="1790700"/>
                  <a:pt x="1234440" y="1988820"/>
                  <a:pt x="1165860" y="2118360"/>
                </a:cubicBezTo>
                <a:cubicBezTo>
                  <a:pt x="1097280" y="2247900"/>
                  <a:pt x="1336040" y="2324100"/>
                  <a:pt x="1333500" y="2453640"/>
                </a:cubicBezTo>
                <a:cubicBezTo>
                  <a:pt x="1330960" y="2583180"/>
                  <a:pt x="1343660" y="2827020"/>
                  <a:pt x="1150620" y="2895600"/>
                </a:cubicBezTo>
                <a:cubicBezTo>
                  <a:pt x="957580" y="2964180"/>
                  <a:pt x="350520" y="2987040"/>
                  <a:pt x="175260" y="2865120"/>
                </a:cubicBezTo>
                <a:cubicBezTo>
                  <a:pt x="0" y="2743200"/>
                  <a:pt x="60960" y="2346960"/>
                  <a:pt x="99060" y="2164080"/>
                </a:cubicBezTo>
                <a:cubicBezTo>
                  <a:pt x="137160" y="1981200"/>
                  <a:pt x="213360" y="1859280"/>
                  <a:pt x="403860" y="1767840"/>
                </a:cubicBezTo>
                <a:cubicBezTo>
                  <a:pt x="594360" y="1676400"/>
                  <a:pt x="1054100" y="1724660"/>
                  <a:pt x="1242060" y="1615440"/>
                </a:cubicBezTo>
                <a:cubicBezTo>
                  <a:pt x="1430020" y="1506220"/>
                  <a:pt x="1371600" y="1361440"/>
                  <a:pt x="1531620" y="1112520"/>
                </a:cubicBezTo>
                <a:cubicBezTo>
                  <a:pt x="1691640" y="863600"/>
                  <a:pt x="2009140" y="274320"/>
                  <a:pt x="2202180" y="13716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5" name="フリーフォーム 234"/>
          <p:cNvSpPr/>
          <p:nvPr/>
        </p:nvSpPr>
        <p:spPr>
          <a:xfrm>
            <a:off x="3141663" y="1857375"/>
            <a:ext cx="5240337" cy="2714625"/>
          </a:xfrm>
          <a:custGeom>
            <a:avLst/>
            <a:gdLst>
              <a:gd name="connsiteX0" fmla="*/ 2202180 w 5240020"/>
              <a:gd name="connsiteY0" fmla="*/ 137160 h 2987040"/>
              <a:gd name="connsiteX1" fmla="*/ 2689860 w 5240020"/>
              <a:gd name="connsiteY1" fmla="*/ 289560 h 2987040"/>
              <a:gd name="connsiteX2" fmla="*/ 3101340 w 5240020"/>
              <a:gd name="connsiteY2" fmla="*/ 1615440 h 2987040"/>
              <a:gd name="connsiteX3" fmla="*/ 4777740 w 5240020"/>
              <a:gd name="connsiteY3" fmla="*/ 1356360 h 2987040"/>
              <a:gd name="connsiteX4" fmla="*/ 5219700 w 5240020"/>
              <a:gd name="connsiteY4" fmla="*/ 1402080 h 2987040"/>
              <a:gd name="connsiteX5" fmla="*/ 4899660 w 5240020"/>
              <a:gd name="connsiteY5" fmla="*/ 1752600 h 2987040"/>
              <a:gd name="connsiteX6" fmla="*/ 4351020 w 5240020"/>
              <a:gd name="connsiteY6" fmla="*/ 2240280 h 2987040"/>
              <a:gd name="connsiteX7" fmla="*/ 4396740 w 5240020"/>
              <a:gd name="connsiteY7" fmla="*/ 2773680 h 2987040"/>
              <a:gd name="connsiteX8" fmla="*/ 3390900 w 5240020"/>
              <a:gd name="connsiteY8" fmla="*/ 2926080 h 2987040"/>
              <a:gd name="connsiteX9" fmla="*/ 3055620 w 5240020"/>
              <a:gd name="connsiteY9" fmla="*/ 2560320 h 2987040"/>
              <a:gd name="connsiteX10" fmla="*/ 3116580 w 5240020"/>
              <a:gd name="connsiteY10" fmla="*/ 2011680 h 2987040"/>
              <a:gd name="connsiteX11" fmla="*/ 2324100 w 5240020"/>
              <a:gd name="connsiteY11" fmla="*/ 1432560 h 2987040"/>
              <a:gd name="connsiteX12" fmla="*/ 1744980 w 5240020"/>
              <a:gd name="connsiteY12" fmla="*/ 1676400 h 2987040"/>
              <a:gd name="connsiteX13" fmla="*/ 1165860 w 5240020"/>
              <a:gd name="connsiteY13" fmla="*/ 2118360 h 2987040"/>
              <a:gd name="connsiteX14" fmla="*/ 1333500 w 5240020"/>
              <a:gd name="connsiteY14" fmla="*/ 2453640 h 2987040"/>
              <a:gd name="connsiteX15" fmla="*/ 1150620 w 5240020"/>
              <a:gd name="connsiteY15" fmla="*/ 2895600 h 2987040"/>
              <a:gd name="connsiteX16" fmla="*/ 175260 w 5240020"/>
              <a:gd name="connsiteY16" fmla="*/ 2865120 h 2987040"/>
              <a:gd name="connsiteX17" fmla="*/ 99060 w 5240020"/>
              <a:gd name="connsiteY17" fmla="*/ 2164080 h 2987040"/>
              <a:gd name="connsiteX18" fmla="*/ 403860 w 5240020"/>
              <a:gd name="connsiteY18" fmla="*/ 1767840 h 2987040"/>
              <a:gd name="connsiteX19" fmla="*/ 1242060 w 5240020"/>
              <a:gd name="connsiteY19" fmla="*/ 1615440 h 2987040"/>
              <a:gd name="connsiteX20" fmla="*/ 1531620 w 5240020"/>
              <a:gd name="connsiteY20" fmla="*/ 1112520 h 2987040"/>
              <a:gd name="connsiteX21" fmla="*/ 2202180 w 5240020"/>
              <a:gd name="connsiteY21" fmla="*/ 137160 h 29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40020" h="2987040">
                <a:moveTo>
                  <a:pt x="2202180" y="137160"/>
                </a:moveTo>
                <a:cubicBezTo>
                  <a:pt x="2395220" y="0"/>
                  <a:pt x="2540000" y="43180"/>
                  <a:pt x="2689860" y="289560"/>
                </a:cubicBezTo>
                <a:cubicBezTo>
                  <a:pt x="2839720" y="535940"/>
                  <a:pt x="2753360" y="1437640"/>
                  <a:pt x="3101340" y="1615440"/>
                </a:cubicBezTo>
                <a:cubicBezTo>
                  <a:pt x="3449320" y="1793240"/>
                  <a:pt x="4424680" y="1391920"/>
                  <a:pt x="4777740" y="1356360"/>
                </a:cubicBezTo>
                <a:cubicBezTo>
                  <a:pt x="5130800" y="1320800"/>
                  <a:pt x="5199380" y="1336040"/>
                  <a:pt x="5219700" y="1402080"/>
                </a:cubicBezTo>
                <a:cubicBezTo>
                  <a:pt x="5240020" y="1468120"/>
                  <a:pt x="5044440" y="1612900"/>
                  <a:pt x="4899660" y="1752600"/>
                </a:cubicBezTo>
                <a:cubicBezTo>
                  <a:pt x="4754880" y="1892300"/>
                  <a:pt x="4434840" y="2070100"/>
                  <a:pt x="4351020" y="2240280"/>
                </a:cubicBezTo>
                <a:cubicBezTo>
                  <a:pt x="4267200" y="2410460"/>
                  <a:pt x="4556760" y="2659380"/>
                  <a:pt x="4396740" y="2773680"/>
                </a:cubicBezTo>
                <a:cubicBezTo>
                  <a:pt x="4236720" y="2887980"/>
                  <a:pt x="3614420" y="2961640"/>
                  <a:pt x="3390900" y="2926080"/>
                </a:cubicBezTo>
                <a:cubicBezTo>
                  <a:pt x="3167380" y="2890520"/>
                  <a:pt x="3101340" y="2712720"/>
                  <a:pt x="3055620" y="2560320"/>
                </a:cubicBezTo>
                <a:cubicBezTo>
                  <a:pt x="3009900" y="2407920"/>
                  <a:pt x="3238500" y="2199640"/>
                  <a:pt x="3116580" y="2011680"/>
                </a:cubicBezTo>
                <a:cubicBezTo>
                  <a:pt x="2994660" y="1823720"/>
                  <a:pt x="2552700" y="1488440"/>
                  <a:pt x="2324100" y="1432560"/>
                </a:cubicBezTo>
                <a:cubicBezTo>
                  <a:pt x="2095500" y="1376680"/>
                  <a:pt x="1938020" y="1562100"/>
                  <a:pt x="1744980" y="1676400"/>
                </a:cubicBezTo>
                <a:cubicBezTo>
                  <a:pt x="1551940" y="1790700"/>
                  <a:pt x="1234440" y="1988820"/>
                  <a:pt x="1165860" y="2118360"/>
                </a:cubicBezTo>
                <a:cubicBezTo>
                  <a:pt x="1097280" y="2247900"/>
                  <a:pt x="1336040" y="2324100"/>
                  <a:pt x="1333500" y="2453640"/>
                </a:cubicBezTo>
                <a:cubicBezTo>
                  <a:pt x="1330960" y="2583180"/>
                  <a:pt x="1343660" y="2827020"/>
                  <a:pt x="1150620" y="2895600"/>
                </a:cubicBezTo>
                <a:cubicBezTo>
                  <a:pt x="957580" y="2964180"/>
                  <a:pt x="350520" y="2987040"/>
                  <a:pt x="175260" y="2865120"/>
                </a:cubicBezTo>
                <a:cubicBezTo>
                  <a:pt x="0" y="2743200"/>
                  <a:pt x="60960" y="2346960"/>
                  <a:pt x="99060" y="2164080"/>
                </a:cubicBezTo>
                <a:cubicBezTo>
                  <a:pt x="137160" y="1981200"/>
                  <a:pt x="213360" y="1859280"/>
                  <a:pt x="403860" y="1767840"/>
                </a:cubicBezTo>
                <a:cubicBezTo>
                  <a:pt x="594360" y="1676400"/>
                  <a:pt x="1054100" y="1724660"/>
                  <a:pt x="1242060" y="1615440"/>
                </a:cubicBezTo>
                <a:cubicBezTo>
                  <a:pt x="1430020" y="1506220"/>
                  <a:pt x="1371600" y="1361440"/>
                  <a:pt x="1531620" y="1112520"/>
                </a:cubicBezTo>
                <a:cubicBezTo>
                  <a:pt x="1691640" y="863600"/>
                  <a:pt x="2009140" y="274320"/>
                  <a:pt x="2202180" y="13716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6" name="フリーフォーム 235"/>
          <p:cNvSpPr/>
          <p:nvPr/>
        </p:nvSpPr>
        <p:spPr>
          <a:xfrm>
            <a:off x="3160713" y="1847850"/>
            <a:ext cx="5241925" cy="4500563"/>
          </a:xfrm>
          <a:custGeom>
            <a:avLst/>
            <a:gdLst>
              <a:gd name="connsiteX0" fmla="*/ 1252220 w 5242560"/>
              <a:gd name="connsiteY0" fmla="*/ 586740 h 4500880"/>
              <a:gd name="connsiteX1" fmla="*/ 1739900 w 5242560"/>
              <a:gd name="connsiteY1" fmla="*/ 3131820 h 4500880"/>
              <a:gd name="connsiteX2" fmla="*/ 2059940 w 5242560"/>
              <a:gd name="connsiteY2" fmla="*/ 2827020 h 4500880"/>
              <a:gd name="connsiteX3" fmla="*/ 2532380 w 5242560"/>
              <a:gd name="connsiteY3" fmla="*/ 2933700 h 4500880"/>
              <a:gd name="connsiteX4" fmla="*/ 2608580 w 5242560"/>
              <a:gd name="connsiteY4" fmla="*/ 3192780 h 4500880"/>
              <a:gd name="connsiteX5" fmla="*/ 3218180 w 5242560"/>
              <a:gd name="connsiteY5" fmla="*/ 495300 h 4500880"/>
              <a:gd name="connsiteX6" fmla="*/ 3964940 w 5242560"/>
              <a:gd name="connsiteY6" fmla="*/ 220980 h 4500880"/>
              <a:gd name="connsiteX7" fmla="*/ 4284980 w 5242560"/>
              <a:gd name="connsiteY7" fmla="*/ 754380 h 4500880"/>
              <a:gd name="connsiteX8" fmla="*/ 4635500 w 5242560"/>
              <a:gd name="connsiteY8" fmla="*/ 3390900 h 4500880"/>
              <a:gd name="connsiteX9" fmla="*/ 5168900 w 5242560"/>
              <a:gd name="connsiteY9" fmla="*/ 4107180 h 4500880"/>
              <a:gd name="connsiteX10" fmla="*/ 5077460 w 5242560"/>
              <a:gd name="connsiteY10" fmla="*/ 4488180 h 4500880"/>
              <a:gd name="connsiteX11" fmla="*/ 4665980 w 5242560"/>
              <a:gd name="connsiteY11" fmla="*/ 4183380 h 4500880"/>
              <a:gd name="connsiteX12" fmla="*/ 4605020 w 5242560"/>
              <a:gd name="connsiteY12" fmla="*/ 3741420 h 4500880"/>
              <a:gd name="connsiteX13" fmla="*/ 4086860 w 5242560"/>
              <a:gd name="connsiteY13" fmla="*/ 1501140 h 4500880"/>
              <a:gd name="connsiteX14" fmla="*/ 3446780 w 5242560"/>
              <a:gd name="connsiteY14" fmla="*/ 1455420 h 4500880"/>
              <a:gd name="connsiteX15" fmla="*/ 2928620 w 5242560"/>
              <a:gd name="connsiteY15" fmla="*/ 2171700 h 4500880"/>
              <a:gd name="connsiteX16" fmla="*/ 2791460 w 5242560"/>
              <a:gd name="connsiteY16" fmla="*/ 3268980 h 4500880"/>
              <a:gd name="connsiteX17" fmla="*/ 2867660 w 5242560"/>
              <a:gd name="connsiteY17" fmla="*/ 3756660 h 4500880"/>
              <a:gd name="connsiteX18" fmla="*/ 2654300 w 5242560"/>
              <a:gd name="connsiteY18" fmla="*/ 4168140 h 4500880"/>
              <a:gd name="connsiteX19" fmla="*/ 2181860 w 5242560"/>
              <a:gd name="connsiteY19" fmla="*/ 4168140 h 4500880"/>
              <a:gd name="connsiteX20" fmla="*/ 1557020 w 5242560"/>
              <a:gd name="connsiteY20" fmla="*/ 3939540 h 4500880"/>
              <a:gd name="connsiteX21" fmla="*/ 1557020 w 5242560"/>
              <a:gd name="connsiteY21" fmla="*/ 3299460 h 4500880"/>
              <a:gd name="connsiteX22" fmla="*/ 1236980 w 5242560"/>
              <a:gd name="connsiteY22" fmla="*/ 1623060 h 4500880"/>
              <a:gd name="connsiteX23" fmla="*/ 520700 w 5242560"/>
              <a:gd name="connsiteY23" fmla="*/ 1379220 h 4500880"/>
              <a:gd name="connsiteX24" fmla="*/ 231140 w 5242560"/>
              <a:gd name="connsiteY24" fmla="*/ 1424940 h 4500880"/>
              <a:gd name="connsiteX25" fmla="*/ 63500 w 5242560"/>
              <a:gd name="connsiteY25" fmla="*/ 922020 h 4500880"/>
              <a:gd name="connsiteX26" fmla="*/ 612140 w 5242560"/>
              <a:gd name="connsiteY26" fmla="*/ 144780 h 4500880"/>
              <a:gd name="connsiteX27" fmla="*/ 1252220 w 5242560"/>
              <a:gd name="connsiteY27" fmla="*/ 586740 h 450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242560" h="4500880">
                <a:moveTo>
                  <a:pt x="1252220" y="586740"/>
                </a:moveTo>
                <a:cubicBezTo>
                  <a:pt x="1440180" y="1084580"/>
                  <a:pt x="1605280" y="2758440"/>
                  <a:pt x="1739900" y="3131820"/>
                </a:cubicBezTo>
                <a:cubicBezTo>
                  <a:pt x="1874520" y="3505200"/>
                  <a:pt x="1927860" y="2860040"/>
                  <a:pt x="2059940" y="2827020"/>
                </a:cubicBezTo>
                <a:cubicBezTo>
                  <a:pt x="2192020" y="2794000"/>
                  <a:pt x="2440940" y="2872740"/>
                  <a:pt x="2532380" y="2933700"/>
                </a:cubicBezTo>
                <a:cubicBezTo>
                  <a:pt x="2623820" y="2994660"/>
                  <a:pt x="2494280" y="3599180"/>
                  <a:pt x="2608580" y="3192780"/>
                </a:cubicBezTo>
                <a:cubicBezTo>
                  <a:pt x="2722880" y="2786380"/>
                  <a:pt x="2992120" y="990600"/>
                  <a:pt x="3218180" y="495300"/>
                </a:cubicBezTo>
                <a:cubicBezTo>
                  <a:pt x="3444240" y="0"/>
                  <a:pt x="3787140" y="177800"/>
                  <a:pt x="3964940" y="220980"/>
                </a:cubicBezTo>
                <a:cubicBezTo>
                  <a:pt x="4142740" y="264160"/>
                  <a:pt x="4173220" y="226060"/>
                  <a:pt x="4284980" y="754380"/>
                </a:cubicBezTo>
                <a:cubicBezTo>
                  <a:pt x="4396740" y="1282700"/>
                  <a:pt x="4488180" y="2832100"/>
                  <a:pt x="4635500" y="3390900"/>
                </a:cubicBezTo>
                <a:cubicBezTo>
                  <a:pt x="4782820" y="3949700"/>
                  <a:pt x="5095240" y="3924300"/>
                  <a:pt x="5168900" y="4107180"/>
                </a:cubicBezTo>
                <a:cubicBezTo>
                  <a:pt x="5242560" y="4290060"/>
                  <a:pt x="5161280" y="4475480"/>
                  <a:pt x="5077460" y="4488180"/>
                </a:cubicBezTo>
                <a:cubicBezTo>
                  <a:pt x="4993640" y="4500880"/>
                  <a:pt x="4744720" y="4307840"/>
                  <a:pt x="4665980" y="4183380"/>
                </a:cubicBezTo>
                <a:cubicBezTo>
                  <a:pt x="4587240" y="4058920"/>
                  <a:pt x="4701540" y="4188460"/>
                  <a:pt x="4605020" y="3741420"/>
                </a:cubicBezTo>
                <a:cubicBezTo>
                  <a:pt x="4508500" y="3294380"/>
                  <a:pt x="4279900" y="1882140"/>
                  <a:pt x="4086860" y="1501140"/>
                </a:cubicBezTo>
                <a:cubicBezTo>
                  <a:pt x="3893820" y="1120140"/>
                  <a:pt x="3639820" y="1343660"/>
                  <a:pt x="3446780" y="1455420"/>
                </a:cubicBezTo>
                <a:cubicBezTo>
                  <a:pt x="3253740" y="1567180"/>
                  <a:pt x="3037840" y="1869440"/>
                  <a:pt x="2928620" y="2171700"/>
                </a:cubicBezTo>
                <a:cubicBezTo>
                  <a:pt x="2819400" y="2473960"/>
                  <a:pt x="2801620" y="3004820"/>
                  <a:pt x="2791460" y="3268980"/>
                </a:cubicBezTo>
                <a:cubicBezTo>
                  <a:pt x="2781300" y="3533140"/>
                  <a:pt x="2890520" y="3606800"/>
                  <a:pt x="2867660" y="3756660"/>
                </a:cubicBezTo>
                <a:cubicBezTo>
                  <a:pt x="2844800" y="3906520"/>
                  <a:pt x="2768600" y="4099560"/>
                  <a:pt x="2654300" y="4168140"/>
                </a:cubicBezTo>
                <a:cubicBezTo>
                  <a:pt x="2540000" y="4236720"/>
                  <a:pt x="2364740" y="4206240"/>
                  <a:pt x="2181860" y="4168140"/>
                </a:cubicBezTo>
                <a:cubicBezTo>
                  <a:pt x="1998980" y="4130040"/>
                  <a:pt x="1661160" y="4084320"/>
                  <a:pt x="1557020" y="3939540"/>
                </a:cubicBezTo>
                <a:cubicBezTo>
                  <a:pt x="1452880" y="3794760"/>
                  <a:pt x="1610360" y="3685540"/>
                  <a:pt x="1557020" y="3299460"/>
                </a:cubicBezTo>
                <a:cubicBezTo>
                  <a:pt x="1503680" y="2913380"/>
                  <a:pt x="1409700" y="1943100"/>
                  <a:pt x="1236980" y="1623060"/>
                </a:cubicBezTo>
                <a:cubicBezTo>
                  <a:pt x="1064260" y="1303020"/>
                  <a:pt x="688340" y="1412240"/>
                  <a:pt x="520700" y="1379220"/>
                </a:cubicBezTo>
                <a:cubicBezTo>
                  <a:pt x="353060" y="1346200"/>
                  <a:pt x="307340" y="1501140"/>
                  <a:pt x="231140" y="1424940"/>
                </a:cubicBezTo>
                <a:cubicBezTo>
                  <a:pt x="154940" y="1348740"/>
                  <a:pt x="0" y="1135380"/>
                  <a:pt x="63500" y="922020"/>
                </a:cubicBezTo>
                <a:cubicBezTo>
                  <a:pt x="127000" y="708660"/>
                  <a:pt x="416560" y="205740"/>
                  <a:pt x="612140" y="144780"/>
                </a:cubicBezTo>
                <a:cubicBezTo>
                  <a:pt x="807720" y="83820"/>
                  <a:pt x="1064260" y="88900"/>
                  <a:pt x="1252220" y="58674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7" name="円/楕円 236"/>
          <p:cNvSpPr/>
          <p:nvPr/>
        </p:nvSpPr>
        <p:spPr>
          <a:xfrm>
            <a:off x="7713663" y="1428750"/>
            <a:ext cx="714375" cy="4929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0" name="フリーフォーム 239"/>
          <p:cNvSpPr/>
          <p:nvPr/>
        </p:nvSpPr>
        <p:spPr>
          <a:xfrm>
            <a:off x="2998788" y="1500188"/>
            <a:ext cx="5351462" cy="4714875"/>
          </a:xfrm>
          <a:custGeom>
            <a:avLst/>
            <a:gdLst>
              <a:gd name="connsiteX0" fmla="*/ 462280 w 5636260"/>
              <a:gd name="connsiteY0" fmla="*/ 515620 h 4919980"/>
              <a:gd name="connsiteX1" fmla="*/ 142240 w 5636260"/>
              <a:gd name="connsiteY1" fmla="*/ 2009140 h 4919980"/>
              <a:gd name="connsiteX2" fmla="*/ 294640 w 5636260"/>
              <a:gd name="connsiteY2" fmla="*/ 3822700 h 4919980"/>
              <a:gd name="connsiteX3" fmla="*/ 645160 w 5636260"/>
              <a:gd name="connsiteY3" fmla="*/ 4584700 h 4919980"/>
              <a:gd name="connsiteX4" fmla="*/ 2382520 w 5636260"/>
              <a:gd name="connsiteY4" fmla="*/ 4889500 h 4919980"/>
              <a:gd name="connsiteX5" fmla="*/ 4226560 w 5636260"/>
              <a:gd name="connsiteY5" fmla="*/ 4767580 h 4919980"/>
              <a:gd name="connsiteX6" fmla="*/ 4851400 w 5636260"/>
              <a:gd name="connsiteY6" fmla="*/ 4188460 h 4919980"/>
              <a:gd name="connsiteX7" fmla="*/ 4851400 w 5636260"/>
              <a:gd name="connsiteY7" fmla="*/ 835660 h 4919980"/>
              <a:gd name="connsiteX8" fmla="*/ 5369560 w 5636260"/>
              <a:gd name="connsiteY8" fmla="*/ 576580 h 4919980"/>
              <a:gd name="connsiteX9" fmla="*/ 5598160 w 5636260"/>
              <a:gd name="connsiteY9" fmla="*/ 58420 h 4919980"/>
              <a:gd name="connsiteX10" fmla="*/ 5140960 w 5636260"/>
              <a:gd name="connsiteY10" fmla="*/ 226060 h 4919980"/>
              <a:gd name="connsiteX11" fmla="*/ 2915920 w 5636260"/>
              <a:gd name="connsiteY11" fmla="*/ 180340 h 4919980"/>
              <a:gd name="connsiteX12" fmla="*/ 462280 w 5636260"/>
              <a:gd name="connsiteY12" fmla="*/ 515620 h 491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6260" h="4919980">
                <a:moveTo>
                  <a:pt x="462280" y="515620"/>
                </a:moveTo>
                <a:cubicBezTo>
                  <a:pt x="0" y="820420"/>
                  <a:pt x="170180" y="1457960"/>
                  <a:pt x="142240" y="2009140"/>
                </a:cubicBezTo>
                <a:cubicBezTo>
                  <a:pt x="114300" y="2560320"/>
                  <a:pt x="210820" y="3393440"/>
                  <a:pt x="294640" y="3822700"/>
                </a:cubicBezTo>
                <a:cubicBezTo>
                  <a:pt x="378460" y="4251960"/>
                  <a:pt x="297180" y="4406900"/>
                  <a:pt x="645160" y="4584700"/>
                </a:cubicBezTo>
                <a:cubicBezTo>
                  <a:pt x="993140" y="4762500"/>
                  <a:pt x="1785620" y="4859020"/>
                  <a:pt x="2382520" y="4889500"/>
                </a:cubicBezTo>
                <a:cubicBezTo>
                  <a:pt x="2979420" y="4919980"/>
                  <a:pt x="3815080" y="4884420"/>
                  <a:pt x="4226560" y="4767580"/>
                </a:cubicBezTo>
                <a:cubicBezTo>
                  <a:pt x="4638040" y="4650740"/>
                  <a:pt x="4747260" y="4843780"/>
                  <a:pt x="4851400" y="4188460"/>
                </a:cubicBezTo>
                <a:cubicBezTo>
                  <a:pt x="4955540" y="3533140"/>
                  <a:pt x="4765040" y="1437640"/>
                  <a:pt x="4851400" y="835660"/>
                </a:cubicBezTo>
                <a:cubicBezTo>
                  <a:pt x="4937760" y="233680"/>
                  <a:pt x="5245100" y="706120"/>
                  <a:pt x="5369560" y="576580"/>
                </a:cubicBezTo>
                <a:cubicBezTo>
                  <a:pt x="5494020" y="447040"/>
                  <a:pt x="5636260" y="116840"/>
                  <a:pt x="5598160" y="58420"/>
                </a:cubicBezTo>
                <a:cubicBezTo>
                  <a:pt x="5560060" y="0"/>
                  <a:pt x="5588000" y="205740"/>
                  <a:pt x="5140960" y="226060"/>
                </a:cubicBezTo>
                <a:cubicBezTo>
                  <a:pt x="4693920" y="246380"/>
                  <a:pt x="3698240" y="137160"/>
                  <a:pt x="2915920" y="180340"/>
                </a:cubicBezTo>
                <a:cubicBezTo>
                  <a:pt x="2133600" y="223520"/>
                  <a:pt x="924560" y="210820"/>
                  <a:pt x="462280" y="51562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8428038" y="24288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1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8428038" y="29876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4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8428038" y="3786188"/>
            <a:ext cx="5730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2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8428038" y="4357688"/>
            <a:ext cx="5730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5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8428038" y="5143500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3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8428038" y="58578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6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3286125" y="2286000"/>
            <a:ext cx="428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25000" dirty="0">
                <a:latin typeface="+mn-lt"/>
              </a:rPr>
              <a:t>x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3570288" y="1428750"/>
            <a:ext cx="352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2357438" y="1571625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1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2357438" y="2071688"/>
            <a:ext cx="4746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2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2357438" y="2571750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3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1168400" y="1500188"/>
            <a:ext cx="4746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4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2214563" y="3000375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5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1143000" y="3059113"/>
            <a:ext cx="4746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6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428625" y="6143625"/>
            <a:ext cx="37036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M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</a:t>
            </a:r>
            <a:r>
              <a:rPr lang="en-US" altLang="ja-JP" sz="2800" i="1" dirty="0" err="1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 err="1">
                <a:solidFill>
                  <a:srgbClr val="0070C0"/>
                </a:solidFill>
                <a:latin typeface="+mn-lt"/>
              </a:rPr>
              <a:t>y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</a:t>
            </a:r>
            <a:r>
              <a:rPr lang="en-US" altLang="ja-JP" sz="2800" i="1" dirty="0" err="1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 err="1">
                <a:solidFill>
                  <a:srgbClr val="0070C0"/>
                </a:solidFill>
                <a:latin typeface="+mn-lt"/>
              </a:rPr>
              <a:t>z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r>
              <a:rPr lang="en-US" altLang="ja-JP" sz="2800" i="1" baseline="-10000" dirty="0">
                <a:solidFill>
                  <a:srgbClr val="0070C0"/>
                </a:solidFill>
                <a:latin typeface="+mn-lt"/>
              </a:rPr>
              <a:t>m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i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endParaRPr lang="ja-JP" altLang="en-US" sz="2800" i="1" baseline="-25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8001000" y="1000125"/>
            <a:ext cx="4968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25000" dirty="0">
                <a:latin typeface="+mn-lt"/>
              </a:rPr>
              <a:t>M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5500688" y="2214563"/>
            <a:ext cx="4286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 err="1">
                <a:latin typeface="+mn-lt"/>
              </a:rPr>
              <a:t>E</a:t>
            </a:r>
            <a:r>
              <a:rPr lang="en-US" altLang="ja-JP" i="1" baseline="-25000" dirty="0" err="1">
                <a:latin typeface="+mn-lt"/>
              </a:rPr>
              <a:t>y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6286500" y="2286000"/>
            <a:ext cx="428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 err="1">
                <a:latin typeface="+mn-lt"/>
              </a:rPr>
              <a:t>E</a:t>
            </a:r>
            <a:r>
              <a:rPr lang="en-US" altLang="ja-JP" i="1" baseline="-25000" dirty="0" err="1">
                <a:latin typeface="+mn-lt"/>
              </a:rPr>
              <a:t>z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64" name="テキスト ボックス 263"/>
          <p:cNvSpPr txBox="1"/>
          <p:nvPr/>
        </p:nvSpPr>
        <p:spPr>
          <a:xfrm>
            <a:off x="5230813" y="6286500"/>
            <a:ext cx="4841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i="1" dirty="0">
                <a:latin typeface="+mn-lt"/>
              </a:rPr>
              <a:t>H</a:t>
            </a:r>
            <a:endParaRPr lang="ja-JP" altLang="en-US" sz="2800" i="1" baseline="-25000" dirty="0">
              <a:latin typeface="+mn-lt"/>
            </a:endParaRPr>
          </a:p>
        </p:txBody>
      </p:sp>
      <p:sp>
        <p:nvSpPr>
          <p:cNvPr id="135" name="スライド番号プレースホルダ 13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  <p:bldP spid="230" grpId="0" animBg="1"/>
      <p:bldP spid="231" grpId="0" animBg="1"/>
      <p:bldP spid="234" grpId="0" animBg="1"/>
      <p:bldP spid="235" grpId="0" animBg="1"/>
      <p:bldP spid="236" grpId="0" animBg="1"/>
      <p:bldP spid="237" grpId="0" animBg="1"/>
      <p:bldP spid="240" grpId="0" animBg="1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9" grpId="0"/>
      <p:bldP spid="261" grpId="0"/>
      <p:bldP spid="262" grpId="0"/>
      <p:bldP spid="263" grpId="0"/>
      <p:bldP spid="2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Intractability for Generating All MASs in Lexicographic Order</a:t>
            </a:r>
            <a:endParaRPr lang="ja-JP" altLang="en-US" dirty="0"/>
          </a:p>
        </p:txBody>
      </p:sp>
      <p:grpSp>
        <p:nvGrpSpPr>
          <p:cNvPr id="21507" name="グループ化 241"/>
          <p:cNvGrpSpPr>
            <a:grpSpLocks/>
          </p:cNvGrpSpPr>
          <p:nvPr/>
        </p:nvGrpSpPr>
        <p:grpSpPr bwMode="auto">
          <a:xfrm>
            <a:off x="214313" y="1714500"/>
            <a:ext cx="2374900" cy="1489075"/>
            <a:chOff x="428596" y="1714488"/>
            <a:chExt cx="2375319" cy="1489198"/>
          </a:xfrm>
        </p:grpSpPr>
        <p:grpSp>
          <p:nvGrpSpPr>
            <p:cNvPr id="21619" name="グループ化 29"/>
            <p:cNvGrpSpPr>
              <a:grpSpLocks/>
            </p:cNvGrpSpPr>
            <p:nvPr/>
          </p:nvGrpSpPr>
          <p:grpSpPr bwMode="auto">
            <a:xfrm>
              <a:off x="810685" y="1965489"/>
              <a:ext cx="101077" cy="1061312"/>
              <a:chOff x="1535885" y="2143116"/>
              <a:chExt cx="142875" cy="1500197"/>
            </a:xfrm>
          </p:grpSpPr>
          <p:sp>
            <p:nvSpPr>
              <p:cNvPr id="7" name="円/楕円 6"/>
              <p:cNvSpPr/>
              <p:nvPr/>
            </p:nvSpPr>
            <p:spPr bwMode="auto">
              <a:xfrm>
                <a:off x="1536684" y="2822880"/>
                <a:ext cx="141396" cy="1413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8" name="円/楕円 7"/>
              <p:cNvSpPr/>
              <p:nvPr/>
            </p:nvSpPr>
            <p:spPr bwMode="auto">
              <a:xfrm>
                <a:off x="1536684" y="3500618"/>
                <a:ext cx="141396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9" name="円/楕円 8"/>
              <p:cNvSpPr/>
              <p:nvPr/>
            </p:nvSpPr>
            <p:spPr bwMode="auto">
              <a:xfrm>
                <a:off x="1536684" y="2142897"/>
                <a:ext cx="141396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21620" name="グループ化 30"/>
            <p:cNvGrpSpPr>
              <a:grpSpLocks/>
            </p:cNvGrpSpPr>
            <p:nvPr/>
          </p:nvGrpSpPr>
          <p:grpSpPr bwMode="auto">
            <a:xfrm>
              <a:off x="1543496" y="1965489"/>
              <a:ext cx="101077" cy="1061312"/>
              <a:chOff x="1535885" y="2143116"/>
              <a:chExt cx="142875" cy="1500197"/>
            </a:xfrm>
          </p:grpSpPr>
          <p:sp>
            <p:nvSpPr>
              <p:cNvPr id="13" name="円/楕円 12"/>
              <p:cNvSpPr/>
              <p:nvPr/>
            </p:nvSpPr>
            <p:spPr bwMode="auto">
              <a:xfrm>
                <a:off x="1535492" y="2822880"/>
                <a:ext cx="143640" cy="1413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4" name="円/楕円 13"/>
              <p:cNvSpPr/>
              <p:nvPr/>
            </p:nvSpPr>
            <p:spPr bwMode="auto">
              <a:xfrm>
                <a:off x="1535492" y="3500618"/>
                <a:ext cx="143640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" name="円/楕円 14"/>
              <p:cNvSpPr/>
              <p:nvPr/>
            </p:nvSpPr>
            <p:spPr bwMode="auto">
              <a:xfrm>
                <a:off x="1535492" y="2142897"/>
                <a:ext cx="143640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21621" name="グループ化 34"/>
            <p:cNvGrpSpPr>
              <a:grpSpLocks/>
            </p:cNvGrpSpPr>
            <p:nvPr/>
          </p:nvGrpSpPr>
          <p:grpSpPr bwMode="auto">
            <a:xfrm>
              <a:off x="2267801" y="1965489"/>
              <a:ext cx="101077" cy="1061312"/>
              <a:chOff x="1535885" y="2143116"/>
              <a:chExt cx="142875" cy="1500197"/>
            </a:xfrm>
          </p:grpSpPr>
          <p:sp>
            <p:nvSpPr>
              <p:cNvPr id="19" name="円/楕円 18"/>
              <p:cNvSpPr/>
              <p:nvPr/>
            </p:nvSpPr>
            <p:spPr bwMode="auto">
              <a:xfrm>
                <a:off x="1535099" y="2822880"/>
                <a:ext cx="143640" cy="14138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0" name="円/楕円 19"/>
              <p:cNvSpPr/>
              <p:nvPr/>
            </p:nvSpPr>
            <p:spPr bwMode="auto">
              <a:xfrm>
                <a:off x="1535099" y="3500618"/>
                <a:ext cx="143640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1" name="円/楕円 20"/>
              <p:cNvSpPr/>
              <p:nvPr/>
            </p:nvSpPr>
            <p:spPr bwMode="auto">
              <a:xfrm>
                <a:off x="1535099" y="2142897"/>
                <a:ext cx="143640" cy="14362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25" name="円/楕円 24"/>
            <p:cNvSpPr/>
            <p:nvPr/>
          </p:nvSpPr>
          <p:spPr>
            <a:xfrm>
              <a:off x="428596" y="1839911"/>
              <a:ext cx="2375319" cy="3032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428596" y="2344778"/>
              <a:ext cx="2375319" cy="3032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428596" y="2798841"/>
              <a:ext cx="2375319" cy="3032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8" name="フリーフォーム 27"/>
            <p:cNvSpPr/>
            <p:nvPr/>
          </p:nvSpPr>
          <p:spPr>
            <a:xfrm>
              <a:off x="568321" y="1879602"/>
              <a:ext cx="2062526" cy="828743"/>
            </a:xfrm>
            <a:custGeom>
              <a:avLst/>
              <a:gdLst>
                <a:gd name="connsiteX0" fmla="*/ 165463 w 2917371"/>
                <a:gd name="connsiteY0" fmla="*/ 836023 h 1171303"/>
                <a:gd name="connsiteX1" fmla="*/ 1406434 w 2917371"/>
                <a:gd name="connsiteY1" fmla="*/ 0 h 1171303"/>
                <a:gd name="connsiteX2" fmla="*/ 2738845 w 2917371"/>
                <a:gd name="connsiteY2" fmla="*/ 836023 h 1171303"/>
                <a:gd name="connsiteX3" fmla="*/ 2477588 w 2917371"/>
                <a:gd name="connsiteY3" fmla="*/ 1097280 h 1171303"/>
                <a:gd name="connsiteX4" fmla="*/ 1458685 w 2917371"/>
                <a:gd name="connsiteY4" fmla="*/ 391886 h 1171303"/>
                <a:gd name="connsiteX5" fmla="*/ 413657 w 2917371"/>
                <a:gd name="connsiteY5" fmla="*/ 1071155 h 1171303"/>
                <a:gd name="connsiteX6" fmla="*/ 165463 w 2917371"/>
                <a:gd name="connsiteY6" fmla="*/ 836023 h 117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17371" h="1171303">
                  <a:moveTo>
                    <a:pt x="165463" y="836023"/>
                  </a:moveTo>
                  <a:cubicBezTo>
                    <a:pt x="330926" y="657497"/>
                    <a:pt x="977537" y="0"/>
                    <a:pt x="1406434" y="0"/>
                  </a:cubicBezTo>
                  <a:cubicBezTo>
                    <a:pt x="1835331" y="0"/>
                    <a:pt x="2560319" y="653143"/>
                    <a:pt x="2738845" y="836023"/>
                  </a:cubicBezTo>
                  <a:cubicBezTo>
                    <a:pt x="2917371" y="1018903"/>
                    <a:pt x="2690948" y="1171303"/>
                    <a:pt x="2477588" y="1097280"/>
                  </a:cubicBezTo>
                  <a:cubicBezTo>
                    <a:pt x="2264228" y="1023257"/>
                    <a:pt x="1802673" y="396240"/>
                    <a:pt x="1458685" y="391886"/>
                  </a:cubicBezTo>
                  <a:cubicBezTo>
                    <a:pt x="1114697" y="387532"/>
                    <a:pt x="633548" y="999309"/>
                    <a:pt x="413657" y="1071155"/>
                  </a:cubicBezTo>
                  <a:cubicBezTo>
                    <a:pt x="193766" y="1143001"/>
                    <a:pt x="0" y="1014549"/>
                    <a:pt x="165463" y="836023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" name="フリーフォーム 28"/>
            <p:cNvSpPr/>
            <p:nvPr/>
          </p:nvSpPr>
          <p:spPr>
            <a:xfrm>
              <a:off x="579435" y="2374943"/>
              <a:ext cx="2064114" cy="828743"/>
            </a:xfrm>
            <a:custGeom>
              <a:avLst/>
              <a:gdLst>
                <a:gd name="connsiteX0" fmla="*/ 165463 w 2917371"/>
                <a:gd name="connsiteY0" fmla="*/ 836023 h 1171303"/>
                <a:gd name="connsiteX1" fmla="*/ 1406434 w 2917371"/>
                <a:gd name="connsiteY1" fmla="*/ 0 h 1171303"/>
                <a:gd name="connsiteX2" fmla="*/ 2738845 w 2917371"/>
                <a:gd name="connsiteY2" fmla="*/ 836023 h 1171303"/>
                <a:gd name="connsiteX3" fmla="*/ 2477588 w 2917371"/>
                <a:gd name="connsiteY3" fmla="*/ 1097280 h 1171303"/>
                <a:gd name="connsiteX4" fmla="*/ 1458685 w 2917371"/>
                <a:gd name="connsiteY4" fmla="*/ 391886 h 1171303"/>
                <a:gd name="connsiteX5" fmla="*/ 413657 w 2917371"/>
                <a:gd name="connsiteY5" fmla="*/ 1071155 h 1171303"/>
                <a:gd name="connsiteX6" fmla="*/ 165463 w 2917371"/>
                <a:gd name="connsiteY6" fmla="*/ 836023 h 1171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17371" h="1171303">
                  <a:moveTo>
                    <a:pt x="165463" y="836023"/>
                  </a:moveTo>
                  <a:cubicBezTo>
                    <a:pt x="330926" y="657497"/>
                    <a:pt x="977537" y="0"/>
                    <a:pt x="1406434" y="0"/>
                  </a:cubicBezTo>
                  <a:cubicBezTo>
                    <a:pt x="1835331" y="0"/>
                    <a:pt x="2560319" y="653143"/>
                    <a:pt x="2738845" y="836023"/>
                  </a:cubicBezTo>
                  <a:cubicBezTo>
                    <a:pt x="2917371" y="1018903"/>
                    <a:pt x="2690948" y="1171303"/>
                    <a:pt x="2477588" y="1097280"/>
                  </a:cubicBezTo>
                  <a:cubicBezTo>
                    <a:pt x="2264228" y="1023257"/>
                    <a:pt x="1802673" y="396240"/>
                    <a:pt x="1458685" y="391886"/>
                  </a:cubicBezTo>
                  <a:cubicBezTo>
                    <a:pt x="1114697" y="387532"/>
                    <a:pt x="633548" y="999309"/>
                    <a:pt x="413657" y="1071155"/>
                  </a:cubicBezTo>
                  <a:cubicBezTo>
                    <a:pt x="193766" y="1143001"/>
                    <a:pt x="0" y="1014549"/>
                    <a:pt x="165463" y="836023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0" name="フリーフォーム 29"/>
            <p:cNvSpPr/>
            <p:nvPr/>
          </p:nvSpPr>
          <p:spPr>
            <a:xfrm>
              <a:off x="585786" y="1714488"/>
              <a:ext cx="1992665" cy="1476497"/>
            </a:xfrm>
            <a:custGeom>
              <a:avLst/>
              <a:gdLst>
                <a:gd name="connsiteX0" fmla="*/ 152400 w 2817223"/>
                <a:gd name="connsiteY0" fmla="*/ 415834 h 2087880"/>
                <a:gd name="connsiteX1" fmla="*/ 1171303 w 2817223"/>
                <a:gd name="connsiteY1" fmla="*/ 1852749 h 2087880"/>
                <a:gd name="connsiteX2" fmla="*/ 1772195 w 2817223"/>
                <a:gd name="connsiteY2" fmla="*/ 1826623 h 2087880"/>
                <a:gd name="connsiteX3" fmla="*/ 2712720 w 2817223"/>
                <a:gd name="connsiteY3" fmla="*/ 402771 h 2087880"/>
                <a:gd name="connsiteX4" fmla="*/ 2399212 w 2817223"/>
                <a:gd name="connsiteY4" fmla="*/ 193766 h 2087880"/>
                <a:gd name="connsiteX5" fmla="*/ 1419498 w 2817223"/>
                <a:gd name="connsiteY5" fmla="*/ 1565366 h 2087880"/>
                <a:gd name="connsiteX6" fmla="*/ 583475 w 2817223"/>
                <a:gd name="connsiteY6" fmla="*/ 350520 h 2087880"/>
                <a:gd name="connsiteX7" fmla="*/ 256903 w 2817223"/>
                <a:gd name="connsiteY7" fmla="*/ 167640 h 2087880"/>
                <a:gd name="connsiteX8" fmla="*/ 152400 w 2817223"/>
                <a:gd name="connsiteY8" fmla="*/ 415834 h 2087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7223" h="2087880">
                  <a:moveTo>
                    <a:pt x="152400" y="415834"/>
                  </a:moveTo>
                  <a:cubicBezTo>
                    <a:pt x="304800" y="696685"/>
                    <a:pt x="901337" y="1617618"/>
                    <a:pt x="1171303" y="1852749"/>
                  </a:cubicBezTo>
                  <a:cubicBezTo>
                    <a:pt x="1441269" y="2087880"/>
                    <a:pt x="1515292" y="2068286"/>
                    <a:pt x="1772195" y="1826623"/>
                  </a:cubicBezTo>
                  <a:cubicBezTo>
                    <a:pt x="2029098" y="1584960"/>
                    <a:pt x="2608217" y="674914"/>
                    <a:pt x="2712720" y="402771"/>
                  </a:cubicBezTo>
                  <a:cubicBezTo>
                    <a:pt x="2817223" y="130628"/>
                    <a:pt x="2614749" y="0"/>
                    <a:pt x="2399212" y="193766"/>
                  </a:cubicBezTo>
                  <a:cubicBezTo>
                    <a:pt x="2183675" y="387532"/>
                    <a:pt x="1722121" y="1539240"/>
                    <a:pt x="1419498" y="1565366"/>
                  </a:cubicBezTo>
                  <a:cubicBezTo>
                    <a:pt x="1116875" y="1591492"/>
                    <a:pt x="777241" y="583474"/>
                    <a:pt x="583475" y="350520"/>
                  </a:cubicBezTo>
                  <a:cubicBezTo>
                    <a:pt x="389709" y="117566"/>
                    <a:pt x="328749" y="161109"/>
                    <a:pt x="256903" y="167640"/>
                  </a:cubicBezTo>
                  <a:cubicBezTo>
                    <a:pt x="185057" y="174171"/>
                    <a:pt x="0" y="134983"/>
                    <a:pt x="152400" y="415834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21508" name="グループ化 115"/>
          <p:cNvGrpSpPr>
            <a:grpSpLocks/>
          </p:cNvGrpSpPr>
          <p:nvPr/>
        </p:nvGrpSpPr>
        <p:grpSpPr bwMode="auto">
          <a:xfrm>
            <a:off x="3355975" y="2143125"/>
            <a:ext cx="1071563" cy="3725863"/>
            <a:chOff x="3357554" y="1857364"/>
            <a:chExt cx="1071570" cy="3726233"/>
          </a:xfrm>
        </p:grpSpPr>
        <p:grpSp>
          <p:nvGrpSpPr>
            <p:cNvPr id="21595" name="グループ化 50"/>
            <p:cNvGrpSpPr>
              <a:grpSpLocks/>
            </p:cNvGrpSpPr>
            <p:nvPr/>
          </p:nvGrpSpPr>
          <p:grpSpPr bwMode="auto">
            <a:xfrm>
              <a:off x="3357554" y="1857364"/>
              <a:ext cx="1071570" cy="1083027"/>
              <a:chOff x="3643306" y="1922511"/>
              <a:chExt cx="1071570" cy="1083027"/>
            </a:xfrm>
          </p:grpSpPr>
          <p:grpSp>
            <p:nvGrpSpPr>
              <p:cNvPr id="21612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41" name="円/楕円 40"/>
                <p:cNvSpPr/>
                <p:nvPr/>
              </p:nvSpPr>
              <p:spPr bwMode="auto">
                <a:xfrm>
                  <a:off x="3857620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42" name="円/楕円 41"/>
                <p:cNvSpPr/>
                <p:nvPr/>
              </p:nvSpPr>
              <p:spPr bwMode="auto">
                <a:xfrm>
                  <a:off x="4357685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43" name="円/楕円 42"/>
              <p:cNvSpPr/>
              <p:nvPr/>
            </p:nvSpPr>
            <p:spPr bwMode="auto">
              <a:xfrm>
                <a:off x="4108447" y="2143196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3643306" y="2571864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49" name="円/楕円 48"/>
              <p:cNvSpPr/>
              <p:nvPr/>
            </p:nvSpPr>
            <p:spPr>
              <a:xfrm rot="3742349">
                <a:off x="3767875" y="2315471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50" name="円/楕円 49"/>
              <p:cNvSpPr/>
              <p:nvPr/>
            </p:nvSpPr>
            <p:spPr>
              <a:xfrm rot="17857651" flipH="1">
                <a:off x="3518637" y="232658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1596" name="グループ化 83"/>
            <p:cNvGrpSpPr>
              <a:grpSpLocks/>
            </p:cNvGrpSpPr>
            <p:nvPr/>
          </p:nvGrpSpPr>
          <p:grpSpPr bwMode="auto">
            <a:xfrm>
              <a:off x="3357554" y="3178967"/>
              <a:ext cx="1071570" cy="1083027"/>
              <a:chOff x="3643306" y="1922511"/>
              <a:chExt cx="1071570" cy="1083027"/>
            </a:xfrm>
          </p:grpSpPr>
          <p:grpSp>
            <p:nvGrpSpPr>
              <p:cNvPr id="21605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90" name="円/楕円 89"/>
                <p:cNvSpPr/>
                <p:nvPr/>
              </p:nvSpPr>
              <p:spPr bwMode="auto">
                <a:xfrm>
                  <a:off x="3857620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91" name="円/楕円 90"/>
                <p:cNvSpPr/>
                <p:nvPr/>
              </p:nvSpPr>
              <p:spPr bwMode="auto">
                <a:xfrm>
                  <a:off x="4357685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86" name="円/楕円 85"/>
              <p:cNvSpPr/>
              <p:nvPr/>
            </p:nvSpPr>
            <p:spPr bwMode="auto">
              <a:xfrm>
                <a:off x="4108447" y="2142524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87" name="円/楕円 86"/>
              <p:cNvSpPr/>
              <p:nvPr/>
            </p:nvSpPr>
            <p:spPr>
              <a:xfrm>
                <a:off x="3643306" y="2571192"/>
                <a:ext cx="1071570" cy="287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88" name="円/楕円 87"/>
              <p:cNvSpPr/>
              <p:nvPr/>
            </p:nvSpPr>
            <p:spPr>
              <a:xfrm rot="3742349">
                <a:off x="3767082" y="2315592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89" name="円/楕円 88"/>
              <p:cNvSpPr/>
              <p:nvPr/>
            </p:nvSpPr>
            <p:spPr>
              <a:xfrm rot="17857651" flipH="1">
                <a:off x="3517843" y="2326706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1597" name="グループ化 99"/>
            <p:cNvGrpSpPr>
              <a:grpSpLocks/>
            </p:cNvGrpSpPr>
            <p:nvPr/>
          </p:nvGrpSpPr>
          <p:grpSpPr bwMode="auto">
            <a:xfrm>
              <a:off x="3357554" y="4500570"/>
              <a:ext cx="1071570" cy="1083027"/>
              <a:chOff x="3643306" y="1922511"/>
              <a:chExt cx="1071570" cy="1083027"/>
            </a:xfrm>
          </p:grpSpPr>
          <p:grpSp>
            <p:nvGrpSpPr>
              <p:cNvPr id="21598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06" name="円/楕円 105"/>
                <p:cNvSpPr/>
                <p:nvPr/>
              </p:nvSpPr>
              <p:spPr bwMode="auto">
                <a:xfrm>
                  <a:off x="3857620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07" name="円/楕円 106"/>
                <p:cNvSpPr/>
                <p:nvPr/>
              </p:nvSpPr>
              <p:spPr bwMode="auto">
                <a:xfrm>
                  <a:off x="4357685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02" name="円/楕円 101"/>
              <p:cNvSpPr/>
              <p:nvPr/>
            </p:nvSpPr>
            <p:spPr bwMode="auto">
              <a:xfrm>
                <a:off x="4108447" y="2143439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3643306" y="2572107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4" name="円/楕円 103"/>
              <p:cNvSpPr/>
              <p:nvPr/>
            </p:nvSpPr>
            <p:spPr>
              <a:xfrm rot="3742349">
                <a:off x="3767876" y="231571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05" name="円/楕円 104"/>
              <p:cNvSpPr/>
              <p:nvPr/>
            </p:nvSpPr>
            <p:spPr>
              <a:xfrm rot="17857651" flipH="1">
                <a:off x="3518636" y="2326828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grpSp>
        <p:nvGrpSpPr>
          <p:cNvPr id="21509" name="グループ化 116"/>
          <p:cNvGrpSpPr>
            <a:grpSpLocks/>
          </p:cNvGrpSpPr>
          <p:nvPr/>
        </p:nvGrpSpPr>
        <p:grpSpPr bwMode="auto">
          <a:xfrm>
            <a:off x="4856163" y="2143125"/>
            <a:ext cx="1071562" cy="3725863"/>
            <a:chOff x="3357554" y="1857364"/>
            <a:chExt cx="1071570" cy="3726233"/>
          </a:xfrm>
        </p:grpSpPr>
        <p:grpSp>
          <p:nvGrpSpPr>
            <p:cNvPr id="21571" name="グループ化 50"/>
            <p:cNvGrpSpPr>
              <a:grpSpLocks/>
            </p:cNvGrpSpPr>
            <p:nvPr/>
          </p:nvGrpSpPr>
          <p:grpSpPr bwMode="auto">
            <a:xfrm>
              <a:off x="3357554" y="1857364"/>
              <a:ext cx="1071570" cy="1083027"/>
              <a:chOff x="3643306" y="1922511"/>
              <a:chExt cx="1071570" cy="1083027"/>
            </a:xfrm>
          </p:grpSpPr>
          <p:grpSp>
            <p:nvGrpSpPr>
              <p:cNvPr id="21588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40" name="円/楕円 139"/>
                <p:cNvSpPr/>
                <p:nvPr/>
              </p:nvSpPr>
              <p:spPr bwMode="auto">
                <a:xfrm>
                  <a:off x="3857620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41" name="円/楕円 140"/>
                <p:cNvSpPr/>
                <p:nvPr/>
              </p:nvSpPr>
              <p:spPr bwMode="auto">
                <a:xfrm>
                  <a:off x="4357687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36" name="円/楕円 135"/>
              <p:cNvSpPr/>
              <p:nvPr/>
            </p:nvSpPr>
            <p:spPr bwMode="auto">
              <a:xfrm>
                <a:off x="4108446" y="2143196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37" name="円/楕円 136"/>
              <p:cNvSpPr/>
              <p:nvPr/>
            </p:nvSpPr>
            <p:spPr>
              <a:xfrm>
                <a:off x="3643306" y="2571864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8" name="円/楕円 137"/>
              <p:cNvSpPr/>
              <p:nvPr/>
            </p:nvSpPr>
            <p:spPr>
              <a:xfrm rot="3742349">
                <a:off x="3767875" y="2315470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9" name="円/楕円 138"/>
              <p:cNvSpPr/>
              <p:nvPr/>
            </p:nvSpPr>
            <p:spPr>
              <a:xfrm rot="17857651" flipH="1">
                <a:off x="3518637" y="2326583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1572" name="グループ化 83"/>
            <p:cNvGrpSpPr>
              <a:grpSpLocks/>
            </p:cNvGrpSpPr>
            <p:nvPr/>
          </p:nvGrpSpPr>
          <p:grpSpPr bwMode="auto">
            <a:xfrm>
              <a:off x="3357554" y="3178967"/>
              <a:ext cx="1071570" cy="1083027"/>
              <a:chOff x="3643306" y="1922511"/>
              <a:chExt cx="1071570" cy="1083027"/>
            </a:xfrm>
          </p:grpSpPr>
          <p:grpSp>
            <p:nvGrpSpPr>
              <p:cNvPr id="21581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33" name="円/楕円 132"/>
                <p:cNvSpPr/>
                <p:nvPr/>
              </p:nvSpPr>
              <p:spPr bwMode="auto">
                <a:xfrm>
                  <a:off x="3857620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34" name="円/楕円 133"/>
                <p:cNvSpPr/>
                <p:nvPr/>
              </p:nvSpPr>
              <p:spPr bwMode="auto">
                <a:xfrm>
                  <a:off x="4357687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29" name="円/楕円 128"/>
              <p:cNvSpPr/>
              <p:nvPr/>
            </p:nvSpPr>
            <p:spPr bwMode="auto">
              <a:xfrm>
                <a:off x="4108446" y="2142524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30" name="円/楕円 129"/>
              <p:cNvSpPr/>
              <p:nvPr/>
            </p:nvSpPr>
            <p:spPr>
              <a:xfrm>
                <a:off x="3643306" y="2571192"/>
                <a:ext cx="1071570" cy="287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1" name="円/楕円 130"/>
              <p:cNvSpPr/>
              <p:nvPr/>
            </p:nvSpPr>
            <p:spPr>
              <a:xfrm rot="3742349">
                <a:off x="3767082" y="2315591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2" name="円/楕円 131"/>
              <p:cNvSpPr/>
              <p:nvPr/>
            </p:nvSpPr>
            <p:spPr>
              <a:xfrm rot="17857651" flipH="1">
                <a:off x="3517843" y="2326705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1573" name="グループ化 99"/>
            <p:cNvGrpSpPr>
              <a:grpSpLocks/>
            </p:cNvGrpSpPr>
            <p:nvPr/>
          </p:nvGrpSpPr>
          <p:grpSpPr bwMode="auto">
            <a:xfrm>
              <a:off x="3357554" y="4500570"/>
              <a:ext cx="1071570" cy="1083027"/>
              <a:chOff x="3643306" y="1922511"/>
              <a:chExt cx="1071570" cy="1083027"/>
            </a:xfrm>
          </p:grpSpPr>
          <p:grpSp>
            <p:nvGrpSpPr>
              <p:cNvPr id="21574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26" name="円/楕円 125"/>
                <p:cNvSpPr/>
                <p:nvPr/>
              </p:nvSpPr>
              <p:spPr bwMode="auto">
                <a:xfrm>
                  <a:off x="3857620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27" name="円/楕円 126"/>
                <p:cNvSpPr/>
                <p:nvPr/>
              </p:nvSpPr>
              <p:spPr bwMode="auto">
                <a:xfrm>
                  <a:off x="4357687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22" name="円/楕円 121"/>
              <p:cNvSpPr/>
              <p:nvPr/>
            </p:nvSpPr>
            <p:spPr bwMode="auto">
              <a:xfrm>
                <a:off x="4108446" y="2143439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3" name="円/楕円 122"/>
              <p:cNvSpPr/>
              <p:nvPr/>
            </p:nvSpPr>
            <p:spPr>
              <a:xfrm>
                <a:off x="3643306" y="2572107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>
              <a:xfrm rot="3742349">
                <a:off x="3767876" y="2315713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5" name="円/楕円 124"/>
              <p:cNvSpPr/>
              <p:nvPr/>
            </p:nvSpPr>
            <p:spPr>
              <a:xfrm rot="17857651" flipH="1">
                <a:off x="3518636" y="2326827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grpSp>
        <p:nvGrpSpPr>
          <p:cNvPr id="21510" name="グループ化 141"/>
          <p:cNvGrpSpPr>
            <a:grpSpLocks/>
          </p:cNvGrpSpPr>
          <p:nvPr/>
        </p:nvGrpSpPr>
        <p:grpSpPr bwMode="auto">
          <a:xfrm>
            <a:off x="6356350" y="2143125"/>
            <a:ext cx="1071563" cy="3725863"/>
            <a:chOff x="3357554" y="1857364"/>
            <a:chExt cx="1071570" cy="3726233"/>
          </a:xfrm>
        </p:grpSpPr>
        <p:grpSp>
          <p:nvGrpSpPr>
            <p:cNvPr id="21547" name="グループ化 50"/>
            <p:cNvGrpSpPr>
              <a:grpSpLocks/>
            </p:cNvGrpSpPr>
            <p:nvPr/>
          </p:nvGrpSpPr>
          <p:grpSpPr bwMode="auto">
            <a:xfrm>
              <a:off x="3357554" y="1857364"/>
              <a:ext cx="1071570" cy="1083027"/>
              <a:chOff x="3643306" y="1922511"/>
              <a:chExt cx="1071570" cy="1083027"/>
            </a:xfrm>
          </p:grpSpPr>
          <p:grpSp>
            <p:nvGrpSpPr>
              <p:cNvPr id="21564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65" name="円/楕円 164"/>
                <p:cNvSpPr/>
                <p:nvPr/>
              </p:nvSpPr>
              <p:spPr bwMode="auto">
                <a:xfrm>
                  <a:off x="3857620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66" name="円/楕円 165"/>
                <p:cNvSpPr/>
                <p:nvPr/>
              </p:nvSpPr>
              <p:spPr bwMode="auto">
                <a:xfrm>
                  <a:off x="4357685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61" name="円/楕円 160"/>
              <p:cNvSpPr/>
              <p:nvPr/>
            </p:nvSpPr>
            <p:spPr bwMode="auto">
              <a:xfrm>
                <a:off x="4108447" y="2143196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62" name="円/楕円 161"/>
              <p:cNvSpPr/>
              <p:nvPr/>
            </p:nvSpPr>
            <p:spPr>
              <a:xfrm>
                <a:off x="3643306" y="2571864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63" name="円/楕円 162"/>
              <p:cNvSpPr/>
              <p:nvPr/>
            </p:nvSpPr>
            <p:spPr>
              <a:xfrm rot="3742349">
                <a:off x="3767875" y="2315471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64" name="円/楕円 163"/>
              <p:cNvSpPr/>
              <p:nvPr/>
            </p:nvSpPr>
            <p:spPr>
              <a:xfrm rot="17857651" flipH="1">
                <a:off x="3518637" y="232658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1548" name="グループ化 83"/>
            <p:cNvGrpSpPr>
              <a:grpSpLocks/>
            </p:cNvGrpSpPr>
            <p:nvPr/>
          </p:nvGrpSpPr>
          <p:grpSpPr bwMode="auto">
            <a:xfrm>
              <a:off x="3357554" y="3178967"/>
              <a:ext cx="1071570" cy="1083027"/>
              <a:chOff x="3643306" y="1922511"/>
              <a:chExt cx="1071570" cy="1083027"/>
            </a:xfrm>
          </p:grpSpPr>
          <p:grpSp>
            <p:nvGrpSpPr>
              <p:cNvPr id="21557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58" name="円/楕円 157"/>
                <p:cNvSpPr/>
                <p:nvPr/>
              </p:nvSpPr>
              <p:spPr bwMode="auto">
                <a:xfrm>
                  <a:off x="3857620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59" name="円/楕円 158"/>
                <p:cNvSpPr/>
                <p:nvPr/>
              </p:nvSpPr>
              <p:spPr bwMode="auto">
                <a:xfrm>
                  <a:off x="4357685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54" name="円/楕円 153"/>
              <p:cNvSpPr/>
              <p:nvPr/>
            </p:nvSpPr>
            <p:spPr bwMode="auto">
              <a:xfrm>
                <a:off x="4108447" y="2142524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5" name="円/楕円 154"/>
              <p:cNvSpPr/>
              <p:nvPr/>
            </p:nvSpPr>
            <p:spPr>
              <a:xfrm>
                <a:off x="3643306" y="2571192"/>
                <a:ext cx="1071570" cy="287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6" name="円/楕円 155"/>
              <p:cNvSpPr/>
              <p:nvPr/>
            </p:nvSpPr>
            <p:spPr>
              <a:xfrm rot="3742349">
                <a:off x="3767082" y="2315592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7" name="円/楕円 156"/>
              <p:cNvSpPr/>
              <p:nvPr/>
            </p:nvSpPr>
            <p:spPr>
              <a:xfrm rot="17857651" flipH="1">
                <a:off x="3517843" y="2326706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1549" name="グループ化 99"/>
            <p:cNvGrpSpPr>
              <a:grpSpLocks/>
            </p:cNvGrpSpPr>
            <p:nvPr/>
          </p:nvGrpSpPr>
          <p:grpSpPr bwMode="auto">
            <a:xfrm>
              <a:off x="3357554" y="4500570"/>
              <a:ext cx="1071570" cy="1083027"/>
              <a:chOff x="3643306" y="1922511"/>
              <a:chExt cx="1071570" cy="1083027"/>
            </a:xfrm>
          </p:grpSpPr>
          <p:grpSp>
            <p:nvGrpSpPr>
              <p:cNvPr id="21550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51" name="円/楕円 150"/>
                <p:cNvSpPr/>
                <p:nvPr/>
              </p:nvSpPr>
              <p:spPr bwMode="auto">
                <a:xfrm>
                  <a:off x="3857620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52" name="円/楕円 151"/>
                <p:cNvSpPr/>
                <p:nvPr/>
              </p:nvSpPr>
              <p:spPr bwMode="auto">
                <a:xfrm>
                  <a:off x="4357685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47" name="円/楕円 146"/>
              <p:cNvSpPr/>
              <p:nvPr/>
            </p:nvSpPr>
            <p:spPr bwMode="auto">
              <a:xfrm>
                <a:off x="4108447" y="2143439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3643306" y="2572107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9" name="円/楕円 148"/>
              <p:cNvSpPr/>
              <p:nvPr/>
            </p:nvSpPr>
            <p:spPr>
              <a:xfrm rot="3742349">
                <a:off x="3767876" y="231571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0" name="円/楕円 149"/>
              <p:cNvSpPr/>
              <p:nvPr/>
            </p:nvSpPr>
            <p:spPr>
              <a:xfrm rot="17857651" flipH="1">
                <a:off x="3518636" y="2326828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grpSp>
        <p:nvGrpSpPr>
          <p:cNvPr id="21511" name="グループ化 240"/>
          <p:cNvGrpSpPr>
            <a:grpSpLocks/>
          </p:cNvGrpSpPr>
          <p:nvPr/>
        </p:nvGrpSpPr>
        <p:grpSpPr bwMode="auto">
          <a:xfrm>
            <a:off x="7999413" y="1785938"/>
            <a:ext cx="142875" cy="4286250"/>
            <a:chOff x="8143901" y="1785926"/>
            <a:chExt cx="142875" cy="4286278"/>
          </a:xfrm>
        </p:grpSpPr>
        <p:sp>
          <p:nvSpPr>
            <p:cNvPr id="208" name="円/楕円 207"/>
            <p:cNvSpPr/>
            <p:nvPr/>
          </p:nvSpPr>
          <p:spPr bwMode="auto">
            <a:xfrm>
              <a:off x="8143901" y="5929328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9" name="円/楕円 208"/>
            <p:cNvSpPr/>
            <p:nvPr/>
          </p:nvSpPr>
          <p:spPr bwMode="auto">
            <a:xfrm>
              <a:off x="8143901" y="2476493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4" name="円/楕円 203"/>
            <p:cNvSpPr/>
            <p:nvPr/>
          </p:nvSpPr>
          <p:spPr bwMode="auto">
            <a:xfrm>
              <a:off x="8143901" y="1785926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7" name="円/楕円 216"/>
            <p:cNvSpPr/>
            <p:nvPr/>
          </p:nvSpPr>
          <p:spPr bwMode="auto">
            <a:xfrm>
              <a:off x="8143901" y="3167060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8" name="円/楕円 217"/>
            <p:cNvSpPr/>
            <p:nvPr/>
          </p:nvSpPr>
          <p:spPr bwMode="auto">
            <a:xfrm>
              <a:off x="8143901" y="3857627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9" name="円/楕円 218"/>
            <p:cNvSpPr/>
            <p:nvPr/>
          </p:nvSpPr>
          <p:spPr bwMode="auto">
            <a:xfrm>
              <a:off x="8143901" y="4548194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1" name="円/楕円 220"/>
            <p:cNvSpPr/>
            <p:nvPr/>
          </p:nvSpPr>
          <p:spPr bwMode="auto">
            <a:xfrm>
              <a:off x="8143901" y="5238761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229" name="円/楕円 228"/>
          <p:cNvSpPr/>
          <p:nvPr/>
        </p:nvSpPr>
        <p:spPr>
          <a:xfrm>
            <a:off x="2855913" y="2143125"/>
            <a:ext cx="5643562" cy="10715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0" name="円/楕円 229"/>
          <p:cNvSpPr/>
          <p:nvPr/>
        </p:nvSpPr>
        <p:spPr>
          <a:xfrm>
            <a:off x="2855913" y="3500438"/>
            <a:ext cx="5643562" cy="10715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1" name="円/楕円 230"/>
          <p:cNvSpPr/>
          <p:nvPr/>
        </p:nvSpPr>
        <p:spPr>
          <a:xfrm>
            <a:off x="2855913" y="4786313"/>
            <a:ext cx="5643562" cy="10715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4" name="フリーフォーム 233"/>
          <p:cNvSpPr/>
          <p:nvPr/>
        </p:nvSpPr>
        <p:spPr>
          <a:xfrm>
            <a:off x="3141663" y="3214688"/>
            <a:ext cx="5240337" cy="2714625"/>
          </a:xfrm>
          <a:custGeom>
            <a:avLst/>
            <a:gdLst>
              <a:gd name="connsiteX0" fmla="*/ 2202180 w 5240020"/>
              <a:gd name="connsiteY0" fmla="*/ 137160 h 2987040"/>
              <a:gd name="connsiteX1" fmla="*/ 2689860 w 5240020"/>
              <a:gd name="connsiteY1" fmla="*/ 289560 h 2987040"/>
              <a:gd name="connsiteX2" fmla="*/ 3101340 w 5240020"/>
              <a:gd name="connsiteY2" fmla="*/ 1615440 h 2987040"/>
              <a:gd name="connsiteX3" fmla="*/ 4777740 w 5240020"/>
              <a:gd name="connsiteY3" fmla="*/ 1356360 h 2987040"/>
              <a:gd name="connsiteX4" fmla="*/ 5219700 w 5240020"/>
              <a:gd name="connsiteY4" fmla="*/ 1402080 h 2987040"/>
              <a:gd name="connsiteX5" fmla="*/ 4899660 w 5240020"/>
              <a:gd name="connsiteY5" fmla="*/ 1752600 h 2987040"/>
              <a:gd name="connsiteX6" fmla="*/ 4351020 w 5240020"/>
              <a:gd name="connsiteY6" fmla="*/ 2240280 h 2987040"/>
              <a:gd name="connsiteX7" fmla="*/ 4396740 w 5240020"/>
              <a:gd name="connsiteY7" fmla="*/ 2773680 h 2987040"/>
              <a:gd name="connsiteX8" fmla="*/ 3390900 w 5240020"/>
              <a:gd name="connsiteY8" fmla="*/ 2926080 h 2987040"/>
              <a:gd name="connsiteX9" fmla="*/ 3055620 w 5240020"/>
              <a:gd name="connsiteY9" fmla="*/ 2560320 h 2987040"/>
              <a:gd name="connsiteX10" fmla="*/ 3116580 w 5240020"/>
              <a:gd name="connsiteY10" fmla="*/ 2011680 h 2987040"/>
              <a:gd name="connsiteX11" fmla="*/ 2324100 w 5240020"/>
              <a:gd name="connsiteY11" fmla="*/ 1432560 h 2987040"/>
              <a:gd name="connsiteX12" fmla="*/ 1744980 w 5240020"/>
              <a:gd name="connsiteY12" fmla="*/ 1676400 h 2987040"/>
              <a:gd name="connsiteX13" fmla="*/ 1165860 w 5240020"/>
              <a:gd name="connsiteY13" fmla="*/ 2118360 h 2987040"/>
              <a:gd name="connsiteX14" fmla="*/ 1333500 w 5240020"/>
              <a:gd name="connsiteY14" fmla="*/ 2453640 h 2987040"/>
              <a:gd name="connsiteX15" fmla="*/ 1150620 w 5240020"/>
              <a:gd name="connsiteY15" fmla="*/ 2895600 h 2987040"/>
              <a:gd name="connsiteX16" fmla="*/ 175260 w 5240020"/>
              <a:gd name="connsiteY16" fmla="*/ 2865120 h 2987040"/>
              <a:gd name="connsiteX17" fmla="*/ 99060 w 5240020"/>
              <a:gd name="connsiteY17" fmla="*/ 2164080 h 2987040"/>
              <a:gd name="connsiteX18" fmla="*/ 403860 w 5240020"/>
              <a:gd name="connsiteY18" fmla="*/ 1767840 h 2987040"/>
              <a:gd name="connsiteX19" fmla="*/ 1242060 w 5240020"/>
              <a:gd name="connsiteY19" fmla="*/ 1615440 h 2987040"/>
              <a:gd name="connsiteX20" fmla="*/ 1531620 w 5240020"/>
              <a:gd name="connsiteY20" fmla="*/ 1112520 h 2987040"/>
              <a:gd name="connsiteX21" fmla="*/ 2202180 w 5240020"/>
              <a:gd name="connsiteY21" fmla="*/ 137160 h 29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40020" h="2987040">
                <a:moveTo>
                  <a:pt x="2202180" y="137160"/>
                </a:moveTo>
                <a:cubicBezTo>
                  <a:pt x="2395220" y="0"/>
                  <a:pt x="2540000" y="43180"/>
                  <a:pt x="2689860" y="289560"/>
                </a:cubicBezTo>
                <a:cubicBezTo>
                  <a:pt x="2839720" y="535940"/>
                  <a:pt x="2753360" y="1437640"/>
                  <a:pt x="3101340" y="1615440"/>
                </a:cubicBezTo>
                <a:cubicBezTo>
                  <a:pt x="3449320" y="1793240"/>
                  <a:pt x="4424680" y="1391920"/>
                  <a:pt x="4777740" y="1356360"/>
                </a:cubicBezTo>
                <a:cubicBezTo>
                  <a:pt x="5130800" y="1320800"/>
                  <a:pt x="5199380" y="1336040"/>
                  <a:pt x="5219700" y="1402080"/>
                </a:cubicBezTo>
                <a:cubicBezTo>
                  <a:pt x="5240020" y="1468120"/>
                  <a:pt x="5044440" y="1612900"/>
                  <a:pt x="4899660" y="1752600"/>
                </a:cubicBezTo>
                <a:cubicBezTo>
                  <a:pt x="4754880" y="1892300"/>
                  <a:pt x="4434840" y="2070100"/>
                  <a:pt x="4351020" y="2240280"/>
                </a:cubicBezTo>
                <a:cubicBezTo>
                  <a:pt x="4267200" y="2410460"/>
                  <a:pt x="4556760" y="2659380"/>
                  <a:pt x="4396740" y="2773680"/>
                </a:cubicBezTo>
                <a:cubicBezTo>
                  <a:pt x="4236720" y="2887980"/>
                  <a:pt x="3614420" y="2961640"/>
                  <a:pt x="3390900" y="2926080"/>
                </a:cubicBezTo>
                <a:cubicBezTo>
                  <a:pt x="3167380" y="2890520"/>
                  <a:pt x="3101340" y="2712720"/>
                  <a:pt x="3055620" y="2560320"/>
                </a:cubicBezTo>
                <a:cubicBezTo>
                  <a:pt x="3009900" y="2407920"/>
                  <a:pt x="3238500" y="2199640"/>
                  <a:pt x="3116580" y="2011680"/>
                </a:cubicBezTo>
                <a:cubicBezTo>
                  <a:pt x="2994660" y="1823720"/>
                  <a:pt x="2552700" y="1488440"/>
                  <a:pt x="2324100" y="1432560"/>
                </a:cubicBezTo>
                <a:cubicBezTo>
                  <a:pt x="2095500" y="1376680"/>
                  <a:pt x="1938020" y="1562100"/>
                  <a:pt x="1744980" y="1676400"/>
                </a:cubicBezTo>
                <a:cubicBezTo>
                  <a:pt x="1551940" y="1790700"/>
                  <a:pt x="1234440" y="1988820"/>
                  <a:pt x="1165860" y="2118360"/>
                </a:cubicBezTo>
                <a:cubicBezTo>
                  <a:pt x="1097280" y="2247900"/>
                  <a:pt x="1336040" y="2324100"/>
                  <a:pt x="1333500" y="2453640"/>
                </a:cubicBezTo>
                <a:cubicBezTo>
                  <a:pt x="1330960" y="2583180"/>
                  <a:pt x="1343660" y="2827020"/>
                  <a:pt x="1150620" y="2895600"/>
                </a:cubicBezTo>
                <a:cubicBezTo>
                  <a:pt x="957580" y="2964180"/>
                  <a:pt x="350520" y="2987040"/>
                  <a:pt x="175260" y="2865120"/>
                </a:cubicBezTo>
                <a:cubicBezTo>
                  <a:pt x="0" y="2743200"/>
                  <a:pt x="60960" y="2346960"/>
                  <a:pt x="99060" y="2164080"/>
                </a:cubicBezTo>
                <a:cubicBezTo>
                  <a:pt x="137160" y="1981200"/>
                  <a:pt x="213360" y="1859280"/>
                  <a:pt x="403860" y="1767840"/>
                </a:cubicBezTo>
                <a:cubicBezTo>
                  <a:pt x="594360" y="1676400"/>
                  <a:pt x="1054100" y="1724660"/>
                  <a:pt x="1242060" y="1615440"/>
                </a:cubicBezTo>
                <a:cubicBezTo>
                  <a:pt x="1430020" y="1506220"/>
                  <a:pt x="1371600" y="1361440"/>
                  <a:pt x="1531620" y="1112520"/>
                </a:cubicBezTo>
                <a:cubicBezTo>
                  <a:pt x="1691640" y="863600"/>
                  <a:pt x="2009140" y="274320"/>
                  <a:pt x="2202180" y="13716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5" name="フリーフォーム 234"/>
          <p:cNvSpPr/>
          <p:nvPr/>
        </p:nvSpPr>
        <p:spPr>
          <a:xfrm>
            <a:off x="3141663" y="1857375"/>
            <a:ext cx="5240337" cy="2714625"/>
          </a:xfrm>
          <a:custGeom>
            <a:avLst/>
            <a:gdLst>
              <a:gd name="connsiteX0" fmla="*/ 2202180 w 5240020"/>
              <a:gd name="connsiteY0" fmla="*/ 137160 h 2987040"/>
              <a:gd name="connsiteX1" fmla="*/ 2689860 w 5240020"/>
              <a:gd name="connsiteY1" fmla="*/ 289560 h 2987040"/>
              <a:gd name="connsiteX2" fmla="*/ 3101340 w 5240020"/>
              <a:gd name="connsiteY2" fmla="*/ 1615440 h 2987040"/>
              <a:gd name="connsiteX3" fmla="*/ 4777740 w 5240020"/>
              <a:gd name="connsiteY3" fmla="*/ 1356360 h 2987040"/>
              <a:gd name="connsiteX4" fmla="*/ 5219700 w 5240020"/>
              <a:gd name="connsiteY4" fmla="*/ 1402080 h 2987040"/>
              <a:gd name="connsiteX5" fmla="*/ 4899660 w 5240020"/>
              <a:gd name="connsiteY5" fmla="*/ 1752600 h 2987040"/>
              <a:gd name="connsiteX6" fmla="*/ 4351020 w 5240020"/>
              <a:gd name="connsiteY6" fmla="*/ 2240280 h 2987040"/>
              <a:gd name="connsiteX7" fmla="*/ 4396740 w 5240020"/>
              <a:gd name="connsiteY7" fmla="*/ 2773680 h 2987040"/>
              <a:gd name="connsiteX8" fmla="*/ 3390900 w 5240020"/>
              <a:gd name="connsiteY8" fmla="*/ 2926080 h 2987040"/>
              <a:gd name="connsiteX9" fmla="*/ 3055620 w 5240020"/>
              <a:gd name="connsiteY9" fmla="*/ 2560320 h 2987040"/>
              <a:gd name="connsiteX10" fmla="*/ 3116580 w 5240020"/>
              <a:gd name="connsiteY10" fmla="*/ 2011680 h 2987040"/>
              <a:gd name="connsiteX11" fmla="*/ 2324100 w 5240020"/>
              <a:gd name="connsiteY11" fmla="*/ 1432560 h 2987040"/>
              <a:gd name="connsiteX12" fmla="*/ 1744980 w 5240020"/>
              <a:gd name="connsiteY12" fmla="*/ 1676400 h 2987040"/>
              <a:gd name="connsiteX13" fmla="*/ 1165860 w 5240020"/>
              <a:gd name="connsiteY13" fmla="*/ 2118360 h 2987040"/>
              <a:gd name="connsiteX14" fmla="*/ 1333500 w 5240020"/>
              <a:gd name="connsiteY14" fmla="*/ 2453640 h 2987040"/>
              <a:gd name="connsiteX15" fmla="*/ 1150620 w 5240020"/>
              <a:gd name="connsiteY15" fmla="*/ 2895600 h 2987040"/>
              <a:gd name="connsiteX16" fmla="*/ 175260 w 5240020"/>
              <a:gd name="connsiteY16" fmla="*/ 2865120 h 2987040"/>
              <a:gd name="connsiteX17" fmla="*/ 99060 w 5240020"/>
              <a:gd name="connsiteY17" fmla="*/ 2164080 h 2987040"/>
              <a:gd name="connsiteX18" fmla="*/ 403860 w 5240020"/>
              <a:gd name="connsiteY18" fmla="*/ 1767840 h 2987040"/>
              <a:gd name="connsiteX19" fmla="*/ 1242060 w 5240020"/>
              <a:gd name="connsiteY19" fmla="*/ 1615440 h 2987040"/>
              <a:gd name="connsiteX20" fmla="*/ 1531620 w 5240020"/>
              <a:gd name="connsiteY20" fmla="*/ 1112520 h 2987040"/>
              <a:gd name="connsiteX21" fmla="*/ 2202180 w 5240020"/>
              <a:gd name="connsiteY21" fmla="*/ 137160 h 29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40020" h="2987040">
                <a:moveTo>
                  <a:pt x="2202180" y="137160"/>
                </a:moveTo>
                <a:cubicBezTo>
                  <a:pt x="2395220" y="0"/>
                  <a:pt x="2540000" y="43180"/>
                  <a:pt x="2689860" y="289560"/>
                </a:cubicBezTo>
                <a:cubicBezTo>
                  <a:pt x="2839720" y="535940"/>
                  <a:pt x="2753360" y="1437640"/>
                  <a:pt x="3101340" y="1615440"/>
                </a:cubicBezTo>
                <a:cubicBezTo>
                  <a:pt x="3449320" y="1793240"/>
                  <a:pt x="4424680" y="1391920"/>
                  <a:pt x="4777740" y="1356360"/>
                </a:cubicBezTo>
                <a:cubicBezTo>
                  <a:pt x="5130800" y="1320800"/>
                  <a:pt x="5199380" y="1336040"/>
                  <a:pt x="5219700" y="1402080"/>
                </a:cubicBezTo>
                <a:cubicBezTo>
                  <a:pt x="5240020" y="1468120"/>
                  <a:pt x="5044440" y="1612900"/>
                  <a:pt x="4899660" y="1752600"/>
                </a:cubicBezTo>
                <a:cubicBezTo>
                  <a:pt x="4754880" y="1892300"/>
                  <a:pt x="4434840" y="2070100"/>
                  <a:pt x="4351020" y="2240280"/>
                </a:cubicBezTo>
                <a:cubicBezTo>
                  <a:pt x="4267200" y="2410460"/>
                  <a:pt x="4556760" y="2659380"/>
                  <a:pt x="4396740" y="2773680"/>
                </a:cubicBezTo>
                <a:cubicBezTo>
                  <a:pt x="4236720" y="2887980"/>
                  <a:pt x="3614420" y="2961640"/>
                  <a:pt x="3390900" y="2926080"/>
                </a:cubicBezTo>
                <a:cubicBezTo>
                  <a:pt x="3167380" y="2890520"/>
                  <a:pt x="3101340" y="2712720"/>
                  <a:pt x="3055620" y="2560320"/>
                </a:cubicBezTo>
                <a:cubicBezTo>
                  <a:pt x="3009900" y="2407920"/>
                  <a:pt x="3238500" y="2199640"/>
                  <a:pt x="3116580" y="2011680"/>
                </a:cubicBezTo>
                <a:cubicBezTo>
                  <a:pt x="2994660" y="1823720"/>
                  <a:pt x="2552700" y="1488440"/>
                  <a:pt x="2324100" y="1432560"/>
                </a:cubicBezTo>
                <a:cubicBezTo>
                  <a:pt x="2095500" y="1376680"/>
                  <a:pt x="1938020" y="1562100"/>
                  <a:pt x="1744980" y="1676400"/>
                </a:cubicBezTo>
                <a:cubicBezTo>
                  <a:pt x="1551940" y="1790700"/>
                  <a:pt x="1234440" y="1988820"/>
                  <a:pt x="1165860" y="2118360"/>
                </a:cubicBezTo>
                <a:cubicBezTo>
                  <a:pt x="1097280" y="2247900"/>
                  <a:pt x="1336040" y="2324100"/>
                  <a:pt x="1333500" y="2453640"/>
                </a:cubicBezTo>
                <a:cubicBezTo>
                  <a:pt x="1330960" y="2583180"/>
                  <a:pt x="1343660" y="2827020"/>
                  <a:pt x="1150620" y="2895600"/>
                </a:cubicBezTo>
                <a:cubicBezTo>
                  <a:pt x="957580" y="2964180"/>
                  <a:pt x="350520" y="2987040"/>
                  <a:pt x="175260" y="2865120"/>
                </a:cubicBezTo>
                <a:cubicBezTo>
                  <a:pt x="0" y="2743200"/>
                  <a:pt x="60960" y="2346960"/>
                  <a:pt x="99060" y="2164080"/>
                </a:cubicBezTo>
                <a:cubicBezTo>
                  <a:pt x="137160" y="1981200"/>
                  <a:pt x="213360" y="1859280"/>
                  <a:pt x="403860" y="1767840"/>
                </a:cubicBezTo>
                <a:cubicBezTo>
                  <a:pt x="594360" y="1676400"/>
                  <a:pt x="1054100" y="1724660"/>
                  <a:pt x="1242060" y="1615440"/>
                </a:cubicBezTo>
                <a:cubicBezTo>
                  <a:pt x="1430020" y="1506220"/>
                  <a:pt x="1371600" y="1361440"/>
                  <a:pt x="1531620" y="1112520"/>
                </a:cubicBezTo>
                <a:cubicBezTo>
                  <a:pt x="1691640" y="863600"/>
                  <a:pt x="2009140" y="274320"/>
                  <a:pt x="2202180" y="13716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6" name="フリーフォーム 235"/>
          <p:cNvSpPr/>
          <p:nvPr/>
        </p:nvSpPr>
        <p:spPr>
          <a:xfrm>
            <a:off x="3160713" y="1847850"/>
            <a:ext cx="5241925" cy="4500563"/>
          </a:xfrm>
          <a:custGeom>
            <a:avLst/>
            <a:gdLst>
              <a:gd name="connsiteX0" fmla="*/ 1252220 w 5242560"/>
              <a:gd name="connsiteY0" fmla="*/ 586740 h 4500880"/>
              <a:gd name="connsiteX1" fmla="*/ 1739900 w 5242560"/>
              <a:gd name="connsiteY1" fmla="*/ 3131820 h 4500880"/>
              <a:gd name="connsiteX2" fmla="*/ 2059940 w 5242560"/>
              <a:gd name="connsiteY2" fmla="*/ 2827020 h 4500880"/>
              <a:gd name="connsiteX3" fmla="*/ 2532380 w 5242560"/>
              <a:gd name="connsiteY3" fmla="*/ 2933700 h 4500880"/>
              <a:gd name="connsiteX4" fmla="*/ 2608580 w 5242560"/>
              <a:gd name="connsiteY4" fmla="*/ 3192780 h 4500880"/>
              <a:gd name="connsiteX5" fmla="*/ 3218180 w 5242560"/>
              <a:gd name="connsiteY5" fmla="*/ 495300 h 4500880"/>
              <a:gd name="connsiteX6" fmla="*/ 3964940 w 5242560"/>
              <a:gd name="connsiteY6" fmla="*/ 220980 h 4500880"/>
              <a:gd name="connsiteX7" fmla="*/ 4284980 w 5242560"/>
              <a:gd name="connsiteY7" fmla="*/ 754380 h 4500880"/>
              <a:gd name="connsiteX8" fmla="*/ 4635500 w 5242560"/>
              <a:gd name="connsiteY8" fmla="*/ 3390900 h 4500880"/>
              <a:gd name="connsiteX9" fmla="*/ 5168900 w 5242560"/>
              <a:gd name="connsiteY9" fmla="*/ 4107180 h 4500880"/>
              <a:gd name="connsiteX10" fmla="*/ 5077460 w 5242560"/>
              <a:gd name="connsiteY10" fmla="*/ 4488180 h 4500880"/>
              <a:gd name="connsiteX11" fmla="*/ 4665980 w 5242560"/>
              <a:gd name="connsiteY11" fmla="*/ 4183380 h 4500880"/>
              <a:gd name="connsiteX12" fmla="*/ 4605020 w 5242560"/>
              <a:gd name="connsiteY12" fmla="*/ 3741420 h 4500880"/>
              <a:gd name="connsiteX13" fmla="*/ 4086860 w 5242560"/>
              <a:gd name="connsiteY13" fmla="*/ 1501140 h 4500880"/>
              <a:gd name="connsiteX14" fmla="*/ 3446780 w 5242560"/>
              <a:gd name="connsiteY14" fmla="*/ 1455420 h 4500880"/>
              <a:gd name="connsiteX15" fmla="*/ 2928620 w 5242560"/>
              <a:gd name="connsiteY15" fmla="*/ 2171700 h 4500880"/>
              <a:gd name="connsiteX16" fmla="*/ 2791460 w 5242560"/>
              <a:gd name="connsiteY16" fmla="*/ 3268980 h 4500880"/>
              <a:gd name="connsiteX17" fmla="*/ 2867660 w 5242560"/>
              <a:gd name="connsiteY17" fmla="*/ 3756660 h 4500880"/>
              <a:gd name="connsiteX18" fmla="*/ 2654300 w 5242560"/>
              <a:gd name="connsiteY18" fmla="*/ 4168140 h 4500880"/>
              <a:gd name="connsiteX19" fmla="*/ 2181860 w 5242560"/>
              <a:gd name="connsiteY19" fmla="*/ 4168140 h 4500880"/>
              <a:gd name="connsiteX20" fmla="*/ 1557020 w 5242560"/>
              <a:gd name="connsiteY20" fmla="*/ 3939540 h 4500880"/>
              <a:gd name="connsiteX21" fmla="*/ 1557020 w 5242560"/>
              <a:gd name="connsiteY21" fmla="*/ 3299460 h 4500880"/>
              <a:gd name="connsiteX22" fmla="*/ 1236980 w 5242560"/>
              <a:gd name="connsiteY22" fmla="*/ 1623060 h 4500880"/>
              <a:gd name="connsiteX23" fmla="*/ 520700 w 5242560"/>
              <a:gd name="connsiteY23" fmla="*/ 1379220 h 4500880"/>
              <a:gd name="connsiteX24" fmla="*/ 231140 w 5242560"/>
              <a:gd name="connsiteY24" fmla="*/ 1424940 h 4500880"/>
              <a:gd name="connsiteX25" fmla="*/ 63500 w 5242560"/>
              <a:gd name="connsiteY25" fmla="*/ 922020 h 4500880"/>
              <a:gd name="connsiteX26" fmla="*/ 612140 w 5242560"/>
              <a:gd name="connsiteY26" fmla="*/ 144780 h 4500880"/>
              <a:gd name="connsiteX27" fmla="*/ 1252220 w 5242560"/>
              <a:gd name="connsiteY27" fmla="*/ 586740 h 450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242560" h="4500880">
                <a:moveTo>
                  <a:pt x="1252220" y="586740"/>
                </a:moveTo>
                <a:cubicBezTo>
                  <a:pt x="1440180" y="1084580"/>
                  <a:pt x="1605280" y="2758440"/>
                  <a:pt x="1739900" y="3131820"/>
                </a:cubicBezTo>
                <a:cubicBezTo>
                  <a:pt x="1874520" y="3505200"/>
                  <a:pt x="1927860" y="2860040"/>
                  <a:pt x="2059940" y="2827020"/>
                </a:cubicBezTo>
                <a:cubicBezTo>
                  <a:pt x="2192020" y="2794000"/>
                  <a:pt x="2440940" y="2872740"/>
                  <a:pt x="2532380" y="2933700"/>
                </a:cubicBezTo>
                <a:cubicBezTo>
                  <a:pt x="2623820" y="2994660"/>
                  <a:pt x="2494280" y="3599180"/>
                  <a:pt x="2608580" y="3192780"/>
                </a:cubicBezTo>
                <a:cubicBezTo>
                  <a:pt x="2722880" y="2786380"/>
                  <a:pt x="2992120" y="990600"/>
                  <a:pt x="3218180" y="495300"/>
                </a:cubicBezTo>
                <a:cubicBezTo>
                  <a:pt x="3444240" y="0"/>
                  <a:pt x="3787140" y="177800"/>
                  <a:pt x="3964940" y="220980"/>
                </a:cubicBezTo>
                <a:cubicBezTo>
                  <a:pt x="4142740" y="264160"/>
                  <a:pt x="4173220" y="226060"/>
                  <a:pt x="4284980" y="754380"/>
                </a:cubicBezTo>
                <a:cubicBezTo>
                  <a:pt x="4396740" y="1282700"/>
                  <a:pt x="4488180" y="2832100"/>
                  <a:pt x="4635500" y="3390900"/>
                </a:cubicBezTo>
                <a:cubicBezTo>
                  <a:pt x="4782820" y="3949700"/>
                  <a:pt x="5095240" y="3924300"/>
                  <a:pt x="5168900" y="4107180"/>
                </a:cubicBezTo>
                <a:cubicBezTo>
                  <a:pt x="5242560" y="4290060"/>
                  <a:pt x="5161280" y="4475480"/>
                  <a:pt x="5077460" y="4488180"/>
                </a:cubicBezTo>
                <a:cubicBezTo>
                  <a:pt x="4993640" y="4500880"/>
                  <a:pt x="4744720" y="4307840"/>
                  <a:pt x="4665980" y="4183380"/>
                </a:cubicBezTo>
                <a:cubicBezTo>
                  <a:pt x="4587240" y="4058920"/>
                  <a:pt x="4701540" y="4188460"/>
                  <a:pt x="4605020" y="3741420"/>
                </a:cubicBezTo>
                <a:cubicBezTo>
                  <a:pt x="4508500" y="3294380"/>
                  <a:pt x="4279900" y="1882140"/>
                  <a:pt x="4086860" y="1501140"/>
                </a:cubicBezTo>
                <a:cubicBezTo>
                  <a:pt x="3893820" y="1120140"/>
                  <a:pt x="3639820" y="1343660"/>
                  <a:pt x="3446780" y="1455420"/>
                </a:cubicBezTo>
                <a:cubicBezTo>
                  <a:pt x="3253740" y="1567180"/>
                  <a:pt x="3037840" y="1869440"/>
                  <a:pt x="2928620" y="2171700"/>
                </a:cubicBezTo>
                <a:cubicBezTo>
                  <a:pt x="2819400" y="2473960"/>
                  <a:pt x="2801620" y="3004820"/>
                  <a:pt x="2791460" y="3268980"/>
                </a:cubicBezTo>
                <a:cubicBezTo>
                  <a:pt x="2781300" y="3533140"/>
                  <a:pt x="2890520" y="3606800"/>
                  <a:pt x="2867660" y="3756660"/>
                </a:cubicBezTo>
                <a:cubicBezTo>
                  <a:pt x="2844800" y="3906520"/>
                  <a:pt x="2768600" y="4099560"/>
                  <a:pt x="2654300" y="4168140"/>
                </a:cubicBezTo>
                <a:cubicBezTo>
                  <a:pt x="2540000" y="4236720"/>
                  <a:pt x="2364740" y="4206240"/>
                  <a:pt x="2181860" y="4168140"/>
                </a:cubicBezTo>
                <a:cubicBezTo>
                  <a:pt x="1998980" y="4130040"/>
                  <a:pt x="1661160" y="4084320"/>
                  <a:pt x="1557020" y="3939540"/>
                </a:cubicBezTo>
                <a:cubicBezTo>
                  <a:pt x="1452880" y="3794760"/>
                  <a:pt x="1610360" y="3685540"/>
                  <a:pt x="1557020" y="3299460"/>
                </a:cubicBezTo>
                <a:cubicBezTo>
                  <a:pt x="1503680" y="2913380"/>
                  <a:pt x="1409700" y="1943100"/>
                  <a:pt x="1236980" y="1623060"/>
                </a:cubicBezTo>
                <a:cubicBezTo>
                  <a:pt x="1064260" y="1303020"/>
                  <a:pt x="688340" y="1412240"/>
                  <a:pt x="520700" y="1379220"/>
                </a:cubicBezTo>
                <a:cubicBezTo>
                  <a:pt x="353060" y="1346200"/>
                  <a:pt x="307340" y="1501140"/>
                  <a:pt x="231140" y="1424940"/>
                </a:cubicBezTo>
                <a:cubicBezTo>
                  <a:pt x="154940" y="1348740"/>
                  <a:pt x="0" y="1135380"/>
                  <a:pt x="63500" y="922020"/>
                </a:cubicBezTo>
                <a:cubicBezTo>
                  <a:pt x="127000" y="708660"/>
                  <a:pt x="416560" y="205740"/>
                  <a:pt x="612140" y="144780"/>
                </a:cubicBezTo>
                <a:cubicBezTo>
                  <a:pt x="807720" y="83820"/>
                  <a:pt x="1064260" y="88900"/>
                  <a:pt x="1252220" y="58674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7" name="円/楕円 236"/>
          <p:cNvSpPr/>
          <p:nvPr/>
        </p:nvSpPr>
        <p:spPr>
          <a:xfrm>
            <a:off x="7713663" y="1428750"/>
            <a:ext cx="714375" cy="4929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0" name="フリーフォーム 239"/>
          <p:cNvSpPr/>
          <p:nvPr/>
        </p:nvSpPr>
        <p:spPr>
          <a:xfrm>
            <a:off x="2998788" y="1500188"/>
            <a:ext cx="5351462" cy="4714875"/>
          </a:xfrm>
          <a:custGeom>
            <a:avLst/>
            <a:gdLst>
              <a:gd name="connsiteX0" fmla="*/ 462280 w 5636260"/>
              <a:gd name="connsiteY0" fmla="*/ 515620 h 4919980"/>
              <a:gd name="connsiteX1" fmla="*/ 142240 w 5636260"/>
              <a:gd name="connsiteY1" fmla="*/ 2009140 h 4919980"/>
              <a:gd name="connsiteX2" fmla="*/ 294640 w 5636260"/>
              <a:gd name="connsiteY2" fmla="*/ 3822700 h 4919980"/>
              <a:gd name="connsiteX3" fmla="*/ 645160 w 5636260"/>
              <a:gd name="connsiteY3" fmla="*/ 4584700 h 4919980"/>
              <a:gd name="connsiteX4" fmla="*/ 2382520 w 5636260"/>
              <a:gd name="connsiteY4" fmla="*/ 4889500 h 4919980"/>
              <a:gd name="connsiteX5" fmla="*/ 4226560 w 5636260"/>
              <a:gd name="connsiteY5" fmla="*/ 4767580 h 4919980"/>
              <a:gd name="connsiteX6" fmla="*/ 4851400 w 5636260"/>
              <a:gd name="connsiteY6" fmla="*/ 4188460 h 4919980"/>
              <a:gd name="connsiteX7" fmla="*/ 4851400 w 5636260"/>
              <a:gd name="connsiteY7" fmla="*/ 835660 h 4919980"/>
              <a:gd name="connsiteX8" fmla="*/ 5369560 w 5636260"/>
              <a:gd name="connsiteY8" fmla="*/ 576580 h 4919980"/>
              <a:gd name="connsiteX9" fmla="*/ 5598160 w 5636260"/>
              <a:gd name="connsiteY9" fmla="*/ 58420 h 4919980"/>
              <a:gd name="connsiteX10" fmla="*/ 5140960 w 5636260"/>
              <a:gd name="connsiteY10" fmla="*/ 226060 h 4919980"/>
              <a:gd name="connsiteX11" fmla="*/ 2915920 w 5636260"/>
              <a:gd name="connsiteY11" fmla="*/ 180340 h 4919980"/>
              <a:gd name="connsiteX12" fmla="*/ 462280 w 5636260"/>
              <a:gd name="connsiteY12" fmla="*/ 515620 h 491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6260" h="4919980">
                <a:moveTo>
                  <a:pt x="462280" y="515620"/>
                </a:moveTo>
                <a:cubicBezTo>
                  <a:pt x="0" y="820420"/>
                  <a:pt x="170180" y="1457960"/>
                  <a:pt x="142240" y="2009140"/>
                </a:cubicBezTo>
                <a:cubicBezTo>
                  <a:pt x="114300" y="2560320"/>
                  <a:pt x="210820" y="3393440"/>
                  <a:pt x="294640" y="3822700"/>
                </a:cubicBezTo>
                <a:cubicBezTo>
                  <a:pt x="378460" y="4251960"/>
                  <a:pt x="297180" y="4406900"/>
                  <a:pt x="645160" y="4584700"/>
                </a:cubicBezTo>
                <a:cubicBezTo>
                  <a:pt x="993140" y="4762500"/>
                  <a:pt x="1785620" y="4859020"/>
                  <a:pt x="2382520" y="4889500"/>
                </a:cubicBezTo>
                <a:cubicBezTo>
                  <a:pt x="2979420" y="4919980"/>
                  <a:pt x="3815080" y="4884420"/>
                  <a:pt x="4226560" y="4767580"/>
                </a:cubicBezTo>
                <a:cubicBezTo>
                  <a:pt x="4638040" y="4650740"/>
                  <a:pt x="4747260" y="4843780"/>
                  <a:pt x="4851400" y="4188460"/>
                </a:cubicBezTo>
                <a:cubicBezTo>
                  <a:pt x="4955540" y="3533140"/>
                  <a:pt x="4765040" y="1437640"/>
                  <a:pt x="4851400" y="835660"/>
                </a:cubicBezTo>
                <a:cubicBezTo>
                  <a:pt x="4937760" y="233680"/>
                  <a:pt x="5245100" y="706120"/>
                  <a:pt x="5369560" y="576580"/>
                </a:cubicBezTo>
                <a:cubicBezTo>
                  <a:pt x="5494020" y="447040"/>
                  <a:pt x="5636260" y="116840"/>
                  <a:pt x="5598160" y="58420"/>
                </a:cubicBezTo>
                <a:cubicBezTo>
                  <a:pt x="5560060" y="0"/>
                  <a:pt x="5588000" y="205740"/>
                  <a:pt x="5140960" y="226060"/>
                </a:cubicBezTo>
                <a:cubicBezTo>
                  <a:pt x="4693920" y="246380"/>
                  <a:pt x="3698240" y="137160"/>
                  <a:pt x="2915920" y="180340"/>
                </a:cubicBezTo>
                <a:cubicBezTo>
                  <a:pt x="2133600" y="223520"/>
                  <a:pt x="924560" y="210820"/>
                  <a:pt x="462280" y="51562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8428038" y="24288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1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8428038" y="29876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4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8428038" y="3786188"/>
            <a:ext cx="5730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2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8428038" y="4357688"/>
            <a:ext cx="5730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5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8428038" y="5143500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3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8428038" y="58578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6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3286125" y="2286000"/>
            <a:ext cx="428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25000" dirty="0">
                <a:latin typeface="+mn-lt"/>
              </a:rPr>
              <a:t>x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3570288" y="1428750"/>
            <a:ext cx="352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2357438" y="1571625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1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2357438" y="2071688"/>
            <a:ext cx="4746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2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2357438" y="2571750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3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1168400" y="1500188"/>
            <a:ext cx="4746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4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2214563" y="3000375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5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1143000" y="3059113"/>
            <a:ext cx="4746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6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428625" y="6143625"/>
            <a:ext cx="37036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M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</a:t>
            </a:r>
            <a:r>
              <a:rPr lang="en-US" altLang="ja-JP" sz="2800" i="1" dirty="0" err="1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 err="1">
                <a:solidFill>
                  <a:srgbClr val="0070C0"/>
                </a:solidFill>
                <a:latin typeface="+mn-lt"/>
              </a:rPr>
              <a:t>y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</a:t>
            </a:r>
            <a:r>
              <a:rPr lang="en-US" altLang="ja-JP" sz="2800" i="1" dirty="0" err="1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 err="1">
                <a:solidFill>
                  <a:srgbClr val="0070C0"/>
                </a:solidFill>
                <a:latin typeface="+mn-lt"/>
              </a:rPr>
              <a:t>z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r>
              <a:rPr lang="en-US" altLang="ja-JP" sz="2800" i="1" baseline="-10000" dirty="0">
                <a:solidFill>
                  <a:srgbClr val="0070C0"/>
                </a:solidFill>
                <a:latin typeface="+mn-lt"/>
              </a:rPr>
              <a:t>m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i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endParaRPr lang="ja-JP" altLang="en-US" sz="2800" i="1" baseline="-25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8001000" y="1000125"/>
            <a:ext cx="4968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25000" dirty="0">
                <a:latin typeface="+mn-lt"/>
              </a:rPr>
              <a:t>M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5500688" y="2214563"/>
            <a:ext cx="4286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 err="1">
                <a:latin typeface="+mn-lt"/>
              </a:rPr>
              <a:t>E</a:t>
            </a:r>
            <a:r>
              <a:rPr lang="en-US" altLang="ja-JP" i="1" baseline="-25000" dirty="0" err="1">
                <a:latin typeface="+mn-lt"/>
              </a:rPr>
              <a:t>y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6286500" y="2286000"/>
            <a:ext cx="428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 err="1">
                <a:latin typeface="+mn-lt"/>
              </a:rPr>
              <a:t>E</a:t>
            </a:r>
            <a:r>
              <a:rPr lang="en-US" altLang="ja-JP" i="1" baseline="-25000" dirty="0" err="1">
                <a:latin typeface="+mn-lt"/>
              </a:rPr>
              <a:t>z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5230813" y="6286500"/>
            <a:ext cx="4841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i="1" dirty="0">
                <a:latin typeface="+mn-lt"/>
              </a:rPr>
              <a:t>H</a:t>
            </a:r>
            <a:endParaRPr lang="ja-JP" altLang="en-US" sz="2800" i="1" baseline="-25000" dirty="0">
              <a:latin typeface="+mn-lt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428625" y="3571875"/>
            <a:ext cx="2325688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i="1" dirty="0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ja-JP" sz="2800" i="1" baseline="-25000" dirty="0">
                <a:solidFill>
                  <a:srgbClr val="C00000"/>
                </a:solidFill>
                <a:latin typeface="+mn-lt"/>
              </a:rPr>
              <a:t>1</a:t>
            </a: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=</a:t>
            </a:r>
            <a:r>
              <a:rPr lang="en-US" altLang="ja-JP" sz="2800" i="1" dirty="0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-{</a:t>
            </a:r>
            <a:r>
              <a:rPr lang="en-US" altLang="ja-JP" sz="2800" i="1" dirty="0">
                <a:solidFill>
                  <a:srgbClr val="C00000"/>
                </a:solidFill>
                <a:latin typeface="+mn-lt"/>
              </a:rPr>
              <a:t>E</a:t>
            </a:r>
            <a:r>
              <a:rPr lang="en-US" altLang="ja-JP" sz="2800" i="1" baseline="-10000" dirty="0">
                <a:solidFill>
                  <a:srgbClr val="C00000"/>
                </a:solidFill>
                <a:latin typeface="+mn-lt"/>
              </a:rPr>
              <a:t>m</a:t>
            </a:r>
            <a:r>
              <a:rPr lang="en-US" altLang="ja-JP" sz="2800" i="1" baseline="-25000" dirty="0">
                <a:solidFill>
                  <a:srgbClr val="C00000"/>
                </a:solidFill>
                <a:latin typeface="+mn-lt"/>
              </a:rPr>
              <a:t>i</a:t>
            </a: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}:</a:t>
            </a:r>
          </a:p>
          <a:p>
            <a:pPr>
              <a:defRPr/>
            </a:pP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an MAS of </a:t>
            </a:r>
            <a:r>
              <a:rPr lang="en-US" altLang="ja-JP" sz="2800" i="1" dirty="0">
                <a:solidFill>
                  <a:srgbClr val="C00000"/>
                </a:solidFill>
                <a:latin typeface="+mn-lt"/>
              </a:rPr>
              <a:t>H</a:t>
            </a:r>
            <a:endParaRPr lang="ja-JP" altLang="en-US" sz="28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3" name="スライド番号プレースホルダ 14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ergraphs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Intractability for Generating All MASs in Lexicographic Order</a:t>
            </a:r>
            <a:endParaRPr lang="ja-JP" altLang="en-US" dirty="0"/>
          </a:p>
        </p:txBody>
      </p:sp>
      <p:grpSp>
        <p:nvGrpSpPr>
          <p:cNvPr id="22531" name="グループ化 29"/>
          <p:cNvGrpSpPr>
            <a:grpSpLocks/>
          </p:cNvGrpSpPr>
          <p:nvPr/>
        </p:nvGrpSpPr>
        <p:grpSpPr bwMode="auto">
          <a:xfrm>
            <a:off x="596900" y="1965325"/>
            <a:ext cx="100013" cy="1062038"/>
            <a:chOff x="1535885" y="2143116"/>
            <a:chExt cx="142875" cy="1500197"/>
          </a:xfrm>
        </p:grpSpPr>
        <p:sp>
          <p:nvSpPr>
            <p:cNvPr id="7" name="円/楕円 6"/>
            <p:cNvSpPr/>
            <p:nvPr/>
          </p:nvSpPr>
          <p:spPr bwMode="auto">
            <a:xfrm>
              <a:off x="1535885" y="2822578"/>
              <a:ext cx="142875" cy="141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" name="円/楕円 7"/>
            <p:cNvSpPr/>
            <p:nvPr/>
          </p:nvSpPr>
          <p:spPr bwMode="auto">
            <a:xfrm>
              <a:off x="1535885" y="349979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" name="円/楕円 8"/>
            <p:cNvSpPr/>
            <p:nvPr/>
          </p:nvSpPr>
          <p:spPr bwMode="auto">
            <a:xfrm>
              <a:off x="1535885" y="214311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22532" name="グループ化 30"/>
          <p:cNvGrpSpPr>
            <a:grpSpLocks/>
          </p:cNvGrpSpPr>
          <p:nvPr/>
        </p:nvGrpSpPr>
        <p:grpSpPr bwMode="auto">
          <a:xfrm>
            <a:off x="1328738" y="1965325"/>
            <a:ext cx="101600" cy="1062038"/>
            <a:chOff x="1535885" y="2143116"/>
            <a:chExt cx="142875" cy="1500197"/>
          </a:xfrm>
        </p:grpSpPr>
        <p:sp>
          <p:nvSpPr>
            <p:cNvPr id="13" name="円/楕円 12"/>
            <p:cNvSpPr/>
            <p:nvPr/>
          </p:nvSpPr>
          <p:spPr bwMode="auto">
            <a:xfrm>
              <a:off x="1535885" y="2822578"/>
              <a:ext cx="142875" cy="141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1535885" y="349979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1535885" y="214311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22533" name="グループ化 34"/>
          <p:cNvGrpSpPr>
            <a:grpSpLocks/>
          </p:cNvGrpSpPr>
          <p:nvPr/>
        </p:nvGrpSpPr>
        <p:grpSpPr bwMode="auto">
          <a:xfrm>
            <a:off x="2052638" y="1965325"/>
            <a:ext cx="101600" cy="1062038"/>
            <a:chOff x="1535885" y="2143116"/>
            <a:chExt cx="142875" cy="1500197"/>
          </a:xfrm>
        </p:grpSpPr>
        <p:sp>
          <p:nvSpPr>
            <p:cNvPr id="19" name="円/楕円 18"/>
            <p:cNvSpPr/>
            <p:nvPr/>
          </p:nvSpPr>
          <p:spPr bwMode="auto">
            <a:xfrm>
              <a:off x="1535885" y="2822578"/>
              <a:ext cx="142875" cy="141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1535885" y="349979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 bwMode="auto">
            <a:xfrm>
              <a:off x="1535885" y="214311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25" name="円/楕円 24"/>
          <p:cNvSpPr/>
          <p:nvPr/>
        </p:nvSpPr>
        <p:spPr bwMode="auto">
          <a:xfrm>
            <a:off x="214313" y="1839913"/>
            <a:ext cx="2374900" cy="3032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円/楕円 25"/>
          <p:cNvSpPr/>
          <p:nvPr/>
        </p:nvSpPr>
        <p:spPr bwMode="auto">
          <a:xfrm>
            <a:off x="214313" y="2344738"/>
            <a:ext cx="2374900" cy="3032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円/楕円 26"/>
          <p:cNvSpPr/>
          <p:nvPr/>
        </p:nvSpPr>
        <p:spPr bwMode="auto">
          <a:xfrm>
            <a:off x="214313" y="2798763"/>
            <a:ext cx="2374900" cy="3032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/>
          <p:nvPr/>
        </p:nvSpPr>
        <p:spPr bwMode="auto">
          <a:xfrm>
            <a:off x="354013" y="1879600"/>
            <a:ext cx="2062162" cy="828675"/>
          </a:xfrm>
          <a:custGeom>
            <a:avLst/>
            <a:gdLst>
              <a:gd name="connsiteX0" fmla="*/ 165463 w 2917371"/>
              <a:gd name="connsiteY0" fmla="*/ 836023 h 1171303"/>
              <a:gd name="connsiteX1" fmla="*/ 1406434 w 2917371"/>
              <a:gd name="connsiteY1" fmla="*/ 0 h 1171303"/>
              <a:gd name="connsiteX2" fmla="*/ 2738845 w 2917371"/>
              <a:gd name="connsiteY2" fmla="*/ 836023 h 1171303"/>
              <a:gd name="connsiteX3" fmla="*/ 2477588 w 2917371"/>
              <a:gd name="connsiteY3" fmla="*/ 1097280 h 1171303"/>
              <a:gd name="connsiteX4" fmla="*/ 1458685 w 2917371"/>
              <a:gd name="connsiteY4" fmla="*/ 391886 h 1171303"/>
              <a:gd name="connsiteX5" fmla="*/ 413657 w 2917371"/>
              <a:gd name="connsiteY5" fmla="*/ 1071155 h 1171303"/>
              <a:gd name="connsiteX6" fmla="*/ 165463 w 2917371"/>
              <a:gd name="connsiteY6" fmla="*/ 836023 h 11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7371" h="1171303">
                <a:moveTo>
                  <a:pt x="165463" y="836023"/>
                </a:moveTo>
                <a:cubicBezTo>
                  <a:pt x="330926" y="657497"/>
                  <a:pt x="977537" y="0"/>
                  <a:pt x="1406434" y="0"/>
                </a:cubicBezTo>
                <a:cubicBezTo>
                  <a:pt x="1835331" y="0"/>
                  <a:pt x="2560319" y="653143"/>
                  <a:pt x="2738845" y="836023"/>
                </a:cubicBezTo>
                <a:cubicBezTo>
                  <a:pt x="2917371" y="1018903"/>
                  <a:pt x="2690948" y="1171303"/>
                  <a:pt x="2477588" y="1097280"/>
                </a:cubicBezTo>
                <a:cubicBezTo>
                  <a:pt x="2264228" y="1023257"/>
                  <a:pt x="1802673" y="396240"/>
                  <a:pt x="1458685" y="391886"/>
                </a:cubicBezTo>
                <a:cubicBezTo>
                  <a:pt x="1114697" y="387532"/>
                  <a:pt x="633548" y="999309"/>
                  <a:pt x="413657" y="1071155"/>
                </a:cubicBezTo>
                <a:cubicBezTo>
                  <a:pt x="193766" y="1143001"/>
                  <a:pt x="0" y="1014549"/>
                  <a:pt x="165463" y="83602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フリーフォーム 28"/>
          <p:cNvSpPr/>
          <p:nvPr/>
        </p:nvSpPr>
        <p:spPr bwMode="auto">
          <a:xfrm>
            <a:off x="365125" y="2374900"/>
            <a:ext cx="2063750" cy="828675"/>
          </a:xfrm>
          <a:custGeom>
            <a:avLst/>
            <a:gdLst>
              <a:gd name="connsiteX0" fmla="*/ 165463 w 2917371"/>
              <a:gd name="connsiteY0" fmla="*/ 836023 h 1171303"/>
              <a:gd name="connsiteX1" fmla="*/ 1406434 w 2917371"/>
              <a:gd name="connsiteY1" fmla="*/ 0 h 1171303"/>
              <a:gd name="connsiteX2" fmla="*/ 2738845 w 2917371"/>
              <a:gd name="connsiteY2" fmla="*/ 836023 h 1171303"/>
              <a:gd name="connsiteX3" fmla="*/ 2477588 w 2917371"/>
              <a:gd name="connsiteY3" fmla="*/ 1097280 h 1171303"/>
              <a:gd name="connsiteX4" fmla="*/ 1458685 w 2917371"/>
              <a:gd name="connsiteY4" fmla="*/ 391886 h 1171303"/>
              <a:gd name="connsiteX5" fmla="*/ 413657 w 2917371"/>
              <a:gd name="connsiteY5" fmla="*/ 1071155 h 1171303"/>
              <a:gd name="connsiteX6" fmla="*/ 165463 w 2917371"/>
              <a:gd name="connsiteY6" fmla="*/ 836023 h 11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7371" h="1171303">
                <a:moveTo>
                  <a:pt x="165463" y="836023"/>
                </a:moveTo>
                <a:cubicBezTo>
                  <a:pt x="330926" y="657497"/>
                  <a:pt x="977537" y="0"/>
                  <a:pt x="1406434" y="0"/>
                </a:cubicBezTo>
                <a:cubicBezTo>
                  <a:pt x="1835331" y="0"/>
                  <a:pt x="2560319" y="653143"/>
                  <a:pt x="2738845" y="836023"/>
                </a:cubicBezTo>
                <a:cubicBezTo>
                  <a:pt x="2917371" y="1018903"/>
                  <a:pt x="2690948" y="1171303"/>
                  <a:pt x="2477588" y="1097280"/>
                </a:cubicBezTo>
                <a:cubicBezTo>
                  <a:pt x="2264228" y="1023257"/>
                  <a:pt x="1802673" y="396240"/>
                  <a:pt x="1458685" y="391886"/>
                </a:cubicBezTo>
                <a:cubicBezTo>
                  <a:pt x="1114697" y="387532"/>
                  <a:pt x="633548" y="999309"/>
                  <a:pt x="413657" y="1071155"/>
                </a:cubicBezTo>
                <a:cubicBezTo>
                  <a:pt x="193766" y="1143001"/>
                  <a:pt x="0" y="1014549"/>
                  <a:pt x="165463" y="83602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/>
          <p:nvPr/>
        </p:nvSpPr>
        <p:spPr bwMode="auto">
          <a:xfrm>
            <a:off x="371475" y="1714500"/>
            <a:ext cx="1992313" cy="1476375"/>
          </a:xfrm>
          <a:custGeom>
            <a:avLst/>
            <a:gdLst>
              <a:gd name="connsiteX0" fmla="*/ 152400 w 2817223"/>
              <a:gd name="connsiteY0" fmla="*/ 415834 h 2087880"/>
              <a:gd name="connsiteX1" fmla="*/ 1171303 w 2817223"/>
              <a:gd name="connsiteY1" fmla="*/ 1852749 h 2087880"/>
              <a:gd name="connsiteX2" fmla="*/ 1772195 w 2817223"/>
              <a:gd name="connsiteY2" fmla="*/ 1826623 h 2087880"/>
              <a:gd name="connsiteX3" fmla="*/ 2712720 w 2817223"/>
              <a:gd name="connsiteY3" fmla="*/ 402771 h 2087880"/>
              <a:gd name="connsiteX4" fmla="*/ 2399212 w 2817223"/>
              <a:gd name="connsiteY4" fmla="*/ 193766 h 2087880"/>
              <a:gd name="connsiteX5" fmla="*/ 1419498 w 2817223"/>
              <a:gd name="connsiteY5" fmla="*/ 1565366 h 2087880"/>
              <a:gd name="connsiteX6" fmla="*/ 583475 w 2817223"/>
              <a:gd name="connsiteY6" fmla="*/ 350520 h 2087880"/>
              <a:gd name="connsiteX7" fmla="*/ 256903 w 2817223"/>
              <a:gd name="connsiteY7" fmla="*/ 167640 h 2087880"/>
              <a:gd name="connsiteX8" fmla="*/ 152400 w 2817223"/>
              <a:gd name="connsiteY8" fmla="*/ 415834 h 208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7223" h="2087880">
                <a:moveTo>
                  <a:pt x="152400" y="415834"/>
                </a:moveTo>
                <a:cubicBezTo>
                  <a:pt x="304800" y="696685"/>
                  <a:pt x="901337" y="1617618"/>
                  <a:pt x="1171303" y="1852749"/>
                </a:cubicBezTo>
                <a:cubicBezTo>
                  <a:pt x="1441269" y="2087880"/>
                  <a:pt x="1515292" y="2068286"/>
                  <a:pt x="1772195" y="1826623"/>
                </a:cubicBezTo>
                <a:cubicBezTo>
                  <a:pt x="2029098" y="1584960"/>
                  <a:pt x="2608217" y="674914"/>
                  <a:pt x="2712720" y="402771"/>
                </a:cubicBezTo>
                <a:cubicBezTo>
                  <a:pt x="2817223" y="130628"/>
                  <a:pt x="2614749" y="0"/>
                  <a:pt x="2399212" y="193766"/>
                </a:cubicBezTo>
                <a:cubicBezTo>
                  <a:pt x="2183675" y="387532"/>
                  <a:pt x="1722121" y="1539240"/>
                  <a:pt x="1419498" y="1565366"/>
                </a:cubicBezTo>
                <a:cubicBezTo>
                  <a:pt x="1116875" y="1591492"/>
                  <a:pt x="777241" y="583474"/>
                  <a:pt x="583475" y="350520"/>
                </a:cubicBezTo>
                <a:cubicBezTo>
                  <a:pt x="389709" y="117566"/>
                  <a:pt x="328749" y="161109"/>
                  <a:pt x="256903" y="167640"/>
                </a:cubicBezTo>
                <a:cubicBezTo>
                  <a:pt x="185057" y="174171"/>
                  <a:pt x="0" y="134983"/>
                  <a:pt x="152400" y="415834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2540" name="グループ化 43"/>
          <p:cNvGrpSpPr>
            <a:grpSpLocks/>
          </p:cNvGrpSpPr>
          <p:nvPr/>
        </p:nvGrpSpPr>
        <p:grpSpPr bwMode="auto">
          <a:xfrm>
            <a:off x="3570288" y="2863850"/>
            <a:ext cx="642937" cy="142875"/>
            <a:chOff x="3857620" y="3214686"/>
            <a:chExt cx="642941" cy="142875"/>
          </a:xfrm>
        </p:grpSpPr>
        <p:sp>
          <p:nvSpPr>
            <p:cNvPr id="41" name="円/楕円 40"/>
            <p:cNvSpPr/>
            <p:nvPr/>
          </p:nvSpPr>
          <p:spPr bwMode="auto">
            <a:xfrm>
              <a:off x="3857620" y="3214686"/>
              <a:ext cx="142876" cy="1428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2" name="円/楕円 41"/>
            <p:cNvSpPr/>
            <p:nvPr/>
          </p:nvSpPr>
          <p:spPr bwMode="auto">
            <a:xfrm>
              <a:off x="4357685" y="3214686"/>
              <a:ext cx="142876" cy="1428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円/楕円 42"/>
          <p:cNvSpPr/>
          <p:nvPr/>
        </p:nvSpPr>
        <p:spPr bwMode="auto">
          <a:xfrm>
            <a:off x="3821113" y="2363788"/>
            <a:ext cx="141287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8" name="円/楕円 47"/>
          <p:cNvSpPr/>
          <p:nvPr/>
        </p:nvSpPr>
        <p:spPr bwMode="auto">
          <a:xfrm>
            <a:off x="3355975" y="2792413"/>
            <a:ext cx="1071563" cy="2857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円/楕円 48"/>
          <p:cNvSpPr/>
          <p:nvPr/>
        </p:nvSpPr>
        <p:spPr bwMode="auto">
          <a:xfrm rot="3742349">
            <a:off x="3480593" y="2536032"/>
            <a:ext cx="1071563" cy="2857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円/楕円 49"/>
          <p:cNvSpPr/>
          <p:nvPr/>
        </p:nvSpPr>
        <p:spPr bwMode="auto">
          <a:xfrm rot="17857651" flipH="1">
            <a:off x="3231357" y="2547144"/>
            <a:ext cx="1071562" cy="2857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2545" name="グループ化 83"/>
          <p:cNvGrpSpPr>
            <a:grpSpLocks/>
          </p:cNvGrpSpPr>
          <p:nvPr/>
        </p:nvGrpSpPr>
        <p:grpSpPr bwMode="auto">
          <a:xfrm>
            <a:off x="3355975" y="3463925"/>
            <a:ext cx="1071563" cy="1084263"/>
            <a:chOff x="3643306" y="1922511"/>
            <a:chExt cx="1071570" cy="1083027"/>
          </a:xfrm>
        </p:grpSpPr>
        <p:grpSp>
          <p:nvGrpSpPr>
            <p:cNvPr id="22640" name="グループ化 43"/>
            <p:cNvGrpSpPr>
              <a:grpSpLocks/>
            </p:cNvGrpSpPr>
            <p:nvPr/>
          </p:nvGrpSpPr>
          <p:grpSpPr bwMode="auto">
            <a:xfrm>
              <a:off x="3857620" y="2643182"/>
              <a:ext cx="642941" cy="142875"/>
              <a:chOff x="3857620" y="3214686"/>
              <a:chExt cx="642941" cy="142875"/>
            </a:xfrm>
          </p:grpSpPr>
          <p:sp>
            <p:nvSpPr>
              <p:cNvPr id="90" name="円/楕円 89"/>
              <p:cNvSpPr/>
              <p:nvPr/>
            </p:nvSpPr>
            <p:spPr bwMode="auto">
              <a:xfrm>
                <a:off x="3857620" y="3213919"/>
                <a:ext cx="142876" cy="14905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91" name="円/楕円 90"/>
              <p:cNvSpPr/>
              <p:nvPr/>
            </p:nvSpPr>
            <p:spPr bwMode="auto">
              <a:xfrm>
                <a:off x="4357685" y="3213919"/>
                <a:ext cx="142876" cy="14905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86" name="円/楕円 85"/>
            <p:cNvSpPr/>
            <p:nvPr/>
          </p:nvSpPr>
          <p:spPr bwMode="auto">
            <a:xfrm>
              <a:off x="4108447" y="2142922"/>
              <a:ext cx="141288" cy="1427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3643306" y="2571059"/>
              <a:ext cx="1071570" cy="28700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 rot="3742349">
              <a:off x="3767747" y="2315598"/>
              <a:ext cx="1071927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9" name="円/楕円 88"/>
            <p:cNvSpPr/>
            <p:nvPr/>
          </p:nvSpPr>
          <p:spPr>
            <a:xfrm rot="17857651" flipH="1">
              <a:off x="3518508" y="2326699"/>
              <a:ext cx="1071927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22546" name="グループ化 99"/>
          <p:cNvGrpSpPr>
            <a:grpSpLocks/>
          </p:cNvGrpSpPr>
          <p:nvPr/>
        </p:nvGrpSpPr>
        <p:grpSpPr bwMode="auto">
          <a:xfrm>
            <a:off x="3355975" y="4786313"/>
            <a:ext cx="1071563" cy="1082675"/>
            <a:chOff x="3643306" y="1922511"/>
            <a:chExt cx="1071570" cy="1083027"/>
          </a:xfrm>
        </p:grpSpPr>
        <p:grpSp>
          <p:nvGrpSpPr>
            <p:cNvPr id="22633" name="グループ化 43"/>
            <p:cNvGrpSpPr>
              <a:grpSpLocks/>
            </p:cNvGrpSpPr>
            <p:nvPr/>
          </p:nvGrpSpPr>
          <p:grpSpPr bwMode="auto">
            <a:xfrm>
              <a:off x="3857620" y="2643182"/>
              <a:ext cx="642941" cy="142875"/>
              <a:chOff x="3857620" y="3214686"/>
              <a:chExt cx="642941" cy="142875"/>
            </a:xfrm>
          </p:grpSpPr>
          <p:sp>
            <p:nvSpPr>
              <p:cNvPr id="106" name="円/楕円 105"/>
              <p:cNvSpPr/>
              <p:nvPr/>
            </p:nvSpPr>
            <p:spPr bwMode="auto">
              <a:xfrm>
                <a:off x="3857620" y="3214974"/>
                <a:ext cx="142876" cy="14292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7" name="円/楕円 106"/>
              <p:cNvSpPr/>
              <p:nvPr/>
            </p:nvSpPr>
            <p:spPr bwMode="auto">
              <a:xfrm>
                <a:off x="4357685" y="3214974"/>
                <a:ext cx="142876" cy="14292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102" name="円/楕円 101"/>
            <p:cNvSpPr/>
            <p:nvPr/>
          </p:nvSpPr>
          <p:spPr bwMode="auto">
            <a:xfrm>
              <a:off x="4108447" y="2143245"/>
              <a:ext cx="141288" cy="1429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3643306" y="2572009"/>
              <a:ext cx="1071570" cy="2858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4" name="円/楕円 103"/>
            <p:cNvSpPr/>
            <p:nvPr/>
          </p:nvSpPr>
          <p:spPr>
            <a:xfrm rot="3742349">
              <a:off x="3767755" y="2315590"/>
              <a:ext cx="1071910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5" name="円/楕円 104"/>
            <p:cNvSpPr/>
            <p:nvPr/>
          </p:nvSpPr>
          <p:spPr>
            <a:xfrm rot="17857651" flipH="1">
              <a:off x="3518515" y="2326707"/>
              <a:ext cx="1071911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22547" name="グループ化 116"/>
          <p:cNvGrpSpPr>
            <a:grpSpLocks/>
          </p:cNvGrpSpPr>
          <p:nvPr/>
        </p:nvGrpSpPr>
        <p:grpSpPr bwMode="auto">
          <a:xfrm>
            <a:off x="4856163" y="2143125"/>
            <a:ext cx="1071562" cy="3725863"/>
            <a:chOff x="3357554" y="1857364"/>
            <a:chExt cx="1071570" cy="3726233"/>
          </a:xfrm>
        </p:grpSpPr>
        <p:grpSp>
          <p:nvGrpSpPr>
            <p:cNvPr id="22609" name="グループ化 50"/>
            <p:cNvGrpSpPr>
              <a:grpSpLocks/>
            </p:cNvGrpSpPr>
            <p:nvPr/>
          </p:nvGrpSpPr>
          <p:grpSpPr bwMode="auto">
            <a:xfrm>
              <a:off x="3357554" y="1857364"/>
              <a:ext cx="1071570" cy="1083027"/>
              <a:chOff x="3643306" y="1922511"/>
              <a:chExt cx="1071570" cy="1083027"/>
            </a:xfrm>
          </p:grpSpPr>
          <p:grpSp>
            <p:nvGrpSpPr>
              <p:cNvPr id="22626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40" name="円/楕円 139"/>
                <p:cNvSpPr/>
                <p:nvPr/>
              </p:nvSpPr>
              <p:spPr bwMode="auto">
                <a:xfrm>
                  <a:off x="3857620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41" name="円/楕円 140"/>
                <p:cNvSpPr/>
                <p:nvPr/>
              </p:nvSpPr>
              <p:spPr bwMode="auto">
                <a:xfrm>
                  <a:off x="4357687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36" name="円/楕円 135"/>
              <p:cNvSpPr/>
              <p:nvPr/>
            </p:nvSpPr>
            <p:spPr bwMode="auto">
              <a:xfrm>
                <a:off x="4108446" y="2143196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37" name="円/楕円 136"/>
              <p:cNvSpPr/>
              <p:nvPr/>
            </p:nvSpPr>
            <p:spPr>
              <a:xfrm>
                <a:off x="3643306" y="2571864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8" name="円/楕円 137"/>
              <p:cNvSpPr/>
              <p:nvPr/>
            </p:nvSpPr>
            <p:spPr>
              <a:xfrm rot="3742349">
                <a:off x="3767875" y="2315470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9" name="円/楕円 138"/>
              <p:cNvSpPr/>
              <p:nvPr/>
            </p:nvSpPr>
            <p:spPr>
              <a:xfrm rot="17857651" flipH="1">
                <a:off x="3518637" y="2326583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2610" name="グループ化 83"/>
            <p:cNvGrpSpPr>
              <a:grpSpLocks/>
            </p:cNvGrpSpPr>
            <p:nvPr/>
          </p:nvGrpSpPr>
          <p:grpSpPr bwMode="auto">
            <a:xfrm>
              <a:off x="3357554" y="3178967"/>
              <a:ext cx="1071570" cy="1083027"/>
              <a:chOff x="3643306" y="1922511"/>
              <a:chExt cx="1071570" cy="1083027"/>
            </a:xfrm>
          </p:grpSpPr>
          <p:grpSp>
            <p:nvGrpSpPr>
              <p:cNvPr id="22619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33" name="円/楕円 132"/>
                <p:cNvSpPr/>
                <p:nvPr/>
              </p:nvSpPr>
              <p:spPr bwMode="auto">
                <a:xfrm>
                  <a:off x="3857620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34" name="円/楕円 133"/>
                <p:cNvSpPr/>
                <p:nvPr/>
              </p:nvSpPr>
              <p:spPr bwMode="auto">
                <a:xfrm>
                  <a:off x="4357687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29" name="円/楕円 128"/>
              <p:cNvSpPr/>
              <p:nvPr/>
            </p:nvSpPr>
            <p:spPr bwMode="auto">
              <a:xfrm>
                <a:off x="4108446" y="2142524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30" name="円/楕円 129"/>
              <p:cNvSpPr/>
              <p:nvPr/>
            </p:nvSpPr>
            <p:spPr>
              <a:xfrm>
                <a:off x="3643306" y="2571192"/>
                <a:ext cx="1071570" cy="287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1" name="円/楕円 130"/>
              <p:cNvSpPr/>
              <p:nvPr/>
            </p:nvSpPr>
            <p:spPr>
              <a:xfrm rot="3742349">
                <a:off x="3767082" y="2315591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2" name="円/楕円 131"/>
              <p:cNvSpPr/>
              <p:nvPr/>
            </p:nvSpPr>
            <p:spPr>
              <a:xfrm rot="17857651" flipH="1">
                <a:off x="3517843" y="2326705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2611" name="グループ化 99"/>
            <p:cNvGrpSpPr>
              <a:grpSpLocks/>
            </p:cNvGrpSpPr>
            <p:nvPr/>
          </p:nvGrpSpPr>
          <p:grpSpPr bwMode="auto">
            <a:xfrm>
              <a:off x="3357554" y="4500570"/>
              <a:ext cx="1071570" cy="1083027"/>
              <a:chOff x="3643306" y="1922511"/>
              <a:chExt cx="1071570" cy="1083027"/>
            </a:xfrm>
          </p:grpSpPr>
          <p:grpSp>
            <p:nvGrpSpPr>
              <p:cNvPr id="22612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26" name="円/楕円 125"/>
                <p:cNvSpPr/>
                <p:nvPr/>
              </p:nvSpPr>
              <p:spPr bwMode="auto">
                <a:xfrm>
                  <a:off x="3857620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27" name="円/楕円 126"/>
                <p:cNvSpPr/>
                <p:nvPr/>
              </p:nvSpPr>
              <p:spPr bwMode="auto">
                <a:xfrm>
                  <a:off x="4357687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22" name="円/楕円 121"/>
              <p:cNvSpPr/>
              <p:nvPr/>
            </p:nvSpPr>
            <p:spPr bwMode="auto">
              <a:xfrm>
                <a:off x="4108446" y="2143439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3" name="円/楕円 122"/>
              <p:cNvSpPr/>
              <p:nvPr/>
            </p:nvSpPr>
            <p:spPr>
              <a:xfrm>
                <a:off x="3643306" y="2572107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>
              <a:xfrm rot="3742349">
                <a:off x="3767876" y="2315713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5" name="円/楕円 124"/>
              <p:cNvSpPr/>
              <p:nvPr/>
            </p:nvSpPr>
            <p:spPr>
              <a:xfrm rot="17857651" flipH="1">
                <a:off x="3518636" y="2326827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grpSp>
        <p:nvGrpSpPr>
          <p:cNvPr id="22548" name="グループ化 141"/>
          <p:cNvGrpSpPr>
            <a:grpSpLocks/>
          </p:cNvGrpSpPr>
          <p:nvPr/>
        </p:nvGrpSpPr>
        <p:grpSpPr bwMode="auto">
          <a:xfrm>
            <a:off x="6356350" y="2143125"/>
            <a:ext cx="1071563" cy="3725863"/>
            <a:chOff x="3357554" y="1857364"/>
            <a:chExt cx="1071570" cy="3726233"/>
          </a:xfrm>
        </p:grpSpPr>
        <p:grpSp>
          <p:nvGrpSpPr>
            <p:cNvPr id="22585" name="グループ化 50"/>
            <p:cNvGrpSpPr>
              <a:grpSpLocks/>
            </p:cNvGrpSpPr>
            <p:nvPr/>
          </p:nvGrpSpPr>
          <p:grpSpPr bwMode="auto">
            <a:xfrm>
              <a:off x="3357554" y="1857364"/>
              <a:ext cx="1071570" cy="1083027"/>
              <a:chOff x="3643306" y="1922511"/>
              <a:chExt cx="1071570" cy="1083027"/>
            </a:xfrm>
          </p:grpSpPr>
          <p:grpSp>
            <p:nvGrpSpPr>
              <p:cNvPr id="22602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65" name="円/楕円 164"/>
                <p:cNvSpPr/>
                <p:nvPr/>
              </p:nvSpPr>
              <p:spPr bwMode="auto">
                <a:xfrm>
                  <a:off x="3857620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66" name="円/楕円 165"/>
                <p:cNvSpPr/>
                <p:nvPr/>
              </p:nvSpPr>
              <p:spPr bwMode="auto">
                <a:xfrm>
                  <a:off x="4357685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61" name="円/楕円 160"/>
              <p:cNvSpPr/>
              <p:nvPr/>
            </p:nvSpPr>
            <p:spPr bwMode="auto">
              <a:xfrm>
                <a:off x="4108447" y="2143196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62" name="円/楕円 161"/>
              <p:cNvSpPr/>
              <p:nvPr/>
            </p:nvSpPr>
            <p:spPr>
              <a:xfrm>
                <a:off x="3643306" y="2571864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63" name="円/楕円 162"/>
              <p:cNvSpPr/>
              <p:nvPr/>
            </p:nvSpPr>
            <p:spPr>
              <a:xfrm rot="3742349">
                <a:off x="3767875" y="2315471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64" name="円/楕円 163"/>
              <p:cNvSpPr/>
              <p:nvPr/>
            </p:nvSpPr>
            <p:spPr>
              <a:xfrm rot="17857651" flipH="1">
                <a:off x="3518637" y="232658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2586" name="グループ化 83"/>
            <p:cNvGrpSpPr>
              <a:grpSpLocks/>
            </p:cNvGrpSpPr>
            <p:nvPr/>
          </p:nvGrpSpPr>
          <p:grpSpPr bwMode="auto">
            <a:xfrm>
              <a:off x="3357554" y="3178967"/>
              <a:ext cx="1071570" cy="1083027"/>
              <a:chOff x="3643306" y="1922511"/>
              <a:chExt cx="1071570" cy="1083027"/>
            </a:xfrm>
          </p:grpSpPr>
          <p:grpSp>
            <p:nvGrpSpPr>
              <p:cNvPr id="22595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58" name="円/楕円 157"/>
                <p:cNvSpPr/>
                <p:nvPr/>
              </p:nvSpPr>
              <p:spPr bwMode="auto">
                <a:xfrm>
                  <a:off x="3857620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59" name="円/楕円 158"/>
                <p:cNvSpPr/>
                <p:nvPr/>
              </p:nvSpPr>
              <p:spPr bwMode="auto">
                <a:xfrm>
                  <a:off x="4357685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54" name="円/楕円 153"/>
              <p:cNvSpPr/>
              <p:nvPr/>
            </p:nvSpPr>
            <p:spPr bwMode="auto">
              <a:xfrm>
                <a:off x="4108447" y="2142524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5" name="円/楕円 154"/>
              <p:cNvSpPr/>
              <p:nvPr/>
            </p:nvSpPr>
            <p:spPr>
              <a:xfrm>
                <a:off x="3643306" y="2571192"/>
                <a:ext cx="1071570" cy="287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6" name="円/楕円 155"/>
              <p:cNvSpPr/>
              <p:nvPr/>
            </p:nvSpPr>
            <p:spPr>
              <a:xfrm rot="3742349">
                <a:off x="3767082" y="2315592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7" name="円/楕円 156"/>
              <p:cNvSpPr/>
              <p:nvPr/>
            </p:nvSpPr>
            <p:spPr>
              <a:xfrm rot="17857651" flipH="1">
                <a:off x="3517843" y="2326706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2587" name="グループ化 99"/>
            <p:cNvGrpSpPr>
              <a:grpSpLocks/>
            </p:cNvGrpSpPr>
            <p:nvPr/>
          </p:nvGrpSpPr>
          <p:grpSpPr bwMode="auto">
            <a:xfrm>
              <a:off x="3357554" y="4500570"/>
              <a:ext cx="1071570" cy="1083027"/>
              <a:chOff x="3643306" y="1922511"/>
              <a:chExt cx="1071570" cy="1083027"/>
            </a:xfrm>
          </p:grpSpPr>
          <p:grpSp>
            <p:nvGrpSpPr>
              <p:cNvPr id="22588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51" name="円/楕円 150"/>
                <p:cNvSpPr/>
                <p:nvPr/>
              </p:nvSpPr>
              <p:spPr bwMode="auto">
                <a:xfrm>
                  <a:off x="3857620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52" name="円/楕円 151"/>
                <p:cNvSpPr/>
                <p:nvPr/>
              </p:nvSpPr>
              <p:spPr bwMode="auto">
                <a:xfrm>
                  <a:off x="4357685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47" name="円/楕円 146"/>
              <p:cNvSpPr/>
              <p:nvPr/>
            </p:nvSpPr>
            <p:spPr bwMode="auto">
              <a:xfrm>
                <a:off x="4108447" y="2143439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3643306" y="2572107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9" name="円/楕円 148"/>
              <p:cNvSpPr/>
              <p:nvPr/>
            </p:nvSpPr>
            <p:spPr>
              <a:xfrm rot="3742349">
                <a:off x="3767876" y="231571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0" name="円/楕円 149"/>
              <p:cNvSpPr/>
              <p:nvPr/>
            </p:nvSpPr>
            <p:spPr>
              <a:xfrm rot="17857651" flipH="1">
                <a:off x="3518636" y="2326828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grpSp>
        <p:nvGrpSpPr>
          <p:cNvPr id="22549" name="グループ化 240"/>
          <p:cNvGrpSpPr>
            <a:grpSpLocks/>
          </p:cNvGrpSpPr>
          <p:nvPr/>
        </p:nvGrpSpPr>
        <p:grpSpPr bwMode="auto">
          <a:xfrm>
            <a:off x="7999413" y="1785938"/>
            <a:ext cx="142875" cy="4286250"/>
            <a:chOff x="8143901" y="1785926"/>
            <a:chExt cx="142875" cy="4286278"/>
          </a:xfrm>
        </p:grpSpPr>
        <p:sp>
          <p:nvSpPr>
            <p:cNvPr id="208" name="円/楕円 207"/>
            <p:cNvSpPr/>
            <p:nvPr/>
          </p:nvSpPr>
          <p:spPr bwMode="auto">
            <a:xfrm>
              <a:off x="8143901" y="5929328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9" name="円/楕円 208"/>
            <p:cNvSpPr/>
            <p:nvPr/>
          </p:nvSpPr>
          <p:spPr bwMode="auto">
            <a:xfrm>
              <a:off x="8143901" y="2476493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4" name="円/楕円 203"/>
            <p:cNvSpPr/>
            <p:nvPr/>
          </p:nvSpPr>
          <p:spPr bwMode="auto">
            <a:xfrm>
              <a:off x="8143901" y="1785926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7" name="円/楕円 216"/>
            <p:cNvSpPr/>
            <p:nvPr/>
          </p:nvSpPr>
          <p:spPr bwMode="auto">
            <a:xfrm>
              <a:off x="8143901" y="3167060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8" name="円/楕円 217"/>
            <p:cNvSpPr/>
            <p:nvPr/>
          </p:nvSpPr>
          <p:spPr bwMode="auto">
            <a:xfrm>
              <a:off x="8143901" y="3857627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9" name="円/楕円 218"/>
            <p:cNvSpPr/>
            <p:nvPr/>
          </p:nvSpPr>
          <p:spPr bwMode="auto">
            <a:xfrm>
              <a:off x="8143901" y="4548194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1" name="円/楕円 220"/>
            <p:cNvSpPr/>
            <p:nvPr/>
          </p:nvSpPr>
          <p:spPr bwMode="auto">
            <a:xfrm>
              <a:off x="8143901" y="5238761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229" name="円/楕円 228"/>
          <p:cNvSpPr/>
          <p:nvPr/>
        </p:nvSpPr>
        <p:spPr>
          <a:xfrm>
            <a:off x="2855913" y="2143125"/>
            <a:ext cx="5643562" cy="107156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0" name="円/楕円 229"/>
          <p:cNvSpPr/>
          <p:nvPr/>
        </p:nvSpPr>
        <p:spPr>
          <a:xfrm>
            <a:off x="2855913" y="3500438"/>
            <a:ext cx="5643562" cy="1071562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1" name="円/楕円 230"/>
          <p:cNvSpPr/>
          <p:nvPr/>
        </p:nvSpPr>
        <p:spPr>
          <a:xfrm>
            <a:off x="2855913" y="4786313"/>
            <a:ext cx="5643562" cy="1071562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4" name="フリーフォーム 233"/>
          <p:cNvSpPr/>
          <p:nvPr/>
        </p:nvSpPr>
        <p:spPr>
          <a:xfrm>
            <a:off x="3141663" y="3214688"/>
            <a:ext cx="5240337" cy="2714625"/>
          </a:xfrm>
          <a:custGeom>
            <a:avLst/>
            <a:gdLst>
              <a:gd name="connsiteX0" fmla="*/ 2202180 w 5240020"/>
              <a:gd name="connsiteY0" fmla="*/ 137160 h 2987040"/>
              <a:gd name="connsiteX1" fmla="*/ 2689860 w 5240020"/>
              <a:gd name="connsiteY1" fmla="*/ 289560 h 2987040"/>
              <a:gd name="connsiteX2" fmla="*/ 3101340 w 5240020"/>
              <a:gd name="connsiteY2" fmla="*/ 1615440 h 2987040"/>
              <a:gd name="connsiteX3" fmla="*/ 4777740 w 5240020"/>
              <a:gd name="connsiteY3" fmla="*/ 1356360 h 2987040"/>
              <a:gd name="connsiteX4" fmla="*/ 5219700 w 5240020"/>
              <a:gd name="connsiteY4" fmla="*/ 1402080 h 2987040"/>
              <a:gd name="connsiteX5" fmla="*/ 4899660 w 5240020"/>
              <a:gd name="connsiteY5" fmla="*/ 1752600 h 2987040"/>
              <a:gd name="connsiteX6" fmla="*/ 4351020 w 5240020"/>
              <a:gd name="connsiteY6" fmla="*/ 2240280 h 2987040"/>
              <a:gd name="connsiteX7" fmla="*/ 4396740 w 5240020"/>
              <a:gd name="connsiteY7" fmla="*/ 2773680 h 2987040"/>
              <a:gd name="connsiteX8" fmla="*/ 3390900 w 5240020"/>
              <a:gd name="connsiteY8" fmla="*/ 2926080 h 2987040"/>
              <a:gd name="connsiteX9" fmla="*/ 3055620 w 5240020"/>
              <a:gd name="connsiteY9" fmla="*/ 2560320 h 2987040"/>
              <a:gd name="connsiteX10" fmla="*/ 3116580 w 5240020"/>
              <a:gd name="connsiteY10" fmla="*/ 2011680 h 2987040"/>
              <a:gd name="connsiteX11" fmla="*/ 2324100 w 5240020"/>
              <a:gd name="connsiteY11" fmla="*/ 1432560 h 2987040"/>
              <a:gd name="connsiteX12" fmla="*/ 1744980 w 5240020"/>
              <a:gd name="connsiteY12" fmla="*/ 1676400 h 2987040"/>
              <a:gd name="connsiteX13" fmla="*/ 1165860 w 5240020"/>
              <a:gd name="connsiteY13" fmla="*/ 2118360 h 2987040"/>
              <a:gd name="connsiteX14" fmla="*/ 1333500 w 5240020"/>
              <a:gd name="connsiteY14" fmla="*/ 2453640 h 2987040"/>
              <a:gd name="connsiteX15" fmla="*/ 1150620 w 5240020"/>
              <a:gd name="connsiteY15" fmla="*/ 2895600 h 2987040"/>
              <a:gd name="connsiteX16" fmla="*/ 175260 w 5240020"/>
              <a:gd name="connsiteY16" fmla="*/ 2865120 h 2987040"/>
              <a:gd name="connsiteX17" fmla="*/ 99060 w 5240020"/>
              <a:gd name="connsiteY17" fmla="*/ 2164080 h 2987040"/>
              <a:gd name="connsiteX18" fmla="*/ 403860 w 5240020"/>
              <a:gd name="connsiteY18" fmla="*/ 1767840 h 2987040"/>
              <a:gd name="connsiteX19" fmla="*/ 1242060 w 5240020"/>
              <a:gd name="connsiteY19" fmla="*/ 1615440 h 2987040"/>
              <a:gd name="connsiteX20" fmla="*/ 1531620 w 5240020"/>
              <a:gd name="connsiteY20" fmla="*/ 1112520 h 2987040"/>
              <a:gd name="connsiteX21" fmla="*/ 2202180 w 5240020"/>
              <a:gd name="connsiteY21" fmla="*/ 137160 h 29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40020" h="2987040">
                <a:moveTo>
                  <a:pt x="2202180" y="137160"/>
                </a:moveTo>
                <a:cubicBezTo>
                  <a:pt x="2395220" y="0"/>
                  <a:pt x="2540000" y="43180"/>
                  <a:pt x="2689860" y="289560"/>
                </a:cubicBezTo>
                <a:cubicBezTo>
                  <a:pt x="2839720" y="535940"/>
                  <a:pt x="2753360" y="1437640"/>
                  <a:pt x="3101340" y="1615440"/>
                </a:cubicBezTo>
                <a:cubicBezTo>
                  <a:pt x="3449320" y="1793240"/>
                  <a:pt x="4424680" y="1391920"/>
                  <a:pt x="4777740" y="1356360"/>
                </a:cubicBezTo>
                <a:cubicBezTo>
                  <a:pt x="5130800" y="1320800"/>
                  <a:pt x="5199380" y="1336040"/>
                  <a:pt x="5219700" y="1402080"/>
                </a:cubicBezTo>
                <a:cubicBezTo>
                  <a:pt x="5240020" y="1468120"/>
                  <a:pt x="5044440" y="1612900"/>
                  <a:pt x="4899660" y="1752600"/>
                </a:cubicBezTo>
                <a:cubicBezTo>
                  <a:pt x="4754880" y="1892300"/>
                  <a:pt x="4434840" y="2070100"/>
                  <a:pt x="4351020" y="2240280"/>
                </a:cubicBezTo>
                <a:cubicBezTo>
                  <a:pt x="4267200" y="2410460"/>
                  <a:pt x="4556760" y="2659380"/>
                  <a:pt x="4396740" y="2773680"/>
                </a:cubicBezTo>
                <a:cubicBezTo>
                  <a:pt x="4236720" y="2887980"/>
                  <a:pt x="3614420" y="2961640"/>
                  <a:pt x="3390900" y="2926080"/>
                </a:cubicBezTo>
                <a:cubicBezTo>
                  <a:pt x="3167380" y="2890520"/>
                  <a:pt x="3101340" y="2712720"/>
                  <a:pt x="3055620" y="2560320"/>
                </a:cubicBezTo>
                <a:cubicBezTo>
                  <a:pt x="3009900" y="2407920"/>
                  <a:pt x="3238500" y="2199640"/>
                  <a:pt x="3116580" y="2011680"/>
                </a:cubicBezTo>
                <a:cubicBezTo>
                  <a:pt x="2994660" y="1823720"/>
                  <a:pt x="2552700" y="1488440"/>
                  <a:pt x="2324100" y="1432560"/>
                </a:cubicBezTo>
                <a:cubicBezTo>
                  <a:pt x="2095500" y="1376680"/>
                  <a:pt x="1938020" y="1562100"/>
                  <a:pt x="1744980" y="1676400"/>
                </a:cubicBezTo>
                <a:cubicBezTo>
                  <a:pt x="1551940" y="1790700"/>
                  <a:pt x="1234440" y="1988820"/>
                  <a:pt x="1165860" y="2118360"/>
                </a:cubicBezTo>
                <a:cubicBezTo>
                  <a:pt x="1097280" y="2247900"/>
                  <a:pt x="1336040" y="2324100"/>
                  <a:pt x="1333500" y="2453640"/>
                </a:cubicBezTo>
                <a:cubicBezTo>
                  <a:pt x="1330960" y="2583180"/>
                  <a:pt x="1343660" y="2827020"/>
                  <a:pt x="1150620" y="2895600"/>
                </a:cubicBezTo>
                <a:cubicBezTo>
                  <a:pt x="957580" y="2964180"/>
                  <a:pt x="350520" y="2987040"/>
                  <a:pt x="175260" y="2865120"/>
                </a:cubicBezTo>
                <a:cubicBezTo>
                  <a:pt x="0" y="2743200"/>
                  <a:pt x="60960" y="2346960"/>
                  <a:pt x="99060" y="2164080"/>
                </a:cubicBezTo>
                <a:cubicBezTo>
                  <a:pt x="137160" y="1981200"/>
                  <a:pt x="213360" y="1859280"/>
                  <a:pt x="403860" y="1767840"/>
                </a:cubicBezTo>
                <a:cubicBezTo>
                  <a:pt x="594360" y="1676400"/>
                  <a:pt x="1054100" y="1724660"/>
                  <a:pt x="1242060" y="1615440"/>
                </a:cubicBezTo>
                <a:cubicBezTo>
                  <a:pt x="1430020" y="1506220"/>
                  <a:pt x="1371600" y="1361440"/>
                  <a:pt x="1531620" y="1112520"/>
                </a:cubicBezTo>
                <a:cubicBezTo>
                  <a:pt x="1691640" y="863600"/>
                  <a:pt x="2009140" y="274320"/>
                  <a:pt x="2202180" y="137160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5" name="フリーフォーム 234"/>
          <p:cNvSpPr/>
          <p:nvPr/>
        </p:nvSpPr>
        <p:spPr>
          <a:xfrm>
            <a:off x="3141663" y="1857375"/>
            <a:ext cx="5240337" cy="2714625"/>
          </a:xfrm>
          <a:custGeom>
            <a:avLst/>
            <a:gdLst>
              <a:gd name="connsiteX0" fmla="*/ 2202180 w 5240020"/>
              <a:gd name="connsiteY0" fmla="*/ 137160 h 2987040"/>
              <a:gd name="connsiteX1" fmla="*/ 2689860 w 5240020"/>
              <a:gd name="connsiteY1" fmla="*/ 289560 h 2987040"/>
              <a:gd name="connsiteX2" fmla="*/ 3101340 w 5240020"/>
              <a:gd name="connsiteY2" fmla="*/ 1615440 h 2987040"/>
              <a:gd name="connsiteX3" fmla="*/ 4777740 w 5240020"/>
              <a:gd name="connsiteY3" fmla="*/ 1356360 h 2987040"/>
              <a:gd name="connsiteX4" fmla="*/ 5219700 w 5240020"/>
              <a:gd name="connsiteY4" fmla="*/ 1402080 h 2987040"/>
              <a:gd name="connsiteX5" fmla="*/ 4899660 w 5240020"/>
              <a:gd name="connsiteY5" fmla="*/ 1752600 h 2987040"/>
              <a:gd name="connsiteX6" fmla="*/ 4351020 w 5240020"/>
              <a:gd name="connsiteY6" fmla="*/ 2240280 h 2987040"/>
              <a:gd name="connsiteX7" fmla="*/ 4396740 w 5240020"/>
              <a:gd name="connsiteY7" fmla="*/ 2773680 h 2987040"/>
              <a:gd name="connsiteX8" fmla="*/ 3390900 w 5240020"/>
              <a:gd name="connsiteY8" fmla="*/ 2926080 h 2987040"/>
              <a:gd name="connsiteX9" fmla="*/ 3055620 w 5240020"/>
              <a:gd name="connsiteY9" fmla="*/ 2560320 h 2987040"/>
              <a:gd name="connsiteX10" fmla="*/ 3116580 w 5240020"/>
              <a:gd name="connsiteY10" fmla="*/ 2011680 h 2987040"/>
              <a:gd name="connsiteX11" fmla="*/ 2324100 w 5240020"/>
              <a:gd name="connsiteY11" fmla="*/ 1432560 h 2987040"/>
              <a:gd name="connsiteX12" fmla="*/ 1744980 w 5240020"/>
              <a:gd name="connsiteY12" fmla="*/ 1676400 h 2987040"/>
              <a:gd name="connsiteX13" fmla="*/ 1165860 w 5240020"/>
              <a:gd name="connsiteY13" fmla="*/ 2118360 h 2987040"/>
              <a:gd name="connsiteX14" fmla="*/ 1333500 w 5240020"/>
              <a:gd name="connsiteY14" fmla="*/ 2453640 h 2987040"/>
              <a:gd name="connsiteX15" fmla="*/ 1150620 w 5240020"/>
              <a:gd name="connsiteY15" fmla="*/ 2895600 h 2987040"/>
              <a:gd name="connsiteX16" fmla="*/ 175260 w 5240020"/>
              <a:gd name="connsiteY16" fmla="*/ 2865120 h 2987040"/>
              <a:gd name="connsiteX17" fmla="*/ 99060 w 5240020"/>
              <a:gd name="connsiteY17" fmla="*/ 2164080 h 2987040"/>
              <a:gd name="connsiteX18" fmla="*/ 403860 w 5240020"/>
              <a:gd name="connsiteY18" fmla="*/ 1767840 h 2987040"/>
              <a:gd name="connsiteX19" fmla="*/ 1242060 w 5240020"/>
              <a:gd name="connsiteY19" fmla="*/ 1615440 h 2987040"/>
              <a:gd name="connsiteX20" fmla="*/ 1531620 w 5240020"/>
              <a:gd name="connsiteY20" fmla="*/ 1112520 h 2987040"/>
              <a:gd name="connsiteX21" fmla="*/ 2202180 w 5240020"/>
              <a:gd name="connsiteY21" fmla="*/ 137160 h 29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40020" h="2987040">
                <a:moveTo>
                  <a:pt x="2202180" y="137160"/>
                </a:moveTo>
                <a:cubicBezTo>
                  <a:pt x="2395220" y="0"/>
                  <a:pt x="2540000" y="43180"/>
                  <a:pt x="2689860" y="289560"/>
                </a:cubicBezTo>
                <a:cubicBezTo>
                  <a:pt x="2839720" y="535940"/>
                  <a:pt x="2753360" y="1437640"/>
                  <a:pt x="3101340" y="1615440"/>
                </a:cubicBezTo>
                <a:cubicBezTo>
                  <a:pt x="3449320" y="1793240"/>
                  <a:pt x="4424680" y="1391920"/>
                  <a:pt x="4777740" y="1356360"/>
                </a:cubicBezTo>
                <a:cubicBezTo>
                  <a:pt x="5130800" y="1320800"/>
                  <a:pt x="5199380" y="1336040"/>
                  <a:pt x="5219700" y="1402080"/>
                </a:cubicBezTo>
                <a:cubicBezTo>
                  <a:pt x="5240020" y="1468120"/>
                  <a:pt x="5044440" y="1612900"/>
                  <a:pt x="4899660" y="1752600"/>
                </a:cubicBezTo>
                <a:cubicBezTo>
                  <a:pt x="4754880" y="1892300"/>
                  <a:pt x="4434840" y="2070100"/>
                  <a:pt x="4351020" y="2240280"/>
                </a:cubicBezTo>
                <a:cubicBezTo>
                  <a:pt x="4267200" y="2410460"/>
                  <a:pt x="4556760" y="2659380"/>
                  <a:pt x="4396740" y="2773680"/>
                </a:cubicBezTo>
                <a:cubicBezTo>
                  <a:pt x="4236720" y="2887980"/>
                  <a:pt x="3614420" y="2961640"/>
                  <a:pt x="3390900" y="2926080"/>
                </a:cubicBezTo>
                <a:cubicBezTo>
                  <a:pt x="3167380" y="2890520"/>
                  <a:pt x="3101340" y="2712720"/>
                  <a:pt x="3055620" y="2560320"/>
                </a:cubicBezTo>
                <a:cubicBezTo>
                  <a:pt x="3009900" y="2407920"/>
                  <a:pt x="3238500" y="2199640"/>
                  <a:pt x="3116580" y="2011680"/>
                </a:cubicBezTo>
                <a:cubicBezTo>
                  <a:pt x="2994660" y="1823720"/>
                  <a:pt x="2552700" y="1488440"/>
                  <a:pt x="2324100" y="1432560"/>
                </a:cubicBezTo>
                <a:cubicBezTo>
                  <a:pt x="2095500" y="1376680"/>
                  <a:pt x="1938020" y="1562100"/>
                  <a:pt x="1744980" y="1676400"/>
                </a:cubicBezTo>
                <a:cubicBezTo>
                  <a:pt x="1551940" y="1790700"/>
                  <a:pt x="1234440" y="1988820"/>
                  <a:pt x="1165860" y="2118360"/>
                </a:cubicBezTo>
                <a:cubicBezTo>
                  <a:pt x="1097280" y="2247900"/>
                  <a:pt x="1336040" y="2324100"/>
                  <a:pt x="1333500" y="2453640"/>
                </a:cubicBezTo>
                <a:cubicBezTo>
                  <a:pt x="1330960" y="2583180"/>
                  <a:pt x="1343660" y="2827020"/>
                  <a:pt x="1150620" y="2895600"/>
                </a:cubicBezTo>
                <a:cubicBezTo>
                  <a:pt x="957580" y="2964180"/>
                  <a:pt x="350520" y="2987040"/>
                  <a:pt x="175260" y="2865120"/>
                </a:cubicBezTo>
                <a:cubicBezTo>
                  <a:pt x="0" y="2743200"/>
                  <a:pt x="60960" y="2346960"/>
                  <a:pt x="99060" y="2164080"/>
                </a:cubicBezTo>
                <a:cubicBezTo>
                  <a:pt x="137160" y="1981200"/>
                  <a:pt x="213360" y="1859280"/>
                  <a:pt x="403860" y="1767840"/>
                </a:cubicBezTo>
                <a:cubicBezTo>
                  <a:pt x="594360" y="1676400"/>
                  <a:pt x="1054100" y="1724660"/>
                  <a:pt x="1242060" y="1615440"/>
                </a:cubicBezTo>
                <a:cubicBezTo>
                  <a:pt x="1430020" y="1506220"/>
                  <a:pt x="1371600" y="1361440"/>
                  <a:pt x="1531620" y="1112520"/>
                </a:cubicBezTo>
                <a:cubicBezTo>
                  <a:pt x="1691640" y="863600"/>
                  <a:pt x="2009140" y="274320"/>
                  <a:pt x="2202180" y="137160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6" name="フリーフォーム 235"/>
          <p:cNvSpPr/>
          <p:nvPr/>
        </p:nvSpPr>
        <p:spPr>
          <a:xfrm>
            <a:off x="3160713" y="1847850"/>
            <a:ext cx="5241925" cy="4500563"/>
          </a:xfrm>
          <a:custGeom>
            <a:avLst/>
            <a:gdLst>
              <a:gd name="connsiteX0" fmla="*/ 1252220 w 5242560"/>
              <a:gd name="connsiteY0" fmla="*/ 586740 h 4500880"/>
              <a:gd name="connsiteX1" fmla="*/ 1739900 w 5242560"/>
              <a:gd name="connsiteY1" fmla="*/ 3131820 h 4500880"/>
              <a:gd name="connsiteX2" fmla="*/ 2059940 w 5242560"/>
              <a:gd name="connsiteY2" fmla="*/ 2827020 h 4500880"/>
              <a:gd name="connsiteX3" fmla="*/ 2532380 w 5242560"/>
              <a:gd name="connsiteY3" fmla="*/ 2933700 h 4500880"/>
              <a:gd name="connsiteX4" fmla="*/ 2608580 w 5242560"/>
              <a:gd name="connsiteY4" fmla="*/ 3192780 h 4500880"/>
              <a:gd name="connsiteX5" fmla="*/ 3218180 w 5242560"/>
              <a:gd name="connsiteY5" fmla="*/ 495300 h 4500880"/>
              <a:gd name="connsiteX6" fmla="*/ 3964940 w 5242560"/>
              <a:gd name="connsiteY6" fmla="*/ 220980 h 4500880"/>
              <a:gd name="connsiteX7" fmla="*/ 4284980 w 5242560"/>
              <a:gd name="connsiteY7" fmla="*/ 754380 h 4500880"/>
              <a:gd name="connsiteX8" fmla="*/ 4635500 w 5242560"/>
              <a:gd name="connsiteY8" fmla="*/ 3390900 h 4500880"/>
              <a:gd name="connsiteX9" fmla="*/ 5168900 w 5242560"/>
              <a:gd name="connsiteY9" fmla="*/ 4107180 h 4500880"/>
              <a:gd name="connsiteX10" fmla="*/ 5077460 w 5242560"/>
              <a:gd name="connsiteY10" fmla="*/ 4488180 h 4500880"/>
              <a:gd name="connsiteX11" fmla="*/ 4665980 w 5242560"/>
              <a:gd name="connsiteY11" fmla="*/ 4183380 h 4500880"/>
              <a:gd name="connsiteX12" fmla="*/ 4605020 w 5242560"/>
              <a:gd name="connsiteY12" fmla="*/ 3741420 h 4500880"/>
              <a:gd name="connsiteX13" fmla="*/ 4086860 w 5242560"/>
              <a:gd name="connsiteY13" fmla="*/ 1501140 h 4500880"/>
              <a:gd name="connsiteX14" fmla="*/ 3446780 w 5242560"/>
              <a:gd name="connsiteY14" fmla="*/ 1455420 h 4500880"/>
              <a:gd name="connsiteX15" fmla="*/ 2928620 w 5242560"/>
              <a:gd name="connsiteY15" fmla="*/ 2171700 h 4500880"/>
              <a:gd name="connsiteX16" fmla="*/ 2791460 w 5242560"/>
              <a:gd name="connsiteY16" fmla="*/ 3268980 h 4500880"/>
              <a:gd name="connsiteX17" fmla="*/ 2867660 w 5242560"/>
              <a:gd name="connsiteY17" fmla="*/ 3756660 h 4500880"/>
              <a:gd name="connsiteX18" fmla="*/ 2654300 w 5242560"/>
              <a:gd name="connsiteY18" fmla="*/ 4168140 h 4500880"/>
              <a:gd name="connsiteX19" fmla="*/ 2181860 w 5242560"/>
              <a:gd name="connsiteY19" fmla="*/ 4168140 h 4500880"/>
              <a:gd name="connsiteX20" fmla="*/ 1557020 w 5242560"/>
              <a:gd name="connsiteY20" fmla="*/ 3939540 h 4500880"/>
              <a:gd name="connsiteX21" fmla="*/ 1557020 w 5242560"/>
              <a:gd name="connsiteY21" fmla="*/ 3299460 h 4500880"/>
              <a:gd name="connsiteX22" fmla="*/ 1236980 w 5242560"/>
              <a:gd name="connsiteY22" fmla="*/ 1623060 h 4500880"/>
              <a:gd name="connsiteX23" fmla="*/ 520700 w 5242560"/>
              <a:gd name="connsiteY23" fmla="*/ 1379220 h 4500880"/>
              <a:gd name="connsiteX24" fmla="*/ 231140 w 5242560"/>
              <a:gd name="connsiteY24" fmla="*/ 1424940 h 4500880"/>
              <a:gd name="connsiteX25" fmla="*/ 63500 w 5242560"/>
              <a:gd name="connsiteY25" fmla="*/ 922020 h 4500880"/>
              <a:gd name="connsiteX26" fmla="*/ 612140 w 5242560"/>
              <a:gd name="connsiteY26" fmla="*/ 144780 h 4500880"/>
              <a:gd name="connsiteX27" fmla="*/ 1252220 w 5242560"/>
              <a:gd name="connsiteY27" fmla="*/ 586740 h 450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242560" h="4500880">
                <a:moveTo>
                  <a:pt x="1252220" y="586740"/>
                </a:moveTo>
                <a:cubicBezTo>
                  <a:pt x="1440180" y="1084580"/>
                  <a:pt x="1605280" y="2758440"/>
                  <a:pt x="1739900" y="3131820"/>
                </a:cubicBezTo>
                <a:cubicBezTo>
                  <a:pt x="1874520" y="3505200"/>
                  <a:pt x="1927860" y="2860040"/>
                  <a:pt x="2059940" y="2827020"/>
                </a:cubicBezTo>
                <a:cubicBezTo>
                  <a:pt x="2192020" y="2794000"/>
                  <a:pt x="2440940" y="2872740"/>
                  <a:pt x="2532380" y="2933700"/>
                </a:cubicBezTo>
                <a:cubicBezTo>
                  <a:pt x="2623820" y="2994660"/>
                  <a:pt x="2494280" y="3599180"/>
                  <a:pt x="2608580" y="3192780"/>
                </a:cubicBezTo>
                <a:cubicBezTo>
                  <a:pt x="2722880" y="2786380"/>
                  <a:pt x="2992120" y="990600"/>
                  <a:pt x="3218180" y="495300"/>
                </a:cubicBezTo>
                <a:cubicBezTo>
                  <a:pt x="3444240" y="0"/>
                  <a:pt x="3787140" y="177800"/>
                  <a:pt x="3964940" y="220980"/>
                </a:cubicBezTo>
                <a:cubicBezTo>
                  <a:pt x="4142740" y="264160"/>
                  <a:pt x="4173220" y="226060"/>
                  <a:pt x="4284980" y="754380"/>
                </a:cubicBezTo>
                <a:cubicBezTo>
                  <a:pt x="4396740" y="1282700"/>
                  <a:pt x="4488180" y="2832100"/>
                  <a:pt x="4635500" y="3390900"/>
                </a:cubicBezTo>
                <a:cubicBezTo>
                  <a:pt x="4782820" y="3949700"/>
                  <a:pt x="5095240" y="3924300"/>
                  <a:pt x="5168900" y="4107180"/>
                </a:cubicBezTo>
                <a:cubicBezTo>
                  <a:pt x="5242560" y="4290060"/>
                  <a:pt x="5161280" y="4475480"/>
                  <a:pt x="5077460" y="4488180"/>
                </a:cubicBezTo>
                <a:cubicBezTo>
                  <a:pt x="4993640" y="4500880"/>
                  <a:pt x="4744720" y="4307840"/>
                  <a:pt x="4665980" y="4183380"/>
                </a:cubicBezTo>
                <a:cubicBezTo>
                  <a:pt x="4587240" y="4058920"/>
                  <a:pt x="4701540" y="4188460"/>
                  <a:pt x="4605020" y="3741420"/>
                </a:cubicBezTo>
                <a:cubicBezTo>
                  <a:pt x="4508500" y="3294380"/>
                  <a:pt x="4279900" y="1882140"/>
                  <a:pt x="4086860" y="1501140"/>
                </a:cubicBezTo>
                <a:cubicBezTo>
                  <a:pt x="3893820" y="1120140"/>
                  <a:pt x="3639820" y="1343660"/>
                  <a:pt x="3446780" y="1455420"/>
                </a:cubicBezTo>
                <a:cubicBezTo>
                  <a:pt x="3253740" y="1567180"/>
                  <a:pt x="3037840" y="1869440"/>
                  <a:pt x="2928620" y="2171700"/>
                </a:cubicBezTo>
                <a:cubicBezTo>
                  <a:pt x="2819400" y="2473960"/>
                  <a:pt x="2801620" y="3004820"/>
                  <a:pt x="2791460" y="3268980"/>
                </a:cubicBezTo>
                <a:cubicBezTo>
                  <a:pt x="2781300" y="3533140"/>
                  <a:pt x="2890520" y="3606800"/>
                  <a:pt x="2867660" y="3756660"/>
                </a:cubicBezTo>
                <a:cubicBezTo>
                  <a:pt x="2844800" y="3906520"/>
                  <a:pt x="2768600" y="4099560"/>
                  <a:pt x="2654300" y="4168140"/>
                </a:cubicBezTo>
                <a:cubicBezTo>
                  <a:pt x="2540000" y="4236720"/>
                  <a:pt x="2364740" y="4206240"/>
                  <a:pt x="2181860" y="4168140"/>
                </a:cubicBezTo>
                <a:cubicBezTo>
                  <a:pt x="1998980" y="4130040"/>
                  <a:pt x="1661160" y="4084320"/>
                  <a:pt x="1557020" y="3939540"/>
                </a:cubicBezTo>
                <a:cubicBezTo>
                  <a:pt x="1452880" y="3794760"/>
                  <a:pt x="1610360" y="3685540"/>
                  <a:pt x="1557020" y="3299460"/>
                </a:cubicBezTo>
                <a:cubicBezTo>
                  <a:pt x="1503680" y="2913380"/>
                  <a:pt x="1409700" y="1943100"/>
                  <a:pt x="1236980" y="1623060"/>
                </a:cubicBezTo>
                <a:cubicBezTo>
                  <a:pt x="1064260" y="1303020"/>
                  <a:pt x="688340" y="1412240"/>
                  <a:pt x="520700" y="1379220"/>
                </a:cubicBezTo>
                <a:cubicBezTo>
                  <a:pt x="353060" y="1346200"/>
                  <a:pt x="307340" y="1501140"/>
                  <a:pt x="231140" y="1424940"/>
                </a:cubicBezTo>
                <a:cubicBezTo>
                  <a:pt x="154940" y="1348740"/>
                  <a:pt x="0" y="1135380"/>
                  <a:pt x="63500" y="922020"/>
                </a:cubicBezTo>
                <a:cubicBezTo>
                  <a:pt x="127000" y="708660"/>
                  <a:pt x="416560" y="205740"/>
                  <a:pt x="612140" y="144780"/>
                </a:cubicBezTo>
                <a:cubicBezTo>
                  <a:pt x="807720" y="83820"/>
                  <a:pt x="1064260" y="88900"/>
                  <a:pt x="1252220" y="586740"/>
                </a:cubicBez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7" name="円/楕円 236"/>
          <p:cNvSpPr/>
          <p:nvPr/>
        </p:nvSpPr>
        <p:spPr>
          <a:xfrm>
            <a:off x="7713663" y="1428750"/>
            <a:ext cx="714375" cy="4929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0" name="フリーフォーム 239"/>
          <p:cNvSpPr/>
          <p:nvPr/>
        </p:nvSpPr>
        <p:spPr>
          <a:xfrm>
            <a:off x="2998788" y="1500188"/>
            <a:ext cx="5351462" cy="4714875"/>
          </a:xfrm>
          <a:custGeom>
            <a:avLst/>
            <a:gdLst>
              <a:gd name="connsiteX0" fmla="*/ 462280 w 5636260"/>
              <a:gd name="connsiteY0" fmla="*/ 515620 h 4919980"/>
              <a:gd name="connsiteX1" fmla="*/ 142240 w 5636260"/>
              <a:gd name="connsiteY1" fmla="*/ 2009140 h 4919980"/>
              <a:gd name="connsiteX2" fmla="*/ 294640 w 5636260"/>
              <a:gd name="connsiteY2" fmla="*/ 3822700 h 4919980"/>
              <a:gd name="connsiteX3" fmla="*/ 645160 w 5636260"/>
              <a:gd name="connsiteY3" fmla="*/ 4584700 h 4919980"/>
              <a:gd name="connsiteX4" fmla="*/ 2382520 w 5636260"/>
              <a:gd name="connsiteY4" fmla="*/ 4889500 h 4919980"/>
              <a:gd name="connsiteX5" fmla="*/ 4226560 w 5636260"/>
              <a:gd name="connsiteY5" fmla="*/ 4767580 h 4919980"/>
              <a:gd name="connsiteX6" fmla="*/ 4851400 w 5636260"/>
              <a:gd name="connsiteY6" fmla="*/ 4188460 h 4919980"/>
              <a:gd name="connsiteX7" fmla="*/ 4851400 w 5636260"/>
              <a:gd name="connsiteY7" fmla="*/ 835660 h 4919980"/>
              <a:gd name="connsiteX8" fmla="*/ 5369560 w 5636260"/>
              <a:gd name="connsiteY8" fmla="*/ 576580 h 4919980"/>
              <a:gd name="connsiteX9" fmla="*/ 5598160 w 5636260"/>
              <a:gd name="connsiteY9" fmla="*/ 58420 h 4919980"/>
              <a:gd name="connsiteX10" fmla="*/ 5140960 w 5636260"/>
              <a:gd name="connsiteY10" fmla="*/ 226060 h 4919980"/>
              <a:gd name="connsiteX11" fmla="*/ 2915920 w 5636260"/>
              <a:gd name="connsiteY11" fmla="*/ 180340 h 4919980"/>
              <a:gd name="connsiteX12" fmla="*/ 462280 w 5636260"/>
              <a:gd name="connsiteY12" fmla="*/ 515620 h 491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6260" h="4919980">
                <a:moveTo>
                  <a:pt x="462280" y="515620"/>
                </a:moveTo>
                <a:cubicBezTo>
                  <a:pt x="0" y="820420"/>
                  <a:pt x="170180" y="1457960"/>
                  <a:pt x="142240" y="2009140"/>
                </a:cubicBezTo>
                <a:cubicBezTo>
                  <a:pt x="114300" y="2560320"/>
                  <a:pt x="210820" y="3393440"/>
                  <a:pt x="294640" y="3822700"/>
                </a:cubicBezTo>
                <a:cubicBezTo>
                  <a:pt x="378460" y="4251960"/>
                  <a:pt x="297180" y="4406900"/>
                  <a:pt x="645160" y="4584700"/>
                </a:cubicBezTo>
                <a:cubicBezTo>
                  <a:pt x="993140" y="4762500"/>
                  <a:pt x="1785620" y="4859020"/>
                  <a:pt x="2382520" y="4889500"/>
                </a:cubicBezTo>
                <a:cubicBezTo>
                  <a:pt x="2979420" y="4919980"/>
                  <a:pt x="3815080" y="4884420"/>
                  <a:pt x="4226560" y="4767580"/>
                </a:cubicBezTo>
                <a:cubicBezTo>
                  <a:pt x="4638040" y="4650740"/>
                  <a:pt x="4747260" y="4843780"/>
                  <a:pt x="4851400" y="4188460"/>
                </a:cubicBezTo>
                <a:cubicBezTo>
                  <a:pt x="4955540" y="3533140"/>
                  <a:pt x="4765040" y="1437640"/>
                  <a:pt x="4851400" y="835660"/>
                </a:cubicBezTo>
                <a:cubicBezTo>
                  <a:pt x="4937760" y="233680"/>
                  <a:pt x="5245100" y="706120"/>
                  <a:pt x="5369560" y="576580"/>
                </a:cubicBezTo>
                <a:cubicBezTo>
                  <a:pt x="5494020" y="447040"/>
                  <a:pt x="5636260" y="116840"/>
                  <a:pt x="5598160" y="58420"/>
                </a:cubicBezTo>
                <a:cubicBezTo>
                  <a:pt x="5560060" y="0"/>
                  <a:pt x="5588000" y="205740"/>
                  <a:pt x="5140960" y="226060"/>
                </a:cubicBezTo>
                <a:cubicBezTo>
                  <a:pt x="4693920" y="246380"/>
                  <a:pt x="3698240" y="137160"/>
                  <a:pt x="2915920" y="180340"/>
                </a:cubicBezTo>
                <a:cubicBezTo>
                  <a:pt x="2133600" y="223520"/>
                  <a:pt x="924560" y="210820"/>
                  <a:pt x="462280" y="51562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8428038" y="24288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1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8428038" y="29876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4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8428038" y="3786188"/>
            <a:ext cx="5730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2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8428038" y="4357688"/>
            <a:ext cx="5730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5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8428038" y="5143500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3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8428038" y="58578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6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3286125" y="2286000"/>
            <a:ext cx="428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25000" dirty="0">
                <a:latin typeface="+mn-lt"/>
              </a:rPr>
              <a:t>x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3570288" y="1428750"/>
            <a:ext cx="352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2357438" y="1571625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1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2357438" y="2071688"/>
            <a:ext cx="4746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2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2357438" y="2571750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3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1168400" y="1500188"/>
            <a:ext cx="4746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4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2214563" y="3000375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5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1143000" y="3059113"/>
            <a:ext cx="4746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6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428625" y="6143625"/>
            <a:ext cx="37036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M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</a:t>
            </a:r>
            <a:r>
              <a:rPr lang="en-US" altLang="ja-JP" sz="2800" i="1" dirty="0" err="1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 err="1">
                <a:solidFill>
                  <a:srgbClr val="0070C0"/>
                </a:solidFill>
                <a:latin typeface="+mn-lt"/>
              </a:rPr>
              <a:t>y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</a:t>
            </a:r>
            <a:r>
              <a:rPr lang="en-US" altLang="ja-JP" sz="2800" i="1" dirty="0" err="1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 err="1">
                <a:solidFill>
                  <a:srgbClr val="0070C0"/>
                </a:solidFill>
                <a:latin typeface="+mn-lt"/>
              </a:rPr>
              <a:t>z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r>
              <a:rPr lang="en-US" altLang="ja-JP" sz="2800" i="1" baseline="-10000" dirty="0">
                <a:solidFill>
                  <a:srgbClr val="0070C0"/>
                </a:solidFill>
                <a:latin typeface="+mn-lt"/>
              </a:rPr>
              <a:t>m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i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endParaRPr lang="ja-JP" altLang="en-US" sz="2800" i="1" baseline="-25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8001000" y="1000125"/>
            <a:ext cx="4968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25000" dirty="0">
                <a:latin typeface="+mn-lt"/>
              </a:rPr>
              <a:t>M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5500688" y="2214563"/>
            <a:ext cx="4286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 err="1">
                <a:latin typeface="+mn-lt"/>
              </a:rPr>
              <a:t>E</a:t>
            </a:r>
            <a:r>
              <a:rPr lang="en-US" altLang="ja-JP" i="1" baseline="-25000" dirty="0" err="1">
                <a:latin typeface="+mn-lt"/>
              </a:rPr>
              <a:t>y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6286500" y="2286000"/>
            <a:ext cx="428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 err="1">
                <a:latin typeface="+mn-lt"/>
              </a:rPr>
              <a:t>E</a:t>
            </a:r>
            <a:r>
              <a:rPr lang="en-US" altLang="ja-JP" i="1" baseline="-25000" dirty="0" err="1">
                <a:latin typeface="+mn-lt"/>
              </a:rPr>
              <a:t>z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5230813" y="6286500"/>
            <a:ext cx="4841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i="1" dirty="0">
                <a:latin typeface="+mn-lt"/>
              </a:rPr>
              <a:t>H</a:t>
            </a:r>
            <a:endParaRPr lang="ja-JP" altLang="en-US" sz="2800" i="1" baseline="-25000" dirty="0">
              <a:latin typeface="+mn-lt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71438" y="3330575"/>
            <a:ext cx="32067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Lexicographically</a:t>
            </a:r>
          </a:p>
          <a:p>
            <a:pPr>
              <a:defRPr/>
            </a:pP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previous MAS </a:t>
            </a:r>
          </a:p>
          <a:p>
            <a:pPr>
              <a:defRPr/>
            </a:pP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of </a:t>
            </a:r>
            <a:r>
              <a:rPr lang="en-US" altLang="ja-JP" sz="2800" i="1" dirty="0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 from </a:t>
            </a:r>
            <a:r>
              <a:rPr lang="en-US" altLang="ja-JP" sz="2800" i="1" dirty="0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ja-JP" sz="2800" i="1" baseline="-25000" dirty="0">
                <a:solidFill>
                  <a:srgbClr val="C00000"/>
                </a:solidFill>
                <a:latin typeface="+mn-lt"/>
              </a:rPr>
              <a:t>1</a:t>
            </a:r>
            <a:endParaRPr lang="ja-JP" altLang="en-US" sz="28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2" name="スライド番号プレースホルダ 14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Intractability for Generating All MASs in Lexicographic Order</a:t>
            </a:r>
            <a:endParaRPr lang="ja-JP" altLang="en-US" dirty="0"/>
          </a:p>
        </p:txBody>
      </p:sp>
      <p:grpSp>
        <p:nvGrpSpPr>
          <p:cNvPr id="23555" name="グループ化 29"/>
          <p:cNvGrpSpPr>
            <a:grpSpLocks/>
          </p:cNvGrpSpPr>
          <p:nvPr/>
        </p:nvGrpSpPr>
        <p:grpSpPr bwMode="auto">
          <a:xfrm>
            <a:off x="596900" y="1965325"/>
            <a:ext cx="100013" cy="1062038"/>
            <a:chOff x="1535885" y="2143116"/>
            <a:chExt cx="142875" cy="1500197"/>
          </a:xfrm>
        </p:grpSpPr>
        <p:sp>
          <p:nvSpPr>
            <p:cNvPr id="7" name="円/楕円 6"/>
            <p:cNvSpPr/>
            <p:nvPr/>
          </p:nvSpPr>
          <p:spPr bwMode="auto">
            <a:xfrm>
              <a:off x="1535885" y="2822578"/>
              <a:ext cx="142875" cy="141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" name="円/楕円 7"/>
            <p:cNvSpPr/>
            <p:nvPr/>
          </p:nvSpPr>
          <p:spPr bwMode="auto">
            <a:xfrm>
              <a:off x="1535885" y="349979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" name="円/楕円 8"/>
            <p:cNvSpPr/>
            <p:nvPr/>
          </p:nvSpPr>
          <p:spPr bwMode="auto">
            <a:xfrm>
              <a:off x="1535885" y="214311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23556" name="グループ化 30"/>
          <p:cNvGrpSpPr>
            <a:grpSpLocks/>
          </p:cNvGrpSpPr>
          <p:nvPr/>
        </p:nvGrpSpPr>
        <p:grpSpPr bwMode="auto">
          <a:xfrm>
            <a:off x="1328738" y="1965325"/>
            <a:ext cx="101600" cy="1062038"/>
            <a:chOff x="1535885" y="2143116"/>
            <a:chExt cx="142875" cy="1500197"/>
          </a:xfrm>
        </p:grpSpPr>
        <p:sp>
          <p:nvSpPr>
            <p:cNvPr id="13" name="円/楕円 12"/>
            <p:cNvSpPr/>
            <p:nvPr/>
          </p:nvSpPr>
          <p:spPr bwMode="auto">
            <a:xfrm>
              <a:off x="1535885" y="2822578"/>
              <a:ext cx="142875" cy="141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1535885" y="349979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円/楕円 14"/>
            <p:cNvSpPr/>
            <p:nvPr/>
          </p:nvSpPr>
          <p:spPr bwMode="auto">
            <a:xfrm>
              <a:off x="1535885" y="214311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23557" name="グループ化 34"/>
          <p:cNvGrpSpPr>
            <a:grpSpLocks/>
          </p:cNvGrpSpPr>
          <p:nvPr/>
        </p:nvGrpSpPr>
        <p:grpSpPr bwMode="auto">
          <a:xfrm>
            <a:off x="2052638" y="1965325"/>
            <a:ext cx="101600" cy="1062038"/>
            <a:chOff x="1535885" y="2143116"/>
            <a:chExt cx="142875" cy="1500197"/>
          </a:xfrm>
        </p:grpSpPr>
        <p:sp>
          <p:nvSpPr>
            <p:cNvPr id="19" name="円/楕円 18"/>
            <p:cNvSpPr/>
            <p:nvPr/>
          </p:nvSpPr>
          <p:spPr bwMode="auto">
            <a:xfrm>
              <a:off x="1535885" y="2822578"/>
              <a:ext cx="142875" cy="14127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円/楕円 19"/>
            <p:cNvSpPr/>
            <p:nvPr/>
          </p:nvSpPr>
          <p:spPr bwMode="auto">
            <a:xfrm>
              <a:off x="1535885" y="349979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 bwMode="auto">
            <a:xfrm>
              <a:off x="1535885" y="2143116"/>
              <a:ext cx="142875" cy="14351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25" name="円/楕円 24"/>
          <p:cNvSpPr/>
          <p:nvPr/>
        </p:nvSpPr>
        <p:spPr bwMode="auto">
          <a:xfrm>
            <a:off x="214313" y="1839913"/>
            <a:ext cx="2374900" cy="3032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円/楕円 25"/>
          <p:cNvSpPr/>
          <p:nvPr/>
        </p:nvSpPr>
        <p:spPr bwMode="auto">
          <a:xfrm>
            <a:off x="214313" y="2344738"/>
            <a:ext cx="2374900" cy="3032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円/楕円 26"/>
          <p:cNvSpPr/>
          <p:nvPr/>
        </p:nvSpPr>
        <p:spPr bwMode="auto">
          <a:xfrm>
            <a:off x="214313" y="2798763"/>
            <a:ext cx="2374900" cy="3032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/>
          <p:nvPr/>
        </p:nvSpPr>
        <p:spPr bwMode="auto">
          <a:xfrm>
            <a:off x="354013" y="1879600"/>
            <a:ext cx="2062162" cy="828675"/>
          </a:xfrm>
          <a:custGeom>
            <a:avLst/>
            <a:gdLst>
              <a:gd name="connsiteX0" fmla="*/ 165463 w 2917371"/>
              <a:gd name="connsiteY0" fmla="*/ 836023 h 1171303"/>
              <a:gd name="connsiteX1" fmla="*/ 1406434 w 2917371"/>
              <a:gd name="connsiteY1" fmla="*/ 0 h 1171303"/>
              <a:gd name="connsiteX2" fmla="*/ 2738845 w 2917371"/>
              <a:gd name="connsiteY2" fmla="*/ 836023 h 1171303"/>
              <a:gd name="connsiteX3" fmla="*/ 2477588 w 2917371"/>
              <a:gd name="connsiteY3" fmla="*/ 1097280 h 1171303"/>
              <a:gd name="connsiteX4" fmla="*/ 1458685 w 2917371"/>
              <a:gd name="connsiteY4" fmla="*/ 391886 h 1171303"/>
              <a:gd name="connsiteX5" fmla="*/ 413657 w 2917371"/>
              <a:gd name="connsiteY5" fmla="*/ 1071155 h 1171303"/>
              <a:gd name="connsiteX6" fmla="*/ 165463 w 2917371"/>
              <a:gd name="connsiteY6" fmla="*/ 836023 h 11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7371" h="1171303">
                <a:moveTo>
                  <a:pt x="165463" y="836023"/>
                </a:moveTo>
                <a:cubicBezTo>
                  <a:pt x="330926" y="657497"/>
                  <a:pt x="977537" y="0"/>
                  <a:pt x="1406434" y="0"/>
                </a:cubicBezTo>
                <a:cubicBezTo>
                  <a:pt x="1835331" y="0"/>
                  <a:pt x="2560319" y="653143"/>
                  <a:pt x="2738845" y="836023"/>
                </a:cubicBezTo>
                <a:cubicBezTo>
                  <a:pt x="2917371" y="1018903"/>
                  <a:pt x="2690948" y="1171303"/>
                  <a:pt x="2477588" y="1097280"/>
                </a:cubicBezTo>
                <a:cubicBezTo>
                  <a:pt x="2264228" y="1023257"/>
                  <a:pt x="1802673" y="396240"/>
                  <a:pt x="1458685" y="391886"/>
                </a:cubicBezTo>
                <a:cubicBezTo>
                  <a:pt x="1114697" y="387532"/>
                  <a:pt x="633548" y="999309"/>
                  <a:pt x="413657" y="1071155"/>
                </a:cubicBezTo>
                <a:cubicBezTo>
                  <a:pt x="193766" y="1143001"/>
                  <a:pt x="0" y="1014549"/>
                  <a:pt x="165463" y="83602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フリーフォーム 28"/>
          <p:cNvSpPr/>
          <p:nvPr/>
        </p:nvSpPr>
        <p:spPr bwMode="auto">
          <a:xfrm>
            <a:off x="365125" y="2374900"/>
            <a:ext cx="2063750" cy="828675"/>
          </a:xfrm>
          <a:custGeom>
            <a:avLst/>
            <a:gdLst>
              <a:gd name="connsiteX0" fmla="*/ 165463 w 2917371"/>
              <a:gd name="connsiteY0" fmla="*/ 836023 h 1171303"/>
              <a:gd name="connsiteX1" fmla="*/ 1406434 w 2917371"/>
              <a:gd name="connsiteY1" fmla="*/ 0 h 1171303"/>
              <a:gd name="connsiteX2" fmla="*/ 2738845 w 2917371"/>
              <a:gd name="connsiteY2" fmla="*/ 836023 h 1171303"/>
              <a:gd name="connsiteX3" fmla="*/ 2477588 w 2917371"/>
              <a:gd name="connsiteY3" fmla="*/ 1097280 h 1171303"/>
              <a:gd name="connsiteX4" fmla="*/ 1458685 w 2917371"/>
              <a:gd name="connsiteY4" fmla="*/ 391886 h 1171303"/>
              <a:gd name="connsiteX5" fmla="*/ 413657 w 2917371"/>
              <a:gd name="connsiteY5" fmla="*/ 1071155 h 1171303"/>
              <a:gd name="connsiteX6" fmla="*/ 165463 w 2917371"/>
              <a:gd name="connsiteY6" fmla="*/ 836023 h 117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7371" h="1171303">
                <a:moveTo>
                  <a:pt x="165463" y="836023"/>
                </a:moveTo>
                <a:cubicBezTo>
                  <a:pt x="330926" y="657497"/>
                  <a:pt x="977537" y="0"/>
                  <a:pt x="1406434" y="0"/>
                </a:cubicBezTo>
                <a:cubicBezTo>
                  <a:pt x="1835331" y="0"/>
                  <a:pt x="2560319" y="653143"/>
                  <a:pt x="2738845" y="836023"/>
                </a:cubicBezTo>
                <a:cubicBezTo>
                  <a:pt x="2917371" y="1018903"/>
                  <a:pt x="2690948" y="1171303"/>
                  <a:pt x="2477588" y="1097280"/>
                </a:cubicBezTo>
                <a:cubicBezTo>
                  <a:pt x="2264228" y="1023257"/>
                  <a:pt x="1802673" y="396240"/>
                  <a:pt x="1458685" y="391886"/>
                </a:cubicBezTo>
                <a:cubicBezTo>
                  <a:pt x="1114697" y="387532"/>
                  <a:pt x="633548" y="999309"/>
                  <a:pt x="413657" y="1071155"/>
                </a:cubicBezTo>
                <a:cubicBezTo>
                  <a:pt x="193766" y="1143001"/>
                  <a:pt x="0" y="1014549"/>
                  <a:pt x="165463" y="83602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/>
          <p:nvPr/>
        </p:nvSpPr>
        <p:spPr bwMode="auto">
          <a:xfrm>
            <a:off x="371475" y="1714500"/>
            <a:ext cx="1992313" cy="1476375"/>
          </a:xfrm>
          <a:custGeom>
            <a:avLst/>
            <a:gdLst>
              <a:gd name="connsiteX0" fmla="*/ 152400 w 2817223"/>
              <a:gd name="connsiteY0" fmla="*/ 415834 h 2087880"/>
              <a:gd name="connsiteX1" fmla="*/ 1171303 w 2817223"/>
              <a:gd name="connsiteY1" fmla="*/ 1852749 h 2087880"/>
              <a:gd name="connsiteX2" fmla="*/ 1772195 w 2817223"/>
              <a:gd name="connsiteY2" fmla="*/ 1826623 h 2087880"/>
              <a:gd name="connsiteX3" fmla="*/ 2712720 w 2817223"/>
              <a:gd name="connsiteY3" fmla="*/ 402771 h 2087880"/>
              <a:gd name="connsiteX4" fmla="*/ 2399212 w 2817223"/>
              <a:gd name="connsiteY4" fmla="*/ 193766 h 2087880"/>
              <a:gd name="connsiteX5" fmla="*/ 1419498 w 2817223"/>
              <a:gd name="connsiteY5" fmla="*/ 1565366 h 2087880"/>
              <a:gd name="connsiteX6" fmla="*/ 583475 w 2817223"/>
              <a:gd name="connsiteY6" fmla="*/ 350520 h 2087880"/>
              <a:gd name="connsiteX7" fmla="*/ 256903 w 2817223"/>
              <a:gd name="connsiteY7" fmla="*/ 167640 h 2087880"/>
              <a:gd name="connsiteX8" fmla="*/ 152400 w 2817223"/>
              <a:gd name="connsiteY8" fmla="*/ 415834 h 208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7223" h="2087880">
                <a:moveTo>
                  <a:pt x="152400" y="415834"/>
                </a:moveTo>
                <a:cubicBezTo>
                  <a:pt x="304800" y="696685"/>
                  <a:pt x="901337" y="1617618"/>
                  <a:pt x="1171303" y="1852749"/>
                </a:cubicBezTo>
                <a:cubicBezTo>
                  <a:pt x="1441269" y="2087880"/>
                  <a:pt x="1515292" y="2068286"/>
                  <a:pt x="1772195" y="1826623"/>
                </a:cubicBezTo>
                <a:cubicBezTo>
                  <a:pt x="2029098" y="1584960"/>
                  <a:pt x="2608217" y="674914"/>
                  <a:pt x="2712720" y="402771"/>
                </a:cubicBezTo>
                <a:cubicBezTo>
                  <a:pt x="2817223" y="130628"/>
                  <a:pt x="2614749" y="0"/>
                  <a:pt x="2399212" y="193766"/>
                </a:cubicBezTo>
                <a:cubicBezTo>
                  <a:pt x="2183675" y="387532"/>
                  <a:pt x="1722121" y="1539240"/>
                  <a:pt x="1419498" y="1565366"/>
                </a:cubicBezTo>
                <a:cubicBezTo>
                  <a:pt x="1116875" y="1591492"/>
                  <a:pt x="777241" y="583474"/>
                  <a:pt x="583475" y="350520"/>
                </a:cubicBezTo>
                <a:cubicBezTo>
                  <a:pt x="389709" y="117566"/>
                  <a:pt x="328749" y="161109"/>
                  <a:pt x="256903" y="167640"/>
                </a:cubicBezTo>
                <a:cubicBezTo>
                  <a:pt x="185057" y="174171"/>
                  <a:pt x="0" y="134983"/>
                  <a:pt x="152400" y="415834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3564" name="グループ化 43"/>
          <p:cNvGrpSpPr>
            <a:grpSpLocks/>
          </p:cNvGrpSpPr>
          <p:nvPr/>
        </p:nvGrpSpPr>
        <p:grpSpPr bwMode="auto">
          <a:xfrm>
            <a:off x="3570288" y="2863850"/>
            <a:ext cx="642937" cy="142875"/>
            <a:chOff x="3857620" y="3214686"/>
            <a:chExt cx="642941" cy="142875"/>
          </a:xfrm>
        </p:grpSpPr>
        <p:sp>
          <p:nvSpPr>
            <p:cNvPr id="41" name="円/楕円 40"/>
            <p:cNvSpPr/>
            <p:nvPr/>
          </p:nvSpPr>
          <p:spPr bwMode="auto">
            <a:xfrm>
              <a:off x="3857620" y="3214686"/>
              <a:ext cx="142876" cy="1428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2" name="円/楕円 41"/>
            <p:cNvSpPr/>
            <p:nvPr/>
          </p:nvSpPr>
          <p:spPr bwMode="auto">
            <a:xfrm>
              <a:off x="4357685" y="3214686"/>
              <a:ext cx="142876" cy="1428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円/楕円 42"/>
          <p:cNvSpPr/>
          <p:nvPr/>
        </p:nvSpPr>
        <p:spPr bwMode="auto">
          <a:xfrm>
            <a:off x="3821113" y="2363788"/>
            <a:ext cx="141287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8" name="円/楕円 47"/>
          <p:cNvSpPr/>
          <p:nvPr/>
        </p:nvSpPr>
        <p:spPr bwMode="auto">
          <a:xfrm>
            <a:off x="3355975" y="2792413"/>
            <a:ext cx="1071563" cy="2857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円/楕円 48"/>
          <p:cNvSpPr/>
          <p:nvPr/>
        </p:nvSpPr>
        <p:spPr bwMode="auto">
          <a:xfrm rot="3742349">
            <a:off x="3480593" y="2536032"/>
            <a:ext cx="1071563" cy="2857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円/楕円 49"/>
          <p:cNvSpPr/>
          <p:nvPr/>
        </p:nvSpPr>
        <p:spPr bwMode="auto">
          <a:xfrm rot="17857651" flipH="1">
            <a:off x="3231357" y="2547144"/>
            <a:ext cx="1071562" cy="2857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3569" name="グループ化 83"/>
          <p:cNvGrpSpPr>
            <a:grpSpLocks/>
          </p:cNvGrpSpPr>
          <p:nvPr/>
        </p:nvGrpSpPr>
        <p:grpSpPr bwMode="auto">
          <a:xfrm>
            <a:off x="3355975" y="3463925"/>
            <a:ext cx="1071563" cy="1084263"/>
            <a:chOff x="3643306" y="1922511"/>
            <a:chExt cx="1071570" cy="1083027"/>
          </a:xfrm>
        </p:grpSpPr>
        <p:grpSp>
          <p:nvGrpSpPr>
            <p:cNvPr id="23666" name="グループ化 43"/>
            <p:cNvGrpSpPr>
              <a:grpSpLocks/>
            </p:cNvGrpSpPr>
            <p:nvPr/>
          </p:nvGrpSpPr>
          <p:grpSpPr bwMode="auto">
            <a:xfrm>
              <a:off x="3857620" y="2643182"/>
              <a:ext cx="642941" cy="142875"/>
              <a:chOff x="3857620" y="3214686"/>
              <a:chExt cx="642941" cy="142875"/>
            </a:xfrm>
          </p:grpSpPr>
          <p:sp>
            <p:nvSpPr>
              <p:cNvPr id="90" name="円/楕円 89"/>
              <p:cNvSpPr/>
              <p:nvPr/>
            </p:nvSpPr>
            <p:spPr bwMode="auto">
              <a:xfrm>
                <a:off x="3857620" y="3213919"/>
                <a:ext cx="142876" cy="14905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91" name="円/楕円 90"/>
              <p:cNvSpPr/>
              <p:nvPr/>
            </p:nvSpPr>
            <p:spPr bwMode="auto">
              <a:xfrm>
                <a:off x="4357685" y="3213919"/>
                <a:ext cx="142876" cy="14905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86" name="円/楕円 85"/>
            <p:cNvSpPr/>
            <p:nvPr/>
          </p:nvSpPr>
          <p:spPr bwMode="auto">
            <a:xfrm>
              <a:off x="4108447" y="2142922"/>
              <a:ext cx="141288" cy="1427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3643306" y="2571059"/>
              <a:ext cx="1071570" cy="28700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 rot="3742349">
              <a:off x="3767747" y="2315598"/>
              <a:ext cx="1071927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9" name="円/楕円 88"/>
            <p:cNvSpPr/>
            <p:nvPr/>
          </p:nvSpPr>
          <p:spPr>
            <a:xfrm rot="17857651" flipH="1">
              <a:off x="3518508" y="2326699"/>
              <a:ext cx="1071927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23570" name="グループ化 99"/>
          <p:cNvGrpSpPr>
            <a:grpSpLocks/>
          </p:cNvGrpSpPr>
          <p:nvPr/>
        </p:nvGrpSpPr>
        <p:grpSpPr bwMode="auto">
          <a:xfrm>
            <a:off x="3355975" y="4786313"/>
            <a:ext cx="1071563" cy="1082675"/>
            <a:chOff x="3643306" y="1922511"/>
            <a:chExt cx="1071570" cy="1083027"/>
          </a:xfrm>
        </p:grpSpPr>
        <p:grpSp>
          <p:nvGrpSpPr>
            <p:cNvPr id="23659" name="グループ化 43"/>
            <p:cNvGrpSpPr>
              <a:grpSpLocks/>
            </p:cNvGrpSpPr>
            <p:nvPr/>
          </p:nvGrpSpPr>
          <p:grpSpPr bwMode="auto">
            <a:xfrm>
              <a:off x="3857620" y="2643182"/>
              <a:ext cx="642941" cy="142875"/>
              <a:chOff x="3857620" y="3214686"/>
              <a:chExt cx="642941" cy="142875"/>
            </a:xfrm>
          </p:grpSpPr>
          <p:sp>
            <p:nvSpPr>
              <p:cNvPr id="106" name="円/楕円 105"/>
              <p:cNvSpPr/>
              <p:nvPr/>
            </p:nvSpPr>
            <p:spPr bwMode="auto">
              <a:xfrm>
                <a:off x="3857620" y="3214974"/>
                <a:ext cx="142876" cy="14292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7" name="円/楕円 106"/>
              <p:cNvSpPr/>
              <p:nvPr/>
            </p:nvSpPr>
            <p:spPr bwMode="auto">
              <a:xfrm>
                <a:off x="4357685" y="3214974"/>
                <a:ext cx="142876" cy="142921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102" name="円/楕円 101"/>
            <p:cNvSpPr/>
            <p:nvPr/>
          </p:nvSpPr>
          <p:spPr bwMode="auto">
            <a:xfrm>
              <a:off x="4108447" y="2143245"/>
              <a:ext cx="141288" cy="14292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3643306" y="2572009"/>
              <a:ext cx="1071570" cy="2858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4" name="円/楕円 103"/>
            <p:cNvSpPr/>
            <p:nvPr/>
          </p:nvSpPr>
          <p:spPr>
            <a:xfrm rot="3742349">
              <a:off x="3767755" y="2315590"/>
              <a:ext cx="1071910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5" name="円/楕円 104"/>
            <p:cNvSpPr/>
            <p:nvPr/>
          </p:nvSpPr>
          <p:spPr>
            <a:xfrm rot="17857651" flipH="1">
              <a:off x="3518515" y="2326707"/>
              <a:ext cx="1071911" cy="28575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23571" name="グループ化 116"/>
          <p:cNvGrpSpPr>
            <a:grpSpLocks/>
          </p:cNvGrpSpPr>
          <p:nvPr/>
        </p:nvGrpSpPr>
        <p:grpSpPr bwMode="auto">
          <a:xfrm>
            <a:off x="4856163" y="2143125"/>
            <a:ext cx="1071562" cy="3725863"/>
            <a:chOff x="3357554" y="1857364"/>
            <a:chExt cx="1071570" cy="3726233"/>
          </a:xfrm>
        </p:grpSpPr>
        <p:grpSp>
          <p:nvGrpSpPr>
            <p:cNvPr id="23635" name="グループ化 50"/>
            <p:cNvGrpSpPr>
              <a:grpSpLocks/>
            </p:cNvGrpSpPr>
            <p:nvPr/>
          </p:nvGrpSpPr>
          <p:grpSpPr bwMode="auto">
            <a:xfrm>
              <a:off x="3357554" y="1857364"/>
              <a:ext cx="1071570" cy="1083027"/>
              <a:chOff x="3643306" y="1922511"/>
              <a:chExt cx="1071570" cy="1083027"/>
            </a:xfrm>
          </p:grpSpPr>
          <p:grpSp>
            <p:nvGrpSpPr>
              <p:cNvPr id="23652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40" name="円/楕円 139"/>
                <p:cNvSpPr/>
                <p:nvPr/>
              </p:nvSpPr>
              <p:spPr bwMode="auto">
                <a:xfrm>
                  <a:off x="3857620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41" name="円/楕円 140"/>
                <p:cNvSpPr/>
                <p:nvPr/>
              </p:nvSpPr>
              <p:spPr bwMode="auto">
                <a:xfrm>
                  <a:off x="4357687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36" name="円/楕円 135"/>
              <p:cNvSpPr/>
              <p:nvPr/>
            </p:nvSpPr>
            <p:spPr bwMode="auto">
              <a:xfrm>
                <a:off x="4108446" y="2143196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37" name="円/楕円 136"/>
              <p:cNvSpPr/>
              <p:nvPr/>
            </p:nvSpPr>
            <p:spPr>
              <a:xfrm>
                <a:off x="3643306" y="2571864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8" name="円/楕円 137"/>
              <p:cNvSpPr/>
              <p:nvPr/>
            </p:nvSpPr>
            <p:spPr>
              <a:xfrm rot="3742349">
                <a:off x="3767875" y="2315470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9" name="円/楕円 138"/>
              <p:cNvSpPr/>
              <p:nvPr/>
            </p:nvSpPr>
            <p:spPr>
              <a:xfrm rot="17857651" flipH="1">
                <a:off x="3518637" y="2326583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3636" name="グループ化 83"/>
            <p:cNvGrpSpPr>
              <a:grpSpLocks/>
            </p:cNvGrpSpPr>
            <p:nvPr/>
          </p:nvGrpSpPr>
          <p:grpSpPr bwMode="auto">
            <a:xfrm>
              <a:off x="3357554" y="3178967"/>
              <a:ext cx="1071570" cy="1083027"/>
              <a:chOff x="3643306" y="1922511"/>
              <a:chExt cx="1071570" cy="1083027"/>
            </a:xfrm>
          </p:grpSpPr>
          <p:grpSp>
            <p:nvGrpSpPr>
              <p:cNvPr id="23645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33" name="円/楕円 132"/>
                <p:cNvSpPr/>
                <p:nvPr/>
              </p:nvSpPr>
              <p:spPr bwMode="auto">
                <a:xfrm>
                  <a:off x="3857620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34" name="円/楕円 133"/>
                <p:cNvSpPr/>
                <p:nvPr/>
              </p:nvSpPr>
              <p:spPr bwMode="auto">
                <a:xfrm>
                  <a:off x="4357687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29" name="円/楕円 128"/>
              <p:cNvSpPr/>
              <p:nvPr/>
            </p:nvSpPr>
            <p:spPr bwMode="auto">
              <a:xfrm>
                <a:off x="4108446" y="2142524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30" name="円/楕円 129"/>
              <p:cNvSpPr/>
              <p:nvPr/>
            </p:nvSpPr>
            <p:spPr>
              <a:xfrm>
                <a:off x="3643306" y="2571192"/>
                <a:ext cx="1071570" cy="287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1" name="円/楕円 130"/>
              <p:cNvSpPr/>
              <p:nvPr/>
            </p:nvSpPr>
            <p:spPr>
              <a:xfrm rot="3742349">
                <a:off x="3767082" y="2315591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32" name="円/楕円 131"/>
              <p:cNvSpPr/>
              <p:nvPr/>
            </p:nvSpPr>
            <p:spPr>
              <a:xfrm rot="17857651" flipH="1">
                <a:off x="3517843" y="2326705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3637" name="グループ化 99"/>
            <p:cNvGrpSpPr>
              <a:grpSpLocks/>
            </p:cNvGrpSpPr>
            <p:nvPr/>
          </p:nvGrpSpPr>
          <p:grpSpPr bwMode="auto">
            <a:xfrm>
              <a:off x="3357554" y="4500570"/>
              <a:ext cx="1071570" cy="1083027"/>
              <a:chOff x="3643306" y="1922511"/>
              <a:chExt cx="1071570" cy="1083027"/>
            </a:xfrm>
          </p:grpSpPr>
          <p:grpSp>
            <p:nvGrpSpPr>
              <p:cNvPr id="23638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26" name="円/楕円 125"/>
                <p:cNvSpPr/>
                <p:nvPr/>
              </p:nvSpPr>
              <p:spPr bwMode="auto">
                <a:xfrm>
                  <a:off x="3857620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27" name="円/楕円 126"/>
                <p:cNvSpPr/>
                <p:nvPr/>
              </p:nvSpPr>
              <p:spPr bwMode="auto">
                <a:xfrm>
                  <a:off x="4357687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22" name="円/楕円 121"/>
              <p:cNvSpPr/>
              <p:nvPr/>
            </p:nvSpPr>
            <p:spPr bwMode="auto">
              <a:xfrm>
                <a:off x="4108446" y="2143439"/>
                <a:ext cx="141289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3" name="円/楕円 122"/>
              <p:cNvSpPr/>
              <p:nvPr/>
            </p:nvSpPr>
            <p:spPr>
              <a:xfrm>
                <a:off x="3643306" y="2572107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>
              <a:xfrm rot="3742349">
                <a:off x="3767876" y="2315713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25" name="円/楕円 124"/>
              <p:cNvSpPr/>
              <p:nvPr/>
            </p:nvSpPr>
            <p:spPr>
              <a:xfrm rot="17857651" flipH="1">
                <a:off x="3518636" y="2326827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grpSp>
        <p:nvGrpSpPr>
          <p:cNvPr id="23572" name="グループ化 141"/>
          <p:cNvGrpSpPr>
            <a:grpSpLocks/>
          </p:cNvGrpSpPr>
          <p:nvPr/>
        </p:nvGrpSpPr>
        <p:grpSpPr bwMode="auto">
          <a:xfrm>
            <a:off x="6356350" y="2143125"/>
            <a:ext cx="1071563" cy="3725863"/>
            <a:chOff x="3357554" y="1857364"/>
            <a:chExt cx="1071570" cy="3726233"/>
          </a:xfrm>
        </p:grpSpPr>
        <p:grpSp>
          <p:nvGrpSpPr>
            <p:cNvPr id="23611" name="グループ化 50"/>
            <p:cNvGrpSpPr>
              <a:grpSpLocks/>
            </p:cNvGrpSpPr>
            <p:nvPr/>
          </p:nvGrpSpPr>
          <p:grpSpPr bwMode="auto">
            <a:xfrm>
              <a:off x="3357554" y="1857364"/>
              <a:ext cx="1071570" cy="1083027"/>
              <a:chOff x="3643306" y="1922511"/>
              <a:chExt cx="1071570" cy="1083027"/>
            </a:xfrm>
          </p:grpSpPr>
          <p:grpSp>
            <p:nvGrpSpPr>
              <p:cNvPr id="23628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65" name="円/楕円 164"/>
                <p:cNvSpPr/>
                <p:nvPr/>
              </p:nvSpPr>
              <p:spPr bwMode="auto">
                <a:xfrm>
                  <a:off x="3857620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66" name="円/楕円 165"/>
                <p:cNvSpPr/>
                <p:nvPr/>
              </p:nvSpPr>
              <p:spPr bwMode="auto">
                <a:xfrm>
                  <a:off x="4357685" y="3214812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61" name="円/楕円 160"/>
              <p:cNvSpPr/>
              <p:nvPr/>
            </p:nvSpPr>
            <p:spPr bwMode="auto">
              <a:xfrm>
                <a:off x="4108447" y="2143196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62" name="円/楕円 161"/>
              <p:cNvSpPr/>
              <p:nvPr/>
            </p:nvSpPr>
            <p:spPr>
              <a:xfrm>
                <a:off x="3643306" y="2571864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63" name="円/楕円 162"/>
              <p:cNvSpPr/>
              <p:nvPr/>
            </p:nvSpPr>
            <p:spPr>
              <a:xfrm rot="3742349">
                <a:off x="3767875" y="2315471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64" name="円/楕円 163"/>
              <p:cNvSpPr/>
              <p:nvPr/>
            </p:nvSpPr>
            <p:spPr>
              <a:xfrm rot="17857651" flipH="1">
                <a:off x="3518637" y="232658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3612" name="グループ化 83"/>
            <p:cNvGrpSpPr>
              <a:grpSpLocks/>
            </p:cNvGrpSpPr>
            <p:nvPr/>
          </p:nvGrpSpPr>
          <p:grpSpPr bwMode="auto">
            <a:xfrm>
              <a:off x="3357554" y="3178967"/>
              <a:ext cx="1071570" cy="1083027"/>
              <a:chOff x="3643306" y="1922511"/>
              <a:chExt cx="1071570" cy="1083027"/>
            </a:xfrm>
          </p:grpSpPr>
          <p:grpSp>
            <p:nvGrpSpPr>
              <p:cNvPr id="23621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58" name="円/楕円 157"/>
                <p:cNvSpPr/>
                <p:nvPr/>
              </p:nvSpPr>
              <p:spPr bwMode="auto">
                <a:xfrm>
                  <a:off x="3857620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59" name="円/楕円 158"/>
                <p:cNvSpPr/>
                <p:nvPr/>
              </p:nvSpPr>
              <p:spPr bwMode="auto">
                <a:xfrm>
                  <a:off x="4357685" y="3214140"/>
                  <a:ext cx="142876" cy="17146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54" name="円/楕円 153"/>
              <p:cNvSpPr/>
              <p:nvPr/>
            </p:nvSpPr>
            <p:spPr bwMode="auto">
              <a:xfrm>
                <a:off x="4108447" y="2142524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5" name="円/楕円 154"/>
              <p:cNvSpPr/>
              <p:nvPr/>
            </p:nvSpPr>
            <p:spPr>
              <a:xfrm>
                <a:off x="3643306" y="2571192"/>
                <a:ext cx="1071570" cy="28736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6" name="円/楕円 155"/>
              <p:cNvSpPr/>
              <p:nvPr/>
            </p:nvSpPr>
            <p:spPr>
              <a:xfrm rot="3742349">
                <a:off x="3767082" y="2315592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7" name="円/楕円 156"/>
              <p:cNvSpPr/>
              <p:nvPr/>
            </p:nvSpPr>
            <p:spPr>
              <a:xfrm rot="17857651" flipH="1">
                <a:off x="3517843" y="2326706"/>
                <a:ext cx="1073257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23613" name="グループ化 99"/>
            <p:cNvGrpSpPr>
              <a:grpSpLocks/>
            </p:cNvGrpSpPr>
            <p:nvPr/>
          </p:nvGrpSpPr>
          <p:grpSpPr bwMode="auto">
            <a:xfrm>
              <a:off x="3357554" y="4500570"/>
              <a:ext cx="1071570" cy="1083027"/>
              <a:chOff x="3643306" y="1922511"/>
              <a:chExt cx="1071570" cy="1083027"/>
            </a:xfrm>
          </p:grpSpPr>
          <p:grpSp>
            <p:nvGrpSpPr>
              <p:cNvPr id="23614" name="グループ化 43"/>
              <p:cNvGrpSpPr>
                <a:grpSpLocks/>
              </p:cNvGrpSpPr>
              <p:nvPr/>
            </p:nvGrpSpPr>
            <p:grpSpPr bwMode="auto">
              <a:xfrm>
                <a:off x="3857620" y="2643182"/>
                <a:ext cx="642941" cy="142875"/>
                <a:chOff x="3857620" y="3214686"/>
                <a:chExt cx="642941" cy="142875"/>
              </a:xfrm>
            </p:grpSpPr>
            <p:sp>
              <p:nvSpPr>
                <p:cNvPr id="151" name="円/楕円 150"/>
                <p:cNvSpPr/>
                <p:nvPr/>
              </p:nvSpPr>
              <p:spPr bwMode="auto">
                <a:xfrm>
                  <a:off x="3857620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  <p:sp>
              <p:nvSpPr>
                <p:cNvPr id="152" name="円/楕円 151"/>
                <p:cNvSpPr/>
                <p:nvPr/>
              </p:nvSpPr>
              <p:spPr bwMode="auto">
                <a:xfrm>
                  <a:off x="4357685" y="3215056"/>
                  <a:ext cx="142876" cy="14288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47" name="円/楕円 146"/>
              <p:cNvSpPr/>
              <p:nvPr/>
            </p:nvSpPr>
            <p:spPr bwMode="auto">
              <a:xfrm>
                <a:off x="4108447" y="2143439"/>
                <a:ext cx="141288" cy="14288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3643306" y="2572107"/>
                <a:ext cx="1071570" cy="28577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49" name="円/楕円 148"/>
              <p:cNvSpPr/>
              <p:nvPr/>
            </p:nvSpPr>
            <p:spPr>
              <a:xfrm rot="3742349">
                <a:off x="3767876" y="2315714"/>
                <a:ext cx="1071669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50" name="円/楕円 149"/>
              <p:cNvSpPr/>
              <p:nvPr/>
            </p:nvSpPr>
            <p:spPr>
              <a:xfrm rot="17857651" flipH="1">
                <a:off x="3518636" y="2326828"/>
                <a:ext cx="1071670" cy="28575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</p:grpSp>
      <p:grpSp>
        <p:nvGrpSpPr>
          <p:cNvPr id="23573" name="グループ化 240"/>
          <p:cNvGrpSpPr>
            <a:grpSpLocks/>
          </p:cNvGrpSpPr>
          <p:nvPr/>
        </p:nvGrpSpPr>
        <p:grpSpPr bwMode="auto">
          <a:xfrm>
            <a:off x="7999413" y="1785938"/>
            <a:ext cx="142875" cy="4286250"/>
            <a:chOff x="8143901" y="1785926"/>
            <a:chExt cx="142875" cy="4286278"/>
          </a:xfrm>
        </p:grpSpPr>
        <p:sp>
          <p:nvSpPr>
            <p:cNvPr id="208" name="円/楕円 207"/>
            <p:cNvSpPr/>
            <p:nvPr/>
          </p:nvSpPr>
          <p:spPr bwMode="auto">
            <a:xfrm>
              <a:off x="8143901" y="5929328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9" name="円/楕円 208"/>
            <p:cNvSpPr/>
            <p:nvPr/>
          </p:nvSpPr>
          <p:spPr bwMode="auto">
            <a:xfrm>
              <a:off x="8143901" y="2476493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4" name="円/楕円 203"/>
            <p:cNvSpPr/>
            <p:nvPr/>
          </p:nvSpPr>
          <p:spPr bwMode="auto">
            <a:xfrm>
              <a:off x="8143901" y="1785926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7" name="円/楕円 216"/>
            <p:cNvSpPr/>
            <p:nvPr/>
          </p:nvSpPr>
          <p:spPr bwMode="auto">
            <a:xfrm>
              <a:off x="8143901" y="3167060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8" name="円/楕円 217"/>
            <p:cNvSpPr/>
            <p:nvPr/>
          </p:nvSpPr>
          <p:spPr bwMode="auto">
            <a:xfrm>
              <a:off x="8143901" y="3857627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9" name="円/楕円 218"/>
            <p:cNvSpPr/>
            <p:nvPr/>
          </p:nvSpPr>
          <p:spPr bwMode="auto">
            <a:xfrm>
              <a:off x="8143901" y="4548194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21" name="円/楕円 220"/>
            <p:cNvSpPr/>
            <p:nvPr/>
          </p:nvSpPr>
          <p:spPr bwMode="auto">
            <a:xfrm>
              <a:off x="8143901" y="5238761"/>
              <a:ext cx="142875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229" name="円/楕円 228"/>
          <p:cNvSpPr/>
          <p:nvPr/>
        </p:nvSpPr>
        <p:spPr>
          <a:xfrm>
            <a:off x="2855913" y="2143125"/>
            <a:ext cx="5643562" cy="1071563"/>
          </a:xfrm>
          <a:prstGeom prst="ellipse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0" name="円/楕円 229"/>
          <p:cNvSpPr/>
          <p:nvPr/>
        </p:nvSpPr>
        <p:spPr>
          <a:xfrm>
            <a:off x="2855913" y="3500438"/>
            <a:ext cx="5643562" cy="1071562"/>
          </a:xfrm>
          <a:prstGeom prst="ellipse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1" name="円/楕円 230"/>
          <p:cNvSpPr/>
          <p:nvPr/>
        </p:nvSpPr>
        <p:spPr>
          <a:xfrm>
            <a:off x="2855913" y="4786313"/>
            <a:ext cx="5643562" cy="1071562"/>
          </a:xfrm>
          <a:prstGeom prst="ellipse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4" name="フリーフォーム 233"/>
          <p:cNvSpPr/>
          <p:nvPr/>
        </p:nvSpPr>
        <p:spPr>
          <a:xfrm>
            <a:off x="3141663" y="3214688"/>
            <a:ext cx="5240337" cy="2714625"/>
          </a:xfrm>
          <a:custGeom>
            <a:avLst/>
            <a:gdLst>
              <a:gd name="connsiteX0" fmla="*/ 2202180 w 5240020"/>
              <a:gd name="connsiteY0" fmla="*/ 137160 h 2987040"/>
              <a:gd name="connsiteX1" fmla="*/ 2689860 w 5240020"/>
              <a:gd name="connsiteY1" fmla="*/ 289560 h 2987040"/>
              <a:gd name="connsiteX2" fmla="*/ 3101340 w 5240020"/>
              <a:gd name="connsiteY2" fmla="*/ 1615440 h 2987040"/>
              <a:gd name="connsiteX3" fmla="*/ 4777740 w 5240020"/>
              <a:gd name="connsiteY3" fmla="*/ 1356360 h 2987040"/>
              <a:gd name="connsiteX4" fmla="*/ 5219700 w 5240020"/>
              <a:gd name="connsiteY4" fmla="*/ 1402080 h 2987040"/>
              <a:gd name="connsiteX5" fmla="*/ 4899660 w 5240020"/>
              <a:gd name="connsiteY5" fmla="*/ 1752600 h 2987040"/>
              <a:gd name="connsiteX6" fmla="*/ 4351020 w 5240020"/>
              <a:gd name="connsiteY6" fmla="*/ 2240280 h 2987040"/>
              <a:gd name="connsiteX7" fmla="*/ 4396740 w 5240020"/>
              <a:gd name="connsiteY7" fmla="*/ 2773680 h 2987040"/>
              <a:gd name="connsiteX8" fmla="*/ 3390900 w 5240020"/>
              <a:gd name="connsiteY8" fmla="*/ 2926080 h 2987040"/>
              <a:gd name="connsiteX9" fmla="*/ 3055620 w 5240020"/>
              <a:gd name="connsiteY9" fmla="*/ 2560320 h 2987040"/>
              <a:gd name="connsiteX10" fmla="*/ 3116580 w 5240020"/>
              <a:gd name="connsiteY10" fmla="*/ 2011680 h 2987040"/>
              <a:gd name="connsiteX11" fmla="*/ 2324100 w 5240020"/>
              <a:gd name="connsiteY11" fmla="*/ 1432560 h 2987040"/>
              <a:gd name="connsiteX12" fmla="*/ 1744980 w 5240020"/>
              <a:gd name="connsiteY12" fmla="*/ 1676400 h 2987040"/>
              <a:gd name="connsiteX13" fmla="*/ 1165860 w 5240020"/>
              <a:gd name="connsiteY13" fmla="*/ 2118360 h 2987040"/>
              <a:gd name="connsiteX14" fmla="*/ 1333500 w 5240020"/>
              <a:gd name="connsiteY14" fmla="*/ 2453640 h 2987040"/>
              <a:gd name="connsiteX15" fmla="*/ 1150620 w 5240020"/>
              <a:gd name="connsiteY15" fmla="*/ 2895600 h 2987040"/>
              <a:gd name="connsiteX16" fmla="*/ 175260 w 5240020"/>
              <a:gd name="connsiteY16" fmla="*/ 2865120 h 2987040"/>
              <a:gd name="connsiteX17" fmla="*/ 99060 w 5240020"/>
              <a:gd name="connsiteY17" fmla="*/ 2164080 h 2987040"/>
              <a:gd name="connsiteX18" fmla="*/ 403860 w 5240020"/>
              <a:gd name="connsiteY18" fmla="*/ 1767840 h 2987040"/>
              <a:gd name="connsiteX19" fmla="*/ 1242060 w 5240020"/>
              <a:gd name="connsiteY19" fmla="*/ 1615440 h 2987040"/>
              <a:gd name="connsiteX20" fmla="*/ 1531620 w 5240020"/>
              <a:gd name="connsiteY20" fmla="*/ 1112520 h 2987040"/>
              <a:gd name="connsiteX21" fmla="*/ 2202180 w 5240020"/>
              <a:gd name="connsiteY21" fmla="*/ 137160 h 29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40020" h="2987040">
                <a:moveTo>
                  <a:pt x="2202180" y="137160"/>
                </a:moveTo>
                <a:cubicBezTo>
                  <a:pt x="2395220" y="0"/>
                  <a:pt x="2540000" y="43180"/>
                  <a:pt x="2689860" y="289560"/>
                </a:cubicBezTo>
                <a:cubicBezTo>
                  <a:pt x="2839720" y="535940"/>
                  <a:pt x="2753360" y="1437640"/>
                  <a:pt x="3101340" y="1615440"/>
                </a:cubicBezTo>
                <a:cubicBezTo>
                  <a:pt x="3449320" y="1793240"/>
                  <a:pt x="4424680" y="1391920"/>
                  <a:pt x="4777740" y="1356360"/>
                </a:cubicBezTo>
                <a:cubicBezTo>
                  <a:pt x="5130800" y="1320800"/>
                  <a:pt x="5199380" y="1336040"/>
                  <a:pt x="5219700" y="1402080"/>
                </a:cubicBezTo>
                <a:cubicBezTo>
                  <a:pt x="5240020" y="1468120"/>
                  <a:pt x="5044440" y="1612900"/>
                  <a:pt x="4899660" y="1752600"/>
                </a:cubicBezTo>
                <a:cubicBezTo>
                  <a:pt x="4754880" y="1892300"/>
                  <a:pt x="4434840" y="2070100"/>
                  <a:pt x="4351020" y="2240280"/>
                </a:cubicBezTo>
                <a:cubicBezTo>
                  <a:pt x="4267200" y="2410460"/>
                  <a:pt x="4556760" y="2659380"/>
                  <a:pt x="4396740" y="2773680"/>
                </a:cubicBezTo>
                <a:cubicBezTo>
                  <a:pt x="4236720" y="2887980"/>
                  <a:pt x="3614420" y="2961640"/>
                  <a:pt x="3390900" y="2926080"/>
                </a:cubicBezTo>
                <a:cubicBezTo>
                  <a:pt x="3167380" y="2890520"/>
                  <a:pt x="3101340" y="2712720"/>
                  <a:pt x="3055620" y="2560320"/>
                </a:cubicBezTo>
                <a:cubicBezTo>
                  <a:pt x="3009900" y="2407920"/>
                  <a:pt x="3238500" y="2199640"/>
                  <a:pt x="3116580" y="2011680"/>
                </a:cubicBezTo>
                <a:cubicBezTo>
                  <a:pt x="2994660" y="1823720"/>
                  <a:pt x="2552700" y="1488440"/>
                  <a:pt x="2324100" y="1432560"/>
                </a:cubicBezTo>
                <a:cubicBezTo>
                  <a:pt x="2095500" y="1376680"/>
                  <a:pt x="1938020" y="1562100"/>
                  <a:pt x="1744980" y="1676400"/>
                </a:cubicBezTo>
                <a:cubicBezTo>
                  <a:pt x="1551940" y="1790700"/>
                  <a:pt x="1234440" y="1988820"/>
                  <a:pt x="1165860" y="2118360"/>
                </a:cubicBezTo>
                <a:cubicBezTo>
                  <a:pt x="1097280" y="2247900"/>
                  <a:pt x="1336040" y="2324100"/>
                  <a:pt x="1333500" y="2453640"/>
                </a:cubicBezTo>
                <a:cubicBezTo>
                  <a:pt x="1330960" y="2583180"/>
                  <a:pt x="1343660" y="2827020"/>
                  <a:pt x="1150620" y="2895600"/>
                </a:cubicBezTo>
                <a:cubicBezTo>
                  <a:pt x="957580" y="2964180"/>
                  <a:pt x="350520" y="2987040"/>
                  <a:pt x="175260" y="2865120"/>
                </a:cubicBezTo>
                <a:cubicBezTo>
                  <a:pt x="0" y="2743200"/>
                  <a:pt x="60960" y="2346960"/>
                  <a:pt x="99060" y="2164080"/>
                </a:cubicBezTo>
                <a:cubicBezTo>
                  <a:pt x="137160" y="1981200"/>
                  <a:pt x="213360" y="1859280"/>
                  <a:pt x="403860" y="1767840"/>
                </a:cubicBezTo>
                <a:cubicBezTo>
                  <a:pt x="594360" y="1676400"/>
                  <a:pt x="1054100" y="1724660"/>
                  <a:pt x="1242060" y="1615440"/>
                </a:cubicBezTo>
                <a:cubicBezTo>
                  <a:pt x="1430020" y="1506220"/>
                  <a:pt x="1371600" y="1361440"/>
                  <a:pt x="1531620" y="1112520"/>
                </a:cubicBezTo>
                <a:cubicBezTo>
                  <a:pt x="1691640" y="863600"/>
                  <a:pt x="2009140" y="274320"/>
                  <a:pt x="2202180" y="137160"/>
                </a:cubicBezTo>
                <a:close/>
              </a:path>
            </a:pathLst>
          </a:cu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5" name="フリーフォーム 234"/>
          <p:cNvSpPr/>
          <p:nvPr/>
        </p:nvSpPr>
        <p:spPr>
          <a:xfrm>
            <a:off x="3141663" y="1857375"/>
            <a:ext cx="5240337" cy="2714625"/>
          </a:xfrm>
          <a:custGeom>
            <a:avLst/>
            <a:gdLst>
              <a:gd name="connsiteX0" fmla="*/ 2202180 w 5240020"/>
              <a:gd name="connsiteY0" fmla="*/ 137160 h 2987040"/>
              <a:gd name="connsiteX1" fmla="*/ 2689860 w 5240020"/>
              <a:gd name="connsiteY1" fmla="*/ 289560 h 2987040"/>
              <a:gd name="connsiteX2" fmla="*/ 3101340 w 5240020"/>
              <a:gd name="connsiteY2" fmla="*/ 1615440 h 2987040"/>
              <a:gd name="connsiteX3" fmla="*/ 4777740 w 5240020"/>
              <a:gd name="connsiteY3" fmla="*/ 1356360 h 2987040"/>
              <a:gd name="connsiteX4" fmla="*/ 5219700 w 5240020"/>
              <a:gd name="connsiteY4" fmla="*/ 1402080 h 2987040"/>
              <a:gd name="connsiteX5" fmla="*/ 4899660 w 5240020"/>
              <a:gd name="connsiteY5" fmla="*/ 1752600 h 2987040"/>
              <a:gd name="connsiteX6" fmla="*/ 4351020 w 5240020"/>
              <a:gd name="connsiteY6" fmla="*/ 2240280 h 2987040"/>
              <a:gd name="connsiteX7" fmla="*/ 4396740 w 5240020"/>
              <a:gd name="connsiteY7" fmla="*/ 2773680 h 2987040"/>
              <a:gd name="connsiteX8" fmla="*/ 3390900 w 5240020"/>
              <a:gd name="connsiteY8" fmla="*/ 2926080 h 2987040"/>
              <a:gd name="connsiteX9" fmla="*/ 3055620 w 5240020"/>
              <a:gd name="connsiteY9" fmla="*/ 2560320 h 2987040"/>
              <a:gd name="connsiteX10" fmla="*/ 3116580 w 5240020"/>
              <a:gd name="connsiteY10" fmla="*/ 2011680 h 2987040"/>
              <a:gd name="connsiteX11" fmla="*/ 2324100 w 5240020"/>
              <a:gd name="connsiteY11" fmla="*/ 1432560 h 2987040"/>
              <a:gd name="connsiteX12" fmla="*/ 1744980 w 5240020"/>
              <a:gd name="connsiteY12" fmla="*/ 1676400 h 2987040"/>
              <a:gd name="connsiteX13" fmla="*/ 1165860 w 5240020"/>
              <a:gd name="connsiteY13" fmla="*/ 2118360 h 2987040"/>
              <a:gd name="connsiteX14" fmla="*/ 1333500 w 5240020"/>
              <a:gd name="connsiteY14" fmla="*/ 2453640 h 2987040"/>
              <a:gd name="connsiteX15" fmla="*/ 1150620 w 5240020"/>
              <a:gd name="connsiteY15" fmla="*/ 2895600 h 2987040"/>
              <a:gd name="connsiteX16" fmla="*/ 175260 w 5240020"/>
              <a:gd name="connsiteY16" fmla="*/ 2865120 h 2987040"/>
              <a:gd name="connsiteX17" fmla="*/ 99060 w 5240020"/>
              <a:gd name="connsiteY17" fmla="*/ 2164080 h 2987040"/>
              <a:gd name="connsiteX18" fmla="*/ 403860 w 5240020"/>
              <a:gd name="connsiteY18" fmla="*/ 1767840 h 2987040"/>
              <a:gd name="connsiteX19" fmla="*/ 1242060 w 5240020"/>
              <a:gd name="connsiteY19" fmla="*/ 1615440 h 2987040"/>
              <a:gd name="connsiteX20" fmla="*/ 1531620 w 5240020"/>
              <a:gd name="connsiteY20" fmla="*/ 1112520 h 2987040"/>
              <a:gd name="connsiteX21" fmla="*/ 2202180 w 5240020"/>
              <a:gd name="connsiteY21" fmla="*/ 137160 h 298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240020" h="2987040">
                <a:moveTo>
                  <a:pt x="2202180" y="137160"/>
                </a:moveTo>
                <a:cubicBezTo>
                  <a:pt x="2395220" y="0"/>
                  <a:pt x="2540000" y="43180"/>
                  <a:pt x="2689860" y="289560"/>
                </a:cubicBezTo>
                <a:cubicBezTo>
                  <a:pt x="2839720" y="535940"/>
                  <a:pt x="2753360" y="1437640"/>
                  <a:pt x="3101340" y="1615440"/>
                </a:cubicBezTo>
                <a:cubicBezTo>
                  <a:pt x="3449320" y="1793240"/>
                  <a:pt x="4424680" y="1391920"/>
                  <a:pt x="4777740" y="1356360"/>
                </a:cubicBezTo>
                <a:cubicBezTo>
                  <a:pt x="5130800" y="1320800"/>
                  <a:pt x="5199380" y="1336040"/>
                  <a:pt x="5219700" y="1402080"/>
                </a:cubicBezTo>
                <a:cubicBezTo>
                  <a:pt x="5240020" y="1468120"/>
                  <a:pt x="5044440" y="1612900"/>
                  <a:pt x="4899660" y="1752600"/>
                </a:cubicBezTo>
                <a:cubicBezTo>
                  <a:pt x="4754880" y="1892300"/>
                  <a:pt x="4434840" y="2070100"/>
                  <a:pt x="4351020" y="2240280"/>
                </a:cubicBezTo>
                <a:cubicBezTo>
                  <a:pt x="4267200" y="2410460"/>
                  <a:pt x="4556760" y="2659380"/>
                  <a:pt x="4396740" y="2773680"/>
                </a:cubicBezTo>
                <a:cubicBezTo>
                  <a:pt x="4236720" y="2887980"/>
                  <a:pt x="3614420" y="2961640"/>
                  <a:pt x="3390900" y="2926080"/>
                </a:cubicBezTo>
                <a:cubicBezTo>
                  <a:pt x="3167380" y="2890520"/>
                  <a:pt x="3101340" y="2712720"/>
                  <a:pt x="3055620" y="2560320"/>
                </a:cubicBezTo>
                <a:cubicBezTo>
                  <a:pt x="3009900" y="2407920"/>
                  <a:pt x="3238500" y="2199640"/>
                  <a:pt x="3116580" y="2011680"/>
                </a:cubicBezTo>
                <a:cubicBezTo>
                  <a:pt x="2994660" y="1823720"/>
                  <a:pt x="2552700" y="1488440"/>
                  <a:pt x="2324100" y="1432560"/>
                </a:cubicBezTo>
                <a:cubicBezTo>
                  <a:pt x="2095500" y="1376680"/>
                  <a:pt x="1938020" y="1562100"/>
                  <a:pt x="1744980" y="1676400"/>
                </a:cubicBezTo>
                <a:cubicBezTo>
                  <a:pt x="1551940" y="1790700"/>
                  <a:pt x="1234440" y="1988820"/>
                  <a:pt x="1165860" y="2118360"/>
                </a:cubicBezTo>
                <a:cubicBezTo>
                  <a:pt x="1097280" y="2247900"/>
                  <a:pt x="1336040" y="2324100"/>
                  <a:pt x="1333500" y="2453640"/>
                </a:cubicBezTo>
                <a:cubicBezTo>
                  <a:pt x="1330960" y="2583180"/>
                  <a:pt x="1343660" y="2827020"/>
                  <a:pt x="1150620" y="2895600"/>
                </a:cubicBezTo>
                <a:cubicBezTo>
                  <a:pt x="957580" y="2964180"/>
                  <a:pt x="350520" y="2987040"/>
                  <a:pt x="175260" y="2865120"/>
                </a:cubicBezTo>
                <a:cubicBezTo>
                  <a:pt x="0" y="2743200"/>
                  <a:pt x="60960" y="2346960"/>
                  <a:pt x="99060" y="2164080"/>
                </a:cubicBezTo>
                <a:cubicBezTo>
                  <a:pt x="137160" y="1981200"/>
                  <a:pt x="213360" y="1859280"/>
                  <a:pt x="403860" y="1767840"/>
                </a:cubicBezTo>
                <a:cubicBezTo>
                  <a:pt x="594360" y="1676400"/>
                  <a:pt x="1054100" y="1724660"/>
                  <a:pt x="1242060" y="1615440"/>
                </a:cubicBezTo>
                <a:cubicBezTo>
                  <a:pt x="1430020" y="1506220"/>
                  <a:pt x="1371600" y="1361440"/>
                  <a:pt x="1531620" y="1112520"/>
                </a:cubicBezTo>
                <a:cubicBezTo>
                  <a:pt x="1691640" y="863600"/>
                  <a:pt x="2009140" y="274320"/>
                  <a:pt x="2202180" y="137160"/>
                </a:cubicBezTo>
                <a:close/>
              </a:path>
            </a:pathLst>
          </a:cu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6" name="フリーフォーム 235"/>
          <p:cNvSpPr/>
          <p:nvPr/>
        </p:nvSpPr>
        <p:spPr>
          <a:xfrm>
            <a:off x="3160713" y="1847850"/>
            <a:ext cx="5241925" cy="4500563"/>
          </a:xfrm>
          <a:custGeom>
            <a:avLst/>
            <a:gdLst>
              <a:gd name="connsiteX0" fmla="*/ 1252220 w 5242560"/>
              <a:gd name="connsiteY0" fmla="*/ 586740 h 4500880"/>
              <a:gd name="connsiteX1" fmla="*/ 1739900 w 5242560"/>
              <a:gd name="connsiteY1" fmla="*/ 3131820 h 4500880"/>
              <a:gd name="connsiteX2" fmla="*/ 2059940 w 5242560"/>
              <a:gd name="connsiteY2" fmla="*/ 2827020 h 4500880"/>
              <a:gd name="connsiteX3" fmla="*/ 2532380 w 5242560"/>
              <a:gd name="connsiteY3" fmla="*/ 2933700 h 4500880"/>
              <a:gd name="connsiteX4" fmla="*/ 2608580 w 5242560"/>
              <a:gd name="connsiteY4" fmla="*/ 3192780 h 4500880"/>
              <a:gd name="connsiteX5" fmla="*/ 3218180 w 5242560"/>
              <a:gd name="connsiteY5" fmla="*/ 495300 h 4500880"/>
              <a:gd name="connsiteX6" fmla="*/ 3964940 w 5242560"/>
              <a:gd name="connsiteY6" fmla="*/ 220980 h 4500880"/>
              <a:gd name="connsiteX7" fmla="*/ 4284980 w 5242560"/>
              <a:gd name="connsiteY7" fmla="*/ 754380 h 4500880"/>
              <a:gd name="connsiteX8" fmla="*/ 4635500 w 5242560"/>
              <a:gd name="connsiteY8" fmla="*/ 3390900 h 4500880"/>
              <a:gd name="connsiteX9" fmla="*/ 5168900 w 5242560"/>
              <a:gd name="connsiteY9" fmla="*/ 4107180 h 4500880"/>
              <a:gd name="connsiteX10" fmla="*/ 5077460 w 5242560"/>
              <a:gd name="connsiteY10" fmla="*/ 4488180 h 4500880"/>
              <a:gd name="connsiteX11" fmla="*/ 4665980 w 5242560"/>
              <a:gd name="connsiteY11" fmla="*/ 4183380 h 4500880"/>
              <a:gd name="connsiteX12" fmla="*/ 4605020 w 5242560"/>
              <a:gd name="connsiteY12" fmla="*/ 3741420 h 4500880"/>
              <a:gd name="connsiteX13" fmla="*/ 4086860 w 5242560"/>
              <a:gd name="connsiteY13" fmla="*/ 1501140 h 4500880"/>
              <a:gd name="connsiteX14" fmla="*/ 3446780 w 5242560"/>
              <a:gd name="connsiteY14" fmla="*/ 1455420 h 4500880"/>
              <a:gd name="connsiteX15" fmla="*/ 2928620 w 5242560"/>
              <a:gd name="connsiteY15" fmla="*/ 2171700 h 4500880"/>
              <a:gd name="connsiteX16" fmla="*/ 2791460 w 5242560"/>
              <a:gd name="connsiteY16" fmla="*/ 3268980 h 4500880"/>
              <a:gd name="connsiteX17" fmla="*/ 2867660 w 5242560"/>
              <a:gd name="connsiteY17" fmla="*/ 3756660 h 4500880"/>
              <a:gd name="connsiteX18" fmla="*/ 2654300 w 5242560"/>
              <a:gd name="connsiteY18" fmla="*/ 4168140 h 4500880"/>
              <a:gd name="connsiteX19" fmla="*/ 2181860 w 5242560"/>
              <a:gd name="connsiteY19" fmla="*/ 4168140 h 4500880"/>
              <a:gd name="connsiteX20" fmla="*/ 1557020 w 5242560"/>
              <a:gd name="connsiteY20" fmla="*/ 3939540 h 4500880"/>
              <a:gd name="connsiteX21" fmla="*/ 1557020 w 5242560"/>
              <a:gd name="connsiteY21" fmla="*/ 3299460 h 4500880"/>
              <a:gd name="connsiteX22" fmla="*/ 1236980 w 5242560"/>
              <a:gd name="connsiteY22" fmla="*/ 1623060 h 4500880"/>
              <a:gd name="connsiteX23" fmla="*/ 520700 w 5242560"/>
              <a:gd name="connsiteY23" fmla="*/ 1379220 h 4500880"/>
              <a:gd name="connsiteX24" fmla="*/ 231140 w 5242560"/>
              <a:gd name="connsiteY24" fmla="*/ 1424940 h 4500880"/>
              <a:gd name="connsiteX25" fmla="*/ 63500 w 5242560"/>
              <a:gd name="connsiteY25" fmla="*/ 922020 h 4500880"/>
              <a:gd name="connsiteX26" fmla="*/ 612140 w 5242560"/>
              <a:gd name="connsiteY26" fmla="*/ 144780 h 4500880"/>
              <a:gd name="connsiteX27" fmla="*/ 1252220 w 5242560"/>
              <a:gd name="connsiteY27" fmla="*/ 586740 h 450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242560" h="4500880">
                <a:moveTo>
                  <a:pt x="1252220" y="586740"/>
                </a:moveTo>
                <a:cubicBezTo>
                  <a:pt x="1440180" y="1084580"/>
                  <a:pt x="1605280" y="2758440"/>
                  <a:pt x="1739900" y="3131820"/>
                </a:cubicBezTo>
                <a:cubicBezTo>
                  <a:pt x="1874520" y="3505200"/>
                  <a:pt x="1927860" y="2860040"/>
                  <a:pt x="2059940" y="2827020"/>
                </a:cubicBezTo>
                <a:cubicBezTo>
                  <a:pt x="2192020" y="2794000"/>
                  <a:pt x="2440940" y="2872740"/>
                  <a:pt x="2532380" y="2933700"/>
                </a:cubicBezTo>
                <a:cubicBezTo>
                  <a:pt x="2623820" y="2994660"/>
                  <a:pt x="2494280" y="3599180"/>
                  <a:pt x="2608580" y="3192780"/>
                </a:cubicBezTo>
                <a:cubicBezTo>
                  <a:pt x="2722880" y="2786380"/>
                  <a:pt x="2992120" y="990600"/>
                  <a:pt x="3218180" y="495300"/>
                </a:cubicBezTo>
                <a:cubicBezTo>
                  <a:pt x="3444240" y="0"/>
                  <a:pt x="3787140" y="177800"/>
                  <a:pt x="3964940" y="220980"/>
                </a:cubicBezTo>
                <a:cubicBezTo>
                  <a:pt x="4142740" y="264160"/>
                  <a:pt x="4173220" y="226060"/>
                  <a:pt x="4284980" y="754380"/>
                </a:cubicBezTo>
                <a:cubicBezTo>
                  <a:pt x="4396740" y="1282700"/>
                  <a:pt x="4488180" y="2832100"/>
                  <a:pt x="4635500" y="3390900"/>
                </a:cubicBezTo>
                <a:cubicBezTo>
                  <a:pt x="4782820" y="3949700"/>
                  <a:pt x="5095240" y="3924300"/>
                  <a:pt x="5168900" y="4107180"/>
                </a:cubicBezTo>
                <a:cubicBezTo>
                  <a:pt x="5242560" y="4290060"/>
                  <a:pt x="5161280" y="4475480"/>
                  <a:pt x="5077460" y="4488180"/>
                </a:cubicBezTo>
                <a:cubicBezTo>
                  <a:pt x="4993640" y="4500880"/>
                  <a:pt x="4744720" y="4307840"/>
                  <a:pt x="4665980" y="4183380"/>
                </a:cubicBezTo>
                <a:cubicBezTo>
                  <a:pt x="4587240" y="4058920"/>
                  <a:pt x="4701540" y="4188460"/>
                  <a:pt x="4605020" y="3741420"/>
                </a:cubicBezTo>
                <a:cubicBezTo>
                  <a:pt x="4508500" y="3294380"/>
                  <a:pt x="4279900" y="1882140"/>
                  <a:pt x="4086860" y="1501140"/>
                </a:cubicBezTo>
                <a:cubicBezTo>
                  <a:pt x="3893820" y="1120140"/>
                  <a:pt x="3639820" y="1343660"/>
                  <a:pt x="3446780" y="1455420"/>
                </a:cubicBezTo>
                <a:cubicBezTo>
                  <a:pt x="3253740" y="1567180"/>
                  <a:pt x="3037840" y="1869440"/>
                  <a:pt x="2928620" y="2171700"/>
                </a:cubicBezTo>
                <a:cubicBezTo>
                  <a:pt x="2819400" y="2473960"/>
                  <a:pt x="2801620" y="3004820"/>
                  <a:pt x="2791460" y="3268980"/>
                </a:cubicBezTo>
                <a:cubicBezTo>
                  <a:pt x="2781300" y="3533140"/>
                  <a:pt x="2890520" y="3606800"/>
                  <a:pt x="2867660" y="3756660"/>
                </a:cubicBezTo>
                <a:cubicBezTo>
                  <a:pt x="2844800" y="3906520"/>
                  <a:pt x="2768600" y="4099560"/>
                  <a:pt x="2654300" y="4168140"/>
                </a:cubicBezTo>
                <a:cubicBezTo>
                  <a:pt x="2540000" y="4236720"/>
                  <a:pt x="2364740" y="4206240"/>
                  <a:pt x="2181860" y="4168140"/>
                </a:cubicBezTo>
                <a:cubicBezTo>
                  <a:pt x="1998980" y="4130040"/>
                  <a:pt x="1661160" y="4084320"/>
                  <a:pt x="1557020" y="3939540"/>
                </a:cubicBezTo>
                <a:cubicBezTo>
                  <a:pt x="1452880" y="3794760"/>
                  <a:pt x="1610360" y="3685540"/>
                  <a:pt x="1557020" y="3299460"/>
                </a:cubicBezTo>
                <a:cubicBezTo>
                  <a:pt x="1503680" y="2913380"/>
                  <a:pt x="1409700" y="1943100"/>
                  <a:pt x="1236980" y="1623060"/>
                </a:cubicBezTo>
                <a:cubicBezTo>
                  <a:pt x="1064260" y="1303020"/>
                  <a:pt x="688340" y="1412240"/>
                  <a:pt x="520700" y="1379220"/>
                </a:cubicBezTo>
                <a:cubicBezTo>
                  <a:pt x="353060" y="1346200"/>
                  <a:pt x="307340" y="1501140"/>
                  <a:pt x="231140" y="1424940"/>
                </a:cubicBezTo>
                <a:cubicBezTo>
                  <a:pt x="154940" y="1348740"/>
                  <a:pt x="0" y="1135380"/>
                  <a:pt x="63500" y="922020"/>
                </a:cubicBezTo>
                <a:cubicBezTo>
                  <a:pt x="127000" y="708660"/>
                  <a:pt x="416560" y="205740"/>
                  <a:pt x="612140" y="144780"/>
                </a:cubicBezTo>
                <a:cubicBezTo>
                  <a:pt x="807720" y="83820"/>
                  <a:pt x="1064260" y="88900"/>
                  <a:pt x="1252220" y="586740"/>
                </a:cubicBezTo>
                <a:close/>
              </a:path>
            </a:pathLst>
          </a:cu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7" name="円/楕円 236"/>
          <p:cNvSpPr/>
          <p:nvPr/>
        </p:nvSpPr>
        <p:spPr>
          <a:xfrm>
            <a:off x="7713663" y="1428750"/>
            <a:ext cx="714375" cy="49291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0" name="フリーフォーム 239"/>
          <p:cNvSpPr/>
          <p:nvPr/>
        </p:nvSpPr>
        <p:spPr>
          <a:xfrm>
            <a:off x="2998788" y="1500188"/>
            <a:ext cx="5351462" cy="4714875"/>
          </a:xfrm>
          <a:custGeom>
            <a:avLst/>
            <a:gdLst>
              <a:gd name="connsiteX0" fmla="*/ 462280 w 5636260"/>
              <a:gd name="connsiteY0" fmla="*/ 515620 h 4919980"/>
              <a:gd name="connsiteX1" fmla="*/ 142240 w 5636260"/>
              <a:gd name="connsiteY1" fmla="*/ 2009140 h 4919980"/>
              <a:gd name="connsiteX2" fmla="*/ 294640 w 5636260"/>
              <a:gd name="connsiteY2" fmla="*/ 3822700 h 4919980"/>
              <a:gd name="connsiteX3" fmla="*/ 645160 w 5636260"/>
              <a:gd name="connsiteY3" fmla="*/ 4584700 h 4919980"/>
              <a:gd name="connsiteX4" fmla="*/ 2382520 w 5636260"/>
              <a:gd name="connsiteY4" fmla="*/ 4889500 h 4919980"/>
              <a:gd name="connsiteX5" fmla="*/ 4226560 w 5636260"/>
              <a:gd name="connsiteY5" fmla="*/ 4767580 h 4919980"/>
              <a:gd name="connsiteX6" fmla="*/ 4851400 w 5636260"/>
              <a:gd name="connsiteY6" fmla="*/ 4188460 h 4919980"/>
              <a:gd name="connsiteX7" fmla="*/ 4851400 w 5636260"/>
              <a:gd name="connsiteY7" fmla="*/ 835660 h 4919980"/>
              <a:gd name="connsiteX8" fmla="*/ 5369560 w 5636260"/>
              <a:gd name="connsiteY8" fmla="*/ 576580 h 4919980"/>
              <a:gd name="connsiteX9" fmla="*/ 5598160 w 5636260"/>
              <a:gd name="connsiteY9" fmla="*/ 58420 h 4919980"/>
              <a:gd name="connsiteX10" fmla="*/ 5140960 w 5636260"/>
              <a:gd name="connsiteY10" fmla="*/ 226060 h 4919980"/>
              <a:gd name="connsiteX11" fmla="*/ 2915920 w 5636260"/>
              <a:gd name="connsiteY11" fmla="*/ 180340 h 4919980"/>
              <a:gd name="connsiteX12" fmla="*/ 462280 w 5636260"/>
              <a:gd name="connsiteY12" fmla="*/ 515620 h 491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6260" h="4919980">
                <a:moveTo>
                  <a:pt x="462280" y="515620"/>
                </a:moveTo>
                <a:cubicBezTo>
                  <a:pt x="0" y="820420"/>
                  <a:pt x="170180" y="1457960"/>
                  <a:pt x="142240" y="2009140"/>
                </a:cubicBezTo>
                <a:cubicBezTo>
                  <a:pt x="114300" y="2560320"/>
                  <a:pt x="210820" y="3393440"/>
                  <a:pt x="294640" y="3822700"/>
                </a:cubicBezTo>
                <a:cubicBezTo>
                  <a:pt x="378460" y="4251960"/>
                  <a:pt x="297180" y="4406900"/>
                  <a:pt x="645160" y="4584700"/>
                </a:cubicBezTo>
                <a:cubicBezTo>
                  <a:pt x="993140" y="4762500"/>
                  <a:pt x="1785620" y="4859020"/>
                  <a:pt x="2382520" y="4889500"/>
                </a:cubicBezTo>
                <a:cubicBezTo>
                  <a:pt x="2979420" y="4919980"/>
                  <a:pt x="3815080" y="4884420"/>
                  <a:pt x="4226560" y="4767580"/>
                </a:cubicBezTo>
                <a:cubicBezTo>
                  <a:pt x="4638040" y="4650740"/>
                  <a:pt x="4747260" y="4843780"/>
                  <a:pt x="4851400" y="4188460"/>
                </a:cubicBezTo>
                <a:cubicBezTo>
                  <a:pt x="4955540" y="3533140"/>
                  <a:pt x="4765040" y="1437640"/>
                  <a:pt x="4851400" y="835660"/>
                </a:cubicBezTo>
                <a:cubicBezTo>
                  <a:pt x="4937760" y="233680"/>
                  <a:pt x="5245100" y="706120"/>
                  <a:pt x="5369560" y="576580"/>
                </a:cubicBezTo>
                <a:cubicBezTo>
                  <a:pt x="5494020" y="447040"/>
                  <a:pt x="5636260" y="116840"/>
                  <a:pt x="5598160" y="58420"/>
                </a:cubicBezTo>
                <a:cubicBezTo>
                  <a:pt x="5560060" y="0"/>
                  <a:pt x="5588000" y="205740"/>
                  <a:pt x="5140960" y="226060"/>
                </a:cubicBezTo>
                <a:cubicBezTo>
                  <a:pt x="4693920" y="246380"/>
                  <a:pt x="3698240" y="137160"/>
                  <a:pt x="2915920" y="180340"/>
                </a:cubicBezTo>
                <a:cubicBezTo>
                  <a:pt x="2133600" y="223520"/>
                  <a:pt x="924560" y="210820"/>
                  <a:pt x="462280" y="515620"/>
                </a:cubicBezTo>
                <a:close/>
              </a:path>
            </a:pathLst>
          </a:custGeom>
          <a:noFill/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3" name="テキスト ボックス 242"/>
          <p:cNvSpPr txBox="1"/>
          <p:nvPr/>
        </p:nvSpPr>
        <p:spPr>
          <a:xfrm>
            <a:off x="8428038" y="24288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1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4" name="テキスト ボックス 243"/>
          <p:cNvSpPr txBox="1"/>
          <p:nvPr/>
        </p:nvSpPr>
        <p:spPr>
          <a:xfrm>
            <a:off x="8428038" y="29876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4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8428038" y="3786188"/>
            <a:ext cx="5730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2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6" name="テキスト ボックス 245"/>
          <p:cNvSpPr txBox="1"/>
          <p:nvPr/>
        </p:nvSpPr>
        <p:spPr>
          <a:xfrm>
            <a:off x="8428038" y="4357688"/>
            <a:ext cx="5730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5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7" name="テキスト ボックス 246"/>
          <p:cNvSpPr txBox="1"/>
          <p:nvPr/>
        </p:nvSpPr>
        <p:spPr>
          <a:xfrm>
            <a:off x="8428038" y="5143500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3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8" name="テキスト ボックス 247"/>
          <p:cNvSpPr txBox="1"/>
          <p:nvPr/>
        </p:nvSpPr>
        <p:spPr>
          <a:xfrm>
            <a:off x="8428038" y="5857875"/>
            <a:ext cx="5730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10000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6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49" name="テキスト ボックス 248"/>
          <p:cNvSpPr txBox="1"/>
          <p:nvPr/>
        </p:nvSpPr>
        <p:spPr>
          <a:xfrm>
            <a:off x="3286125" y="2286000"/>
            <a:ext cx="428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25000" dirty="0">
                <a:latin typeface="+mn-lt"/>
              </a:rPr>
              <a:t>x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0" name="テキスト ボックス 249"/>
          <p:cNvSpPr txBox="1"/>
          <p:nvPr/>
        </p:nvSpPr>
        <p:spPr>
          <a:xfrm>
            <a:off x="3570288" y="1428750"/>
            <a:ext cx="352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1" name="テキスト ボックス 250"/>
          <p:cNvSpPr txBox="1"/>
          <p:nvPr/>
        </p:nvSpPr>
        <p:spPr>
          <a:xfrm>
            <a:off x="2357438" y="1571625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1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2357438" y="2071688"/>
            <a:ext cx="4746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2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2357438" y="2571750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3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6" name="テキスト ボックス 255"/>
          <p:cNvSpPr txBox="1"/>
          <p:nvPr/>
        </p:nvSpPr>
        <p:spPr>
          <a:xfrm>
            <a:off x="1168400" y="1500188"/>
            <a:ext cx="4746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4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7" name="テキスト ボックス 256"/>
          <p:cNvSpPr txBox="1"/>
          <p:nvPr/>
        </p:nvSpPr>
        <p:spPr>
          <a:xfrm>
            <a:off x="2214563" y="3000375"/>
            <a:ext cx="4746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5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8" name="テキスト ボックス 257"/>
          <p:cNvSpPr txBox="1"/>
          <p:nvPr/>
        </p:nvSpPr>
        <p:spPr>
          <a:xfrm>
            <a:off x="1143000" y="3059113"/>
            <a:ext cx="4746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m</a:t>
            </a:r>
            <a:r>
              <a:rPr lang="en-US" altLang="ja-JP" i="1" baseline="-25000" dirty="0">
                <a:latin typeface="+mn-lt"/>
              </a:rPr>
              <a:t>6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428625" y="6143625"/>
            <a:ext cx="37036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M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</a:t>
            </a:r>
            <a:r>
              <a:rPr lang="en-US" altLang="ja-JP" sz="2800" i="1" dirty="0" err="1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 err="1">
                <a:solidFill>
                  <a:srgbClr val="0070C0"/>
                </a:solidFill>
                <a:latin typeface="+mn-lt"/>
              </a:rPr>
              <a:t>y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</a:t>
            </a:r>
            <a:r>
              <a:rPr lang="en-US" altLang="ja-JP" sz="2800" i="1" dirty="0" err="1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800" i="1" baseline="-25000" dirty="0" err="1">
                <a:solidFill>
                  <a:srgbClr val="0070C0"/>
                </a:solidFill>
                <a:latin typeface="+mn-lt"/>
              </a:rPr>
              <a:t>z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r>
              <a:rPr lang="en-US" altLang="ja-JP" sz="2800" i="1" baseline="-10000" dirty="0">
                <a:solidFill>
                  <a:srgbClr val="0070C0"/>
                </a:solidFill>
                <a:latin typeface="+mn-lt"/>
              </a:rPr>
              <a:t>m</a:t>
            </a:r>
            <a:r>
              <a:rPr lang="en-US" altLang="ja-JP" sz="2800" i="1" baseline="-25000" dirty="0">
                <a:solidFill>
                  <a:srgbClr val="0070C0"/>
                </a:solidFill>
                <a:latin typeface="+mn-lt"/>
              </a:rPr>
              <a:t>i</a:t>
            </a:r>
            <a:r>
              <a:rPr lang="en-US" altLang="ja-JP" sz="2800" i="1" dirty="0">
                <a:solidFill>
                  <a:srgbClr val="0070C0"/>
                </a:solidFill>
                <a:latin typeface="+mn-lt"/>
              </a:rPr>
              <a:t>&lt;E</a:t>
            </a:r>
            <a:endParaRPr lang="ja-JP" altLang="en-US" sz="2800" i="1" baseline="-25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61" name="テキスト ボックス 260"/>
          <p:cNvSpPr txBox="1"/>
          <p:nvPr/>
        </p:nvSpPr>
        <p:spPr>
          <a:xfrm>
            <a:off x="8001000" y="1000125"/>
            <a:ext cx="4968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>
                <a:latin typeface="+mn-lt"/>
              </a:rPr>
              <a:t>E</a:t>
            </a:r>
            <a:r>
              <a:rPr lang="en-US" altLang="ja-JP" i="1" baseline="-25000" dirty="0">
                <a:latin typeface="+mn-lt"/>
              </a:rPr>
              <a:t>M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5500688" y="2214563"/>
            <a:ext cx="4286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 err="1">
                <a:latin typeface="+mn-lt"/>
              </a:rPr>
              <a:t>E</a:t>
            </a:r>
            <a:r>
              <a:rPr lang="en-US" altLang="ja-JP" i="1" baseline="-25000" dirty="0" err="1">
                <a:latin typeface="+mn-lt"/>
              </a:rPr>
              <a:t>y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6286500" y="2286000"/>
            <a:ext cx="4286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i="1" dirty="0" err="1">
                <a:latin typeface="+mn-lt"/>
              </a:rPr>
              <a:t>E</a:t>
            </a:r>
            <a:r>
              <a:rPr lang="en-US" altLang="ja-JP" i="1" baseline="-25000" dirty="0" err="1">
                <a:latin typeface="+mn-lt"/>
              </a:rPr>
              <a:t>z</a:t>
            </a:r>
            <a:endParaRPr lang="ja-JP" altLang="en-US" i="1" baseline="-25000" dirty="0">
              <a:latin typeface="+mn-lt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5230813" y="6286500"/>
            <a:ext cx="4841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i="1" dirty="0">
                <a:latin typeface="+mn-lt"/>
              </a:rPr>
              <a:t>H</a:t>
            </a:r>
            <a:endParaRPr lang="ja-JP" altLang="en-US" sz="2800" i="1" baseline="-25000" dirty="0">
              <a:latin typeface="+mn-lt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71438" y="3330575"/>
            <a:ext cx="31178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Lexicographically</a:t>
            </a:r>
          </a:p>
          <a:p>
            <a:pPr>
              <a:defRPr/>
            </a:pP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previous MAS </a:t>
            </a:r>
          </a:p>
          <a:p>
            <a:pPr>
              <a:defRPr/>
            </a:pP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of </a:t>
            </a:r>
            <a:r>
              <a:rPr lang="en-US" altLang="ja-JP" sz="2800" i="1" dirty="0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 from </a:t>
            </a:r>
            <a:r>
              <a:rPr lang="en-US" altLang="ja-JP" sz="2800" i="1" dirty="0">
                <a:solidFill>
                  <a:srgbClr val="C00000"/>
                </a:solidFill>
                <a:latin typeface="+mn-lt"/>
              </a:rPr>
              <a:t>H</a:t>
            </a:r>
            <a:r>
              <a:rPr lang="en-US" altLang="ja-JP" sz="2800" i="1" baseline="-25000" dirty="0">
                <a:solidFill>
                  <a:srgbClr val="C00000"/>
                </a:solidFill>
                <a:latin typeface="+mn-lt"/>
              </a:rPr>
              <a:t>1</a:t>
            </a:r>
            <a:endParaRPr lang="ja-JP" altLang="en-US" sz="28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71438" y="5334000"/>
            <a:ext cx="30416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800" dirty="0">
                <a:solidFill>
                  <a:srgbClr val="C00000"/>
                </a:solidFill>
                <a:latin typeface="+mn-lt"/>
              </a:rPr>
              <a:t>Perfect Matching</a:t>
            </a:r>
            <a:endParaRPr lang="ja-JP" altLang="en-US" sz="28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4" name="等号 143"/>
          <p:cNvSpPr/>
          <p:nvPr/>
        </p:nvSpPr>
        <p:spPr>
          <a:xfrm rot="16200000">
            <a:off x="1255713" y="4857750"/>
            <a:ext cx="571500" cy="428625"/>
          </a:xfrm>
          <a:prstGeom prst="mathEqual">
            <a:avLst>
              <a:gd name="adj1" fmla="val 8282"/>
              <a:gd name="adj2" fmla="val 25982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45" name="スライド番号プレースホルダ 14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Subhypergra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Intractability for Generating All MASs in Lexicographic Order</a:t>
            </a:r>
            <a:endParaRPr lang="ja-JP" altLang="en-US" dirty="0"/>
          </a:p>
        </p:txBody>
      </p:sp>
      <p:sp>
        <p:nvSpPr>
          <p:cNvPr id="29699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ja-JP" i="1" dirty="0" smtClean="0"/>
              <a:t>H</a:t>
            </a:r>
            <a:r>
              <a:rPr lang="en-US" altLang="ja-JP" i="1" baseline="-25000" dirty="0" smtClean="0"/>
              <a:t>1</a:t>
            </a:r>
            <a:r>
              <a:rPr lang="en-US" altLang="ja-JP" dirty="0" smtClean="0"/>
              <a:t> is </a:t>
            </a:r>
            <a:r>
              <a:rPr lang="en-US" altLang="ja-JP" i="1" dirty="0" smtClean="0">
                <a:solidFill>
                  <a:srgbClr val="0070C0"/>
                </a:solidFill>
              </a:rPr>
              <a:t>not</a:t>
            </a:r>
            <a:r>
              <a:rPr lang="en-US" altLang="ja-JP" dirty="0" smtClean="0"/>
              <a:t> the lexicographically first MAS of </a:t>
            </a:r>
            <a:r>
              <a:rPr lang="en-US" altLang="ja-JP" i="1" dirty="0" smtClean="0"/>
              <a:t>H</a:t>
            </a:r>
            <a:endParaRPr lang="en-US" altLang="ja-JP" dirty="0" smtClean="0"/>
          </a:p>
          <a:p>
            <a:r>
              <a:rPr lang="en-US" altLang="ja-JP" dirty="0" smtClean="0"/>
              <a:t>There exists the lexicographically previous MAS of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 from </a:t>
            </a:r>
            <a:r>
              <a:rPr lang="en-US" altLang="ja-JP" i="1" dirty="0" smtClean="0"/>
              <a:t>H</a:t>
            </a:r>
            <a:r>
              <a:rPr lang="en-US" altLang="ja-JP" i="1" baseline="-25000" dirty="0" smtClean="0"/>
              <a:t>1</a:t>
            </a:r>
            <a:endParaRPr lang="en-US" altLang="ja-JP" dirty="0" smtClean="0"/>
          </a:p>
          <a:p>
            <a:r>
              <a:rPr lang="en-US" altLang="ja-JP" i="1" dirty="0" smtClean="0"/>
              <a:t>M</a:t>
            </a:r>
            <a:r>
              <a:rPr lang="en-US" altLang="ja-JP" dirty="0" smtClean="0"/>
              <a:t> has a perfect matching (</a:t>
            </a:r>
            <a:r>
              <a:rPr lang="en-US" altLang="ja-JP" dirty="0" smtClean="0">
                <a:solidFill>
                  <a:srgbClr val="0070C0"/>
                </a:solidFill>
              </a:rPr>
              <a:t>NP-complete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 err="1" smtClean="0">
                <a:solidFill>
                  <a:srgbClr val="0070C0"/>
                </a:solidFill>
              </a:rPr>
              <a:t>LexFirstMAS</a:t>
            </a:r>
            <a:r>
              <a:rPr lang="en-US" altLang="ja-JP" dirty="0" smtClean="0">
                <a:solidFill>
                  <a:srgbClr val="0070C0"/>
                </a:solidFill>
              </a:rPr>
              <a:t>(</a:t>
            </a:r>
            <a:r>
              <a:rPr lang="en-US" altLang="ja-JP" i="1" dirty="0" smtClean="0">
                <a:solidFill>
                  <a:srgbClr val="0070C0"/>
                </a:solidFill>
              </a:rPr>
              <a:t>H</a:t>
            </a:r>
            <a:r>
              <a:rPr lang="en-US" altLang="ja-JP" i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dirty="0" smtClean="0">
                <a:solidFill>
                  <a:srgbClr val="0070C0"/>
                </a:solidFill>
              </a:rPr>
              <a:t>,</a:t>
            </a:r>
            <a:r>
              <a:rPr lang="en-US" altLang="ja-JP" i="1" dirty="0" smtClean="0">
                <a:solidFill>
                  <a:srgbClr val="0070C0"/>
                </a:solidFill>
              </a:rPr>
              <a:t>H</a:t>
            </a:r>
            <a:r>
              <a:rPr lang="en-US" altLang="ja-JP" dirty="0" smtClean="0">
                <a:solidFill>
                  <a:srgbClr val="0070C0"/>
                </a:solidFill>
              </a:rPr>
              <a:t>): </a:t>
            </a:r>
            <a:r>
              <a:rPr lang="en-US" altLang="ja-JP" dirty="0" err="1" smtClean="0">
                <a:solidFill>
                  <a:srgbClr val="0070C0"/>
                </a:solidFill>
              </a:rPr>
              <a:t>coNP</a:t>
            </a:r>
            <a:r>
              <a:rPr lang="en-US" altLang="ja-JP" dirty="0" smtClean="0">
                <a:solidFill>
                  <a:srgbClr val="0070C0"/>
                </a:solidFill>
              </a:rPr>
              <a:t>-complete</a:t>
            </a:r>
          </a:p>
          <a:p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en-US" altLang="ja-JP" dirty="0" smtClean="0"/>
              <a:t>Unless P=NP, </a:t>
            </a:r>
            <a:r>
              <a:rPr lang="en-US" altLang="ja-JP" dirty="0" smtClean="0">
                <a:solidFill>
                  <a:srgbClr val="0070C0"/>
                </a:solidFill>
              </a:rPr>
              <a:t>there exists no algorithm for generating all MASs in lexicographic order with polynomial delay</a:t>
            </a:r>
          </a:p>
          <a:p>
            <a:endParaRPr lang="en-US" altLang="ja-JP" dirty="0" smtClean="0"/>
          </a:p>
          <a:p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Subhypergraphs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Generating All MASs with Polynomial Delay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Intractability for generating all MASs in a </a:t>
            </a:r>
            <a:r>
              <a:rPr lang="en-US" altLang="ja-JP" dirty="0" err="1" smtClean="0">
                <a:solidFill>
                  <a:schemeClr val="bg1">
                    <a:lumMod val="85000"/>
                  </a:schemeClr>
                </a:solidFill>
              </a:rPr>
              <a:t>hypergraph</a:t>
            </a:r>
            <a:r>
              <a:rPr lang="en-US" altLang="ja-JP" dirty="0" smtClean="0">
                <a:solidFill>
                  <a:schemeClr val="bg1">
                    <a:lumMod val="85000"/>
                  </a:schemeClr>
                </a:solidFill>
              </a:rPr>
              <a:t> in lexicographic order with polynomial delay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ja-JP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A polynomial delay algorithm </a:t>
            </a:r>
            <a:r>
              <a:rPr lang="en-US" altLang="ja-JP" dirty="0" smtClean="0"/>
              <a:t>for generating all MASs in a </a:t>
            </a:r>
            <a:r>
              <a:rPr lang="en-US" altLang="ja-JP" dirty="0" err="1" smtClean="0"/>
              <a:t>hypergraph</a:t>
            </a:r>
            <a:r>
              <a:rPr lang="en-US" altLang="ja-JP" dirty="0" smtClean="0"/>
              <a:t> (by ignoring the order of outputs)</a:t>
            </a:r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Subhypergraphs</a:t>
            </a:r>
            <a:r>
              <a:rPr lang="en-US" altLang="ja-JP" sz="1400" dirty="0" smtClean="0">
                <a:latin typeface="+mn-lt"/>
              </a:rPr>
              <a:t> wi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th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Contents</a:t>
            </a:r>
            <a:endParaRPr lang="ja-JP" altLang="en-US" dirty="0"/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Acyclic </a:t>
            </a:r>
            <a:r>
              <a:rPr lang="en-US" altLang="ja-JP" dirty="0" err="1" smtClean="0"/>
              <a:t>hypergraph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Maximal acyclic </a:t>
            </a:r>
            <a:r>
              <a:rPr lang="en-US" altLang="ja-JP" dirty="0" err="1" smtClean="0"/>
              <a:t>subhypergraph</a:t>
            </a:r>
            <a:r>
              <a:rPr lang="en-US" altLang="ja-JP" dirty="0" smtClean="0"/>
              <a:t> (MAS)</a:t>
            </a:r>
          </a:p>
          <a:p>
            <a:pPr eaLnBrk="1" hangingPunct="1"/>
            <a:r>
              <a:rPr lang="en-US" altLang="ja-JP" dirty="0" smtClean="0"/>
              <a:t>Generating all MASs in a </a:t>
            </a:r>
            <a:r>
              <a:rPr lang="en-US" altLang="ja-JP" dirty="0" err="1" smtClean="0"/>
              <a:t>hypergraph</a:t>
            </a:r>
            <a:r>
              <a:rPr lang="en-US" altLang="ja-JP" dirty="0" smtClean="0"/>
              <a:t> with </a:t>
            </a:r>
            <a:r>
              <a:rPr lang="en-US" altLang="ja-JP" dirty="0" smtClean="0">
                <a:solidFill>
                  <a:srgbClr val="0070C0"/>
                </a:solidFill>
              </a:rPr>
              <a:t>polynomial delay</a:t>
            </a:r>
          </a:p>
          <a:p>
            <a:pPr lvl="1" eaLnBrk="1" hangingPunct="1"/>
            <a:r>
              <a:rPr lang="en-US" altLang="ja-JP" dirty="0" smtClean="0"/>
              <a:t>Intractability in lexicographic order with polynomial delay</a:t>
            </a:r>
          </a:p>
          <a:p>
            <a:pPr lvl="1" eaLnBrk="1" hangingPunct="1"/>
            <a:r>
              <a:rPr lang="en-US" altLang="ja-JP" dirty="0" smtClean="0"/>
              <a:t>A polynomial delay algorithm (by ignoring the order of outputs)</a:t>
            </a:r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</a:t>
            </a:r>
            <a:r>
              <a:rPr lang="en-US" altLang="ja-JP" sz="1400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nerating Maximal Acyclic </a:t>
            </a:r>
            <a:r>
              <a:rPr lang="en-US" altLang="ja-JP" sz="1400" dirty="0" err="1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Algorithm </a:t>
            </a:r>
            <a:r>
              <a:rPr lang="en-US" altLang="ja-JP" dirty="0" err="1" smtClean="0">
                <a:latin typeface="Tahoma" pitchFamily="34" charset="0"/>
                <a:cs typeface="Tahoma" pitchFamily="34" charset="0"/>
              </a:rPr>
              <a:t>FindMAS</a:t>
            </a:r>
            <a:endParaRPr lang="ja-JP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747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ja-JP" dirty="0" err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FindMAS</a:t>
            </a:r>
            <a:r>
              <a:rPr lang="en-US" altLang="ja-JP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H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,</a:t>
            </a:r>
            <a:r>
              <a:rPr lang="en-US" altLang="ja-JP" i="1" dirty="0" smtClean="0">
                <a:solidFill>
                  <a:srgbClr val="0070C0"/>
                </a:solidFill>
              </a:rPr>
              <a:t>H</a:t>
            </a:r>
            <a:r>
              <a:rPr lang="en-US" altLang="ja-JP" i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Output an MAS of 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H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 containing 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H</a:t>
            </a:r>
            <a:r>
              <a:rPr lang="en-US" altLang="ja-JP" i="1" baseline="-25000" dirty="0" smtClean="0">
                <a:solidFill>
                  <a:srgbClr val="0070C0"/>
                </a:solidFill>
                <a:cs typeface="Tahoma" pitchFamily="34" charset="0"/>
              </a:rPr>
              <a:t>1 </a:t>
            </a:r>
            <a:r>
              <a:rPr lang="en-US" altLang="ja-JP" dirty="0" smtClean="0">
                <a:cs typeface="Tahoma" pitchFamily="34" charset="0"/>
              </a:rPr>
              <a:t>(if </a:t>
            </a:r>
            <a:r>
              <a:rPr lang="en-US" altLang="ja-JP" i="1" dirty="0" smtClean="0">
                <a:cs typeface="Tahoma" pitchFamily="34" charset="0"/>
              </a:rPr>
              <a:t>H</a:t>
            </a:r>
            <a:r>
              <a:rPr lang="en-US" altLang="ja-JP" i="1" baseline="-25000" dirty="0" smtClean="0">
                <a:cs typeface="Tahoma" pitchFamily="34" charset="0"/>
              </a:rPr>
              <a:t>1</a:t>
            </a:r>
            <a:r>
              <a:rPr lang="en-US" altLang="ja-JP" dirty="0" smtClean="0">
                <a:cs typeface="Tahoma" pitchFamily="34" charset="0"/>
              </a:rPr>
              <a:t> is acyclic)</a:t>
            </a:r>
          </a:p>
          <a:p>
            <a:pPr lvl="1"/>
            <a:r>
              <a:rPr lang="en-US" altLang="ja-JP" dirty="0" smtClean="0">
                <a:latin typeface="Tahoma" pitchFamily="34" charset="0"/>
                <a:cs typeface="Tahoma" pitchFamily="34" charset="0"/>
              </a:rPr>
              <a:t>RMCS </a:t>
            </a:r>
            <a:r>
              <a:rPr lang="en-US" altLang="ja-JP" dirty="0" smtClean="0">
                <a:cs typeface="Tahoma" pitchFamily="34" charset="0"/>
              </a:rPr>
              <a:t>[</a:t>
            </a:r>
            <a:r>
              <a:rPr lang="en-US" altLang="ja-JP" dirty="0" err="1" smtClean="0">
                <a:cs typeface="Tahoma" pitchFamily="34" charset="0"/>
              </a:rPr>
              <a:t>Tarjan</a:t>
            </a:r>
            <a:r>
              <a:rPr lang="en-US" altLang="ja-JP" dirty="0" smtClean="0">
                <a:cs typeface="Tahoma" pitchFamily="34" charset="0"/>
              </a:rPr>
              <a:t> &amp; </a:t>
            </a:r>
            <a:r>
              <a:rPr lang="en-US" altLang="ja-JP" dirty="0" err="1" smtClean="0">
                <a:cs typeface="Tahoma" pitchFamily="34" charset="0"/>
              </a:rPr>
              <a:t>Yannakakis</a:t>
            </a:r>
            <a:r>
              <a:rPr lang="en-US" altLang="ja-JP" dirty="0" smtClean="0">
                <a:cs typeface="Tahoma" pitchFamily="34" charset="0"/>
              </a:rPr>
              <a:t> 83]</a:t>
            </a:r>
          </a:p>
          <a:p>
            <a:pPr lvl="2"/>
            <a:r>
              <a:rPr lang="en-US" altLang="ja-JP" dirty="0" smtClean="0">
                <a:cs typeface="Tahoma" pitchFamily="34" charset="0"/>
              </a:rPr>
              <a:t>Restricted Maximum Cardinality Search</a:t>
            </a:r>
          </a:p>
          <a:p>
            <a:pPr lvl="2"/>
            <a:r>
              <a:rPr lang="en-US" altLang="ja-JP" dirty="0" smtClean="0">
                <a:cs typeface="Tahoma" pitchFamily="34" charset="0"/>
              </a:rPr>
              <a:t>Test the </a:t>
            </a:r>
            <a:r>
              <a:rPr lang="en-US" altLang="ja-JP" dirty="0" err="1" smtClean="0">
                <a:cs typeface="Tahoma" pitchFamily="34" charset="0"/>
              </a:rPr>
              <a:t>acyclicity</a:t>
            </a:r>
            <a:r>
              <a:rPr lang="en-US" altLang="ja-JP" dirty="0" smtClean="0">
                <a:cs typeface="Tahoma" pitchFamily="34" charset="0"/>
              </a:rPr>
              <a:t> of </a:t>
            </a:r>
            <a:r>
              <a:rPr lang="en-US" altLang="ja-JP" dirty="0" err="1" smtClean="0">
                <a:cs typeface="Tahoma" pitchFamily="34" charset="0"/>
              </a:rPr>
              <a:t>hypergraphs</a:t>
            </a:r>
            <a:endParaRPr lang="en-US" altLang="ja-JP" dirty="0" smtClean="0">
              <a:cs typeface="Tahoma" pitchFamily="34" charset="0"/>
            </a:endParaRPr>
          </a:p>
          <a:p>
            <a:pPr lvl="1"/>
            <a:r>
              <a:rPr lang="en-US" altLang="ja-JP" dirty="0" smtClean="0">
                <a:latin typeface="Tahoma" pitchFamily="34" charset="0"/>
                <a:cs typeface="Tahoma" pitchFamily="34" charset="0"/>
              </a:rPr>
              <a:t>MAS </a:t>
            </a:r>
            <a:r>
              <a:rPr lang="en-US" altLang="ja-JP" dirty="0" smtClean="0">
                <a:cs typeface="Tahoma" pitchFamily="34" charset="0"/>
              </a:rPr>
              <a:t>[Hirata et al. 05]</a:t>
            </a:r>
          </a:p>
          <a:p>
            <a:pPr lvl="2"/>
            <a:r>
              <a:rPr lang="en-US" altLang="ja-JP" dirty="0" smtClean="0">
                <a:cs typeface="Tahoma" pitchFamily="34" charset="0"/>
              </a:rPr>
              <a:t>Find an MAS of </a:t>
            </a:r>
            <a:r>
              <a:rPr lang="en-US" altLang="ja-JP" i="1" dirty="0" smtClean="0">
                <a:cs typeface="Tahoma" pitchFamily="34" charset="0"/>
              </a:rPr>
              <a:t>H</a:t>
            </a:r>
          </a:p>
          <a:p>
            <a:pPr lvl="2"/>
            <a:r>
              <a:rPr lang="en-US" altLang="ja-JP" dirty="0" smtClean="0">
                <a:latin typeface="Tahoma" pitchFamily="34" charset="0"/>
                <a:cs typeface="Tahoma" pitchFamily="34" charset="0"/>
              </a:rPr>
              <a:t>MAS(</a:t>
            </a:r>
            <a:r>
              <a:rPr lang="en-US" altLang="ja-JP" i="1" dirty="0" smtClean="0">
                <a:cs typeface="Tahoma" pitchFamily="34" charset="0"/>
              </a:rPr>
              <a:t>H</a:t>
            </a:r>
            <a:r>
              <a:rPr lang="en-US" altLang="ja-JP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en-US" altLang="ja-JP" dirty="0" smtClean="0">
                <a:cs typeface="Tahoma" pitchFamily="34" charset="0"/>
              </a:rPr>
              <a:t>=</a:t>
            </a:r>
            <a:r>
              <a:rPr lang="en-US" altLang="ja-JP" dirty="0" err="1" smtClean="0">
                <a:latin typeface="Tahoma" pitchFamily="34" charset="0"/>
                <a:cs typeface="Tahoma" pitchFamily="34" charset="0"/>
              </a:rPr>
              <a:t>FindMAS</a:t>
            </a:r>
            <a:r>
              <a:rPr lang="en-US" altLang="ja-JP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altLang="ja-JP" i="1" dirty="0" err="1" smtClean="0">
                <a:cs typeface="Tahoma" pitchFamily="34" charset="0"/>
              </a:rPr>
              <a:t>H</a:t>
            </a:r>
            <a:r>
              <a:rPr lang="en-US" altLang="ja-JP" dirty="0" err="1" smtClean="0">
                <a:cs typeface="Tahoma" pitchFamily="34" charset="0"/>
              </a:rPr>
              <a:t>,</a:t>
            </a:r>
            <a:r>
              <a:rPr lang="en-US" altLang="ja-JP" i="1" dirty="0" err="1" smtClean="0">
                <a:latin typeface="Symbol" pitchFamily="18" charset="2"/>
              </a:rPr>
              <a:t>f</a:t>
            </a:r>
            <a:r>
              <a:rPr lang="en-US" altLang="ja-JP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H</a:t>
            </a:r>
            <a:r>
              <a:rPr lang="en-US" altLang="ja-JP" i="1" baseline="-25000" dirty="0" smtClean="0">
                <a:solidFill>
                  <a:srgbClr val="0070C0"/>
                </a:solidFill>
                <a:cs typeface="Tahoma" pitchFamily="34" charset="0"/>
              </a:rPr>
              <a:t>1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=</a:t>
            </a:r>
            <a:r>
              <a:rPr lang="en-US" altLang="ja-JP" dirty="0" err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FindMAS</a:t>
            </a:r>
            <a:r>
              <a:rPr lang="en-US" altLang="ja-JP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H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,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H</a:t>
            </a:r>
            <a:r>
              <a:rPr lang="en-US" altLang="ja-JP" i="1" baseline="-25000" dirty="0" smtClean="0">
                <a:solidFill>
                  <a:srgbClr val="0070C0"/>
                </a:solidFill>
                <a:cs typeface="Tahoma" pitchFamily="34" charset="0"/>
              </a:rPr>
              <a:t>1</a:t>
            </a:r>
            <a:r>
              <a:rPr lang="en-US" altLang="ja-JP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: 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H</a:t>
            </a:r>
            <a:r>
              <a:rPr lang="en-US" altLang="ja-JP" i="1" baseline="-25000" dirty="0" smtClean="0">
                <a:solidFill>
                  <a:srgbClr val="0070C0"/>
                </a:solidFill>
                <a:cs typeface="Tahoma" pitchFamily="34" charset="0"/>
              </a:rPr>
              <a:t>1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 is an MAS of 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H</a:t>
            </a:r>
          </a:p>
          <a:p>
            <a:endParaRPr lang="en-US" altLang="ja-JP" i="1" dirty="0" smtClean="0">
              <a:cs typeface="Tahoma" pitchFamily="34" charset="0"/>
            </a:endParaRPr>
          </a:p>
          <a:p>
            <a:r>
              <a:rPr lang="en-US" altLang="ja-JP" i="1" dirty="0" smtClean="0">
                <a:cs typeface="Tahoma" pitchFamily="34" charset="0"/>
              </a:rPr>
              <a:t>H</a:t>
            </a:r>
            <a:r>
              <a:rPr lang="en-US" altLang="ja-JP" dirty="0" smtClean="0">
                <a:cs typeface="Tahoma" pitchFamily="34" charset="0"/>
              </a:rPr>
              <a:t>=(</a:t>
            </a:r>
            <a:r>
              <a:rPr lang="en-US" altLang="ja-JP" i="1" dirty="0" smtClean="0">
                <a:cs typeface="Tahoma" pitchFamily="34" charset="0"/>
              </a:rPr>
              <a:t>V,</a:t>
            </a:r>
            <a:r>
              <a:rPr lang="en-US" altLang="ja-JP" dirty="0" smtClean="0">
                <a:latin typeface="Script MT Bold" pitchFamily="66" charset="0"/>
                <a:cs typeface="Tahoma" pitchFamily="34" charset="0"/>
              </a:rPr>
              <a:t>E</a:t>
            </a:r>
            <a:r>
              <a:rPr lang="en-US" altLang="ja-JP" dirty="0" smtClean="0">
                <a:cs typeface="Tahoma" pitchFamily="34" charset="0"/>
              </a:rPr>
              <a:t>)</a:t>
            </a:r>
          </a:p>
          <a:p>
            <a:r>
              <a:rPr lang="en-US" altLang="ja-JP" dirty="0" err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FindMAS</a:t>
            </a:r>
            <a:r>
              <a:rPr lang="en-US" altLang="ja-JP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H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,</a:t>
            </a:r>
            <a:r>
              <a:rPr lang="en-US" altLang="ja-JP" i="1" dirty="0" smtClean="0">
                <a:solidFill>
                  <a:srgbClr val="0070C0"/>
                </a:solidFill>
              </a:rPr>
              <a:t>H</a:t>
            </a:r>
            <a:r>
              <a:rPr lang="en-US" altLang="ja-JP" i="1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ja-JP" altLang="en-US" i="1" dirty="0" smtClean="0">
                <a:solidFill>
                  <a:srgbClr val="0070C0"/>
                </a:solidFill>
                <a:cs typeface="Tahoma" pitchFamily="34" charset="0"/>
              </a:rPr>
              <a:t> 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runs in 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O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(|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V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|+||</a:t>
            </a:r>
            <a:r>
              <a:rPr lang="en-US" altLang="ja-JP" dirty="0" smtClean="0">
                <a:solidFill>
                  <a:srgbClr val="0070C0"/>
                </a:solidFill>
                <a:latin typeface="Script MT Bold" pitchFamily="66" charset="0"/>
                <a:cs typeface="Tahoma" pitchFamily="34" charset="0"/>
              </a:rPr>
              <a:t>E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||) time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Subhypergraphs</a:t>
            </a:r>
            <a:r>
              <a:rPr lang="en-US" altLang="ja-JP" sz="1400" dirty="0" smtClean="0">
                <a:latin typeface="+mn-lt"/>
              </a:rPr>
              <a:t> with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正方形/長方形 50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Subhypergraphs</a:t>
            </a:r>
            <a:r>
              <a:rPr lang="en-US" altLang="ja-JP" sz="1400" dirty="0" smtClean="0">
                <a:latin typeface="+mn-lt"/>
              </a:rPr>
              <a:t> with Po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Outline of Algorithm </a:t>
            </a:r>
            <a:r>
              <a:rPr lang="en-US" altLang="ja-JP" dirty="0" err="1" smtClean="0">
                <a:latin typeface="Tahoma" pitchFamily="34" charset="0"/>
                <a:cs typeface="Tahoma" pitchFamily="34" charset="0"/>
              </a:rPr>
              <a:t>GenMAS</a:t>
            </a:r>
            <a:endParaRPr kumimoji="1" lang="ja-JP" altLang="en-US" dirty="0"/>
          </a:p>
        </p:txBody>
      </p:sp>
      <p:sp>
        <p:nvSpPr>
          <p:cNvPr id="3" name="正方形/長方形 28"/>
          <p:cNvSpPr>
            <a:spLocks noChangeArrowheads="1"/>
          </p:cNvSpPr>
          <p:nvPr/>
        </p:nvSpPr>
        <p:spPr bwMode="auto">
          <a:xfrm>
            <a:off x="2786050" y="1571612"/>
            <a:ext cx="1861407" cy="4001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i="1" baseline="-25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: MAS of 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endParaRPr lang="en-US" altLang="ja-JP" sz="2000" i="1" dirty="0">
              <a:solidFill>
                <a:srgbClr val="000000"/>
              </a:solidFill>
              <a:latin typeface="+mn-lt"/>
              <a:ea typeface="ＭＳ Ｐ明朝" charset="-128"/>
              <a:sym typeface="Wingdings" pitchFamily="2" charset="2"/>
            </a:endParaRPr>
          </a:p>
        </p:txBody>
      </p:sp>
      <p:sp>
        <p:nvSpPr>
          <p:cNvPr id="5" name="正方形/長方形 28"/>
          <p:cNvSpPr>
            <a:spLocks noChangeArrowheads="1"/>
          </p:cNvSpPr>
          <p:nvPr/>
        </p:nvSpPr>
        <p:spPr bwMode="auto">
          <a:xfrm>
            <a:off x="357158" y="2428868"/>
            <a:ext cx="2026517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i="1" baseline="-25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: MAS of 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</a:t>
            </a:r>
          </a:p>
          <a:p>
            <a:pPr>
              <a:defRPr/>
            </a:pP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containing </a:t>
            </a:r>
            <a:r>
              <a:rPr lang="en-US" altLang="ja-JP" sz="2000" i="1" dirty="0" smtClean="0">
                <a:solidFill>
                  <a:srgbClr val="0070C0"/>
                </a:solidFill>
                <a:latin typeface="+mn-lt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+mn-lt"/>
                <a:ea typeface="ＭＳ Ｐ明朝" charset="-128"/>
                <a:sym typeface="Wingdings" pitchFamily="2" charset="2"/>
              </a:rPr>
              <a:t>1</a:t>
            </a:r>
            <a:endParaRPr lang="en-US" altLang="ja-JP" sz="2000" i="1" dirty="0">
              <a:solidFill>
                <a:srgbClr val="000000"/>
              </a:solidFill>
              <a:latin typeface="+mn-lt"/>
              <a:ea typeface="ＭＳ Ｐ明朝" charset="-128"/>
              <a:sym typeface="Wingdings" pitchFamily="2" charset="2"/>
            </a:endParaRPr>
          </a:p>
        </p:txBody>
      </p:sp>
      <p:sp>
        <p:nvSpPr>
          <p:cNvPr id="7" name="正方形/長方形 28"/>
          <p:cNvSpPr>
            <a:spLocks noChangeArrowheads="1"/>
          </p:cNvSpPr>
          <p:nvPr/>
        </p:nvSpPr>
        <p:spPr bwMode="auto">
          <a:xfrm>
            <a:off x="357158" y="3857628"/>
            <a:ext cx="2234907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i="1" baseline="-25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111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: MAS of 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 </a:t>
            </a:r>
          </a:p>
          <a:p>
            <a:pPr>
              <a:defRPr/>
            </a:pP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containing 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,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</a:t>
            </a:r>
            <a:endParaRPr lang="en-US" altLang="ja-JP" sz="2000" i="1" dirty="0">
              <a:solidFill>
                <a:srgbClr val="000000"/>
              </a:solidFill>
              <a:latin typeface="+mn-lt"/>
              <a:ea typeface="ＭＳ Ｐ明朝" charset="-128"/>
              <a:sym typeface="Wingdings" pitchFamily="2" charset="2"/>
            </a:endParaRPr>
          </a:p>
        </p:txBody>
      </p:sp>
      <p:sp>
        <p:nvSpPr>
          <p:cNvPr id="9" name="正方形/長方形 28"/>
          <p:cNvSpPr>
            <a:spLocks noChangeArrowheads="1"/>
          </p:cNvSpPr>
          <p:nvPr/>
        </p:nvSpPr>
        <p:spPr bwMode="auto">
          <a:xfrm>
            <a:off x="214282" y="5429264"/>
            <a:ext cx="2775119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i="1" baseline="-25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1111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: MAS of 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ja-JP" altLang="en-US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</a:t>
            </a:r>
            <a:endParaRPr lang="en-US" altLang="ja-JP" sz="2000" dirty="0" smtClean="0">
              <a:solidFill>
                <a:srgbClr val="000000"/>
              </a:solidFill>
              <a:latin typeface="Century Schoolbook" pitchFamily="18" charset="0"/>
              <a:ea typeface="ＭＳ Ｐ明朝" charset="-128"/>
              <a:sym typeface="Wingdings" pitchFamily="2" charset="2"/>
            </a:endParaRPr>
          </a:p>
          <a:p>
            <a:pPr>
              <a:defRPr/>
            </a:pP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containing 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,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,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111</a:t>
            </a:r>
            <a:endParaRPr lang="en-US" altLang="ja-JP" sz="2000" i="1" dirty="0">
              <a:solidFill>
                <a:srgbClr val="000000"/>
              </a:solidFill>
              <a:latin typeface="+mn-lt"/>
              <a:ea typeface="ＭＳ Ｐ明朝" charset="-128"/>
              <a:sym typeface="Wingdings" pitchFamily="2" charset="2"/>
            </a:endParaRPr>
          </a:p>
        </p:txBody>
      </p:sp>
      <p:cxnSp>
        <p:nvCxnSpPr>
          <p:cNvPr id="11" name="直線コネクタ 10"/>
          <p:cNvCxnSpPr>
            <a:stCxn id="3" idx="2"/>
            <a:endCxn id="5" idx="0"/>
          </p:cNvCxnSpPr>
          <p:nvPr/>
        </p:nvCxnSpPr>
        <p:spPr>
          <a:xfrm rot="5400000">
            <a:off x="2315013" y="1027127"/>
            <a:ext cx="457146" cy="2346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5" idx="2"/>
            <a:endCxn id="7" idx="0"/>
          </p:cNvCxnSpPr>
          <p:nvPr/>
        </p:nvCxnSpPr>
        <p:spPr>
          <a:xfrm rot="16200000" flipH="1">
            <a:off x="1062077" y="3445093"/>
            <a:ext cx="720874" cy="104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7" idx="2"/>
            <a:endCxn id="9" idx="0"/>
          </p:cNvCxnSpPr>
          <p:nvPr/>
        </p:nvCxnSpPr>
        <p:spPr>
          <a:xfrm rot="16200000" flipH="1">
            <a:off x="1106352" y="4933774"/>
            <a:ext cx="863750" cy="127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9" idx="2"/>
          </p:cNvCxnSpPr>
          <p:nvPr/>
        </p:nvCxnSpPr>
        <p:spPr>
          <a:xfrm rot="16200000" flipH="1">
            <a:off x="1404881" y="6334111"/>
            <a:ext cx="506560" cy="1126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3" idx="2"/>
            <a:endCxn id="59" idx="0"/>
          </p:cNvCxnSpPr>
          <p:nvPr/>
        </p:nvCxnSpPr>
        <p:spPr>
          <a:xfrm rot="16200000" flipH="1">
            <a:off x="3787733" y="1900742"/>
            <a:ext cx="457146" cy="599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28"/>
          <p:cNvSpPr>
            <a:spLocks noChangeArrowheads="1"/>
          </p:cNvSpPr>
          <p:nvPr/>
        </p:nvSpPr>
        <p:spPr bwMode="auto">
          <a:xfrm>
            <a:off x="2500298" y="2428868"/>
            <a:ext cx="3631122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i="1" baseline="-25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12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: MAS of 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 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containing </a:t>
            </a:r>
            <a:r>
              <a:rPr lang="en-US" altLang="ja-JP" sz="2000" i="1" dirty="0" smtClean="0">
                <a:solidFill>
                  <a:srgbClr val="0070C0"/>
                </a:solidFill>
                <a:latin typeface="+mn-lt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+mn-lt"/>
                <a:ea typeface="ＭＳ Ｐ明朝" charset="-128"/>
                <a:sym typeface="Wingdings" pitchFamily="2" charset="2"/>
              </a:rPr>
              <a:t>2</a:t>
            </a:r>
            <a:endParaRPr lang="en-US" altLang="ja-JP" sz="2000" dirty="0" smtClean="0">
              <a:solidFill>
                <a:srgbClr val="000000"/>
              </a:solidFill>
              <a:latin typeface="+mn-lt"/>
              <a:ea typeface="ＭＳ Ｐ明朝" charset="-128"/>
              <a:sym typeface="Wingdings" pitchFamily="2" charset="2"/>
            </a:endParaRPr>
          </a:p>
          <a:p>
            <a:pPr>
              <a:defRPr/>
            </a:pP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but not containing </a:t>
            </a:r>
            <a:r>
              <a:rPr lang="en-US" altLang="ja-JP" sz="2000" i="1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</a:t>
            </a:r>
            <a:endParaRPr lang="en-US" altLang="ja-JP" sz="2000" dirty="0" smtClean="0">
              <a:solidFill>
                <a:srgbClr val="000000"/>
              </a:solidFill>
              <a:latin typeface="Tahoma" pitchFamily="34" charset="0"/>
              <a:ea typeface="ＭＳ Ｐ明朝" charset="-128"/>
              <a:sym typeface="Wingdings" pitchFamily="2" charset="2"/>
            </a:endParaRPr>
          </a:p>
        </p:txBody>
      </p:sp>
      <p:sp>
        <p:nvSpPr>
          <p:cNvPr id="76" name="正方形/長方形 28"/>
          <p:cNvSpPr>
            <a:spLocks noChangeArrowheads="1"/>
          </p:cNvSpPr>
          <p:nvPr/>
        </p:nvSpPr>
        <p:spPr bwMode="auto">
          <a:xfrm>
            <a:off x="3194900" y="5435758"/>
            <a:ext cx="4806124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i="1" baseline="-25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1112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: MAS of 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 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containing 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,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,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112</a:t>
            </a:r>
            <a:endParaRPr lang="en-US" altLang="ja-JP" sz="2000" i="1" dirty="0" smtClean="0">
              <a:solidFill>
                <a:srgbClr val="000000"/>
              </a:solidFill>
              <a:ea typeface="ＭＳ Ｐ明朝" charset="-128"/>
              <a:sym typeface="Wingdings" pitchFamily="2" charset="2"/>
            </a:endParaRPr>
          </a:p>
          <a:p>
            <a:pPr>
              <a:defRPr/>
            </a:pP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but not containing </a:t>
            </a:r>
            <a:r>
              <a:rPr lang="en-US" altLang="ja-JP" sz="2000" i="1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111</a:t>
            </a:r>
            <a:endParaRPr lang="en-US" altLang="ja-JP" sz="2000" i="1" dirty="0">
              <a:solidFill>
                <a:srgbClr val="000000"/>
              </a:solidFill>
              <a:latin typeface="+mn-lt"/>
              <a:ea typeface="ＭＳ Ｐ明朝" charset="-128"/>
              <a:sym typeface="Wingdings" pitchFamily="2" charset="2"/>
            </a:endParaRPr>
          </a:p>
        </p:txBody>
      </p:sp>
      <p:cxnSp>
        <p:nvCxnSpPr>
          <p:cNvPr id="77" name="直線コネクタ 76"/>
          <p:cNvCxnSpPr>
            <a:stCxn id="7" idx="2"/>
            <a:endCxn id="76" idx="0"/>
          </p:cNvCxnSpPr>
          <p:nvPr/>
        </p:nvCxnSpPr>
        <p:spPr>
          <a:xfrm rot="16200000" flipH="1">
            <a:off x="3101165" y="2938961"/>
            <a:ext cx="870244" cy="412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stCxn id="76" idx="2"/>
          </p:cNvCxnSpPr>
          <p:nvPr/>
        </p:nvCxnSpPr>
        <p:spPr>
          <a:xfrm rot="16200000" flipH="1">
            <a:off x="5393316" y="6348290"/>
            <a:ext cx="577998" cy="1687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28"/>
          <p:cNvSpPr>
            <a:spLocks noChangeArrowheads="1"/>
          </p:cNvSpPr>
          <p:nvPr/>
        </p:nvSpPr>
        <p:spPr bwMode="auto">
          <a:xfrm>
            <a:off x="3143240" y="4000504"/>
            <a:ext cx="4143404" cy="7078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i="1" baseline="-25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112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: MAS of 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containing 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,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12</a:t>
            </a:r>
            <a:r>
              <a:rPr lang="en-US" altLang="ja-JP" sz="2000" dirty="0" smtClean="0">
                <a:solidFill>
                  <a:srgbClr val="000000"/>
                </a:solidFill>
                <a:latin typeface="+mn-lt"/>
                <a:ea typeface="ＭＳ Ｐ明朝" charset="-128"/>
                <a:sym typeface="Wingdings" pitchFamily="2" charset="2"/>
              </a:rPr>
              <a:t> but not containing </a:t>
            </a:r>
            <a:r>
              <a:rPr lang="en-US" altLang="ja-JP" sz="2000" i="1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11</a:t>
            </a:r>
            <a:endParaRPr lang="en-US" altLang="ja-JP" sz="2000" i="1" dirty="0">
              <a:solidFill>
                <a:srgbClr val="000000"/>
              </a:solidFill>
              <a:latin typeface="+mn-lt"/>
              <a:ea typeface="ＭＳ Ｐ明朝" charset="-128"/>
              <a:sym typeface="Wingdings" pitchFamily="2" charset="2"/>
            </a:endParaRPr>
          </a:p>
        </p:txBody>
      </p:sp>
      <p:cxnSp>
        <p:nvCxnSpPr>
          <p:cNvPr id="86" name="直線コネクタ 85"/>
          <p:cNvCxnSpPr>
            <a:stCxn id="5" idx="2"/>
            <a:endCxn id="85" idx="0"/>
          </p:cNvCxnSpPr>
          <p:nvPr/>
        </p:nvCxnSpPr>
        <p:spPr>
          <a:xfrm rot="16200000" flipH="1">
            <a:off x="2860804" y="1646366"/>
            <a:ext cx="863750" cy="3844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85" idx="2"/>
          </p:cNvCxnSpPr>
          <p:nvPr/>
        </p:nvCxnSpPr>
        <p:spPr>
          <a:xfrm rot="16200000" flipH="1">
            <a:off x="5140257" y="4783075"/>
            <a:ext cx="292246" cy="1428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stCxn id="59" idx="2"/>
          </p:cNvCxnSpPr>
          <p:nvPr/>
        </p:nvCxnSpPr>
        <p:spPr>
          <a:xfrm rot="16200000" flipH="1">
            <a:off x="4297806" y="3154807"/>
            <a:ext cx="292248" cy="2561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3" idx="2"/>
            <a:endCxn id="60" idx="0"/>
          </p:cNvCxnSpPr>
          <p:nvPr/>
        </p:nvCxnSpPr>
        <p:spPr>
          <a:xfrm rot="16200000" flipH="1">
            <a:off x="4859303" y="829172"/>
            <a:ext cx="1242964" cy="3528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stCxn id="60" idx="2"/>
          </p:cNvCxnSpPr>
          <p:nvPr/>
        </p:nvCxnSpPr>
        <p:spPr>
          <a:xfrm rot="16200000" flipH="1">
            <a:off x="7298202" y="3869186"/>
            <a:ext cx="363686" cy="47045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071538" y="285728"/>
            <a:ext cx="7755649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When we </a:t>
            </a:r>
            <a:r>
              <a:rPr lang="en-US" altLang="ja-JP" sz="2000" dirty="0" smtClean="0">
                <a:latin typeface="+mn-lt"/>
              </a:rPr>
              <a:t>cannot find an MAS in the branch,</a:t>
            </a:r>
            <a:r>
              <a:rPr kumimoji="1" lang="en-US" altLang="ja-JP" sz="2000" dirty="0" smtClean="0">
                <a:latin typeface="+mn-lt"/>
              </a:rPr>
              <a:t> then </a:t>
            </a:r>
          </a:p>
          <a:p>
            <a:r>
              <a:rPr kumimoji="1" lang="en-US" altLang="ja-JP" sz="2000" dirty="0" smtClean="0">
                <a:latin typeface="+mn-lt"/>
              </a:rPr>
              <a:t>backtrack to the node with another candidate of </a:t>
            </a:r>
            <a:r>
              <a:rPr kumimoji="1" lang="en-US" altLang="ja-JP" sz="2000" i="1" dirty="0" smtClean="0">
                <a:solidFill>
                  <a:srgbClr val="0070C0"/>
                </a:solidFill>
                <a:latin typeface="+mn-lt"/>
              </a:rPr>
              <a:t>E</a:t>
            </a:r>
            <a:r>
              <a:rPr kumimoji="1" lang="en-US" altLang="ja-JP" sz="2000" dirty="0" smtClean="0">
                <a:latin typeface="+mn-lt"/>
              </a:rPr>
              <a:t>,</a:t>
            </a:r>
          </a:p>
          <a:p>
            <a:r>
              <a:rPr lang="en-US" altLang="ja-JP" sz="2000" dirty="0" smtClean="0">
                <a:latin typeface="+mn-lt"/>
              </a:rPr>
              <a:t>add the already selected </a:t>
            </a:r>
            <a:r>
              <a:rPr lang="en-US" altLang="ja-JP" sz="2000" dirty="0" err="1" smtClean="0">
                <a:latin typeface="+mn-lt"/>
              </a:rPr>
              <a:t>hyperedges</a:t>
            </a:r>
            <a:r>
              <a:rPr lang="en-US" altLang="ja-JP" sz="2000" dirty="0" smtClean="0">
                <a:latin typeface="+mn-lt"/>
              </a:rPr>
              <a:t> </a:t>
            </a:r>
            <a:r>
              <a:rPr kumimoji="1" lang="en-US" altLang="ja-JP" sz="2000" dirty="0" smtClean="0">
                <a:latin typeface="+mn-lt"/>
              </a:rPr>
              <a:t>to </a:t>
            </a:r>
            <a:r>
              <a:rPr kumimoji="1" lang="en-US" altLang="ja-JP" sz="2000" i="1" dirty="0" smtClean="0">
                <a:solidFill>
                  <a:srgbClr val="C00000"/>
                </a:solidFill>
                <a:latin typeface="+mn-lt"/>
              </a:rPr>
              <a:t>Out</a:t>
            </a:r>
            <a:r>
              <a:rPr lang="en-US" altLang="ja-JP" sz="2000" i="1" dirty="0" smtClean="0">
                <a:latin typeface="+mn-lt"/>
              </a:rPr>
              <a:t> </a:t>
            </a:r>
            <a:r>
              <a:rPr lang="en-US" altLang="ja-JP" sz="2000" dirty="0" smtClean="0">
                <a:latin typeface="+mn-lt"/>
              </a:rPr>
              <a:t>in this node</a:t>
            </a:r>
            <a:endParaRPr kumimoji="1" lang="en-US" altLang="ja-JP" sz="2000" dirty="0" smtClean="0">
              <a:latin typeface="+mn-lt"/>
            </a:endParaRPr>
          </a:p>
          <a:p>
            <a:r>
              <a:rPr lang="en-US" altLang="ja-JP" sz="2000" dirty="0" smtClean="0">
                <a:latin typeface="+mn-lt"/>
              </a:rPr>
              <a:t>and find an MAS of </a:t>
            </a:r>
            <a:r>
              <a:rPr lang="en-US" altLang="ja-JP" sz="2000" i="1" dirty="0" smtClean="0">
                <a:latin typeface="+mn-lt"/>
              </a:rPr>
              <a:t>H</a:t>
            </a:r>
            <a:r>
              <a:rPr lang="en-US" altLang="ja-JP" sz="2000" dirty="0" smtClean="0">
                <a:latin typeface="+mn-lt"/>
              </a:rPr>
              <a:t> containing </a:t>
            </a:r>
            <a:r>
              <a:rPr lang="en-US" altLang="ja-JP" sz="2000" i="1" dirty="0" err="1" smtClean="0">
                <a:solidFill>
                  <a:srgbClr val="0070C0"/>
                </a:solidFill>
                <a:latin typeface="+mn-lt"/>
              </a:rPr>
              <a:t>In</a:t>
            </a:r>
            <a:r>
              <a:rPr lang="en-US" altLang="ja-JP" sz="2000" dirty="0" err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U</a:t>
            </a:r>
            <a:r>
              <a:rPr lang="en-US" altLang="ja-JP" sz="2000" dirty="0" smtClean="0">
                <a:solidFill>
                  <a:srgbClr val="0070C0"/>
                </a:solidFill>
                <a:latin typeface="+mn-lt"/>
              </a:rPr>
              <a:t>{</a:t>
            </a:r>
            <a:r>
              <a:rPr lang="en-US" altLang="ja-JP" sz="2000" i="1" dirty="0" smtClean="0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000" dirty="0" smtClean="0">
                <a:solidFill>
                  <a:srgbClr val="0070C0"/>
                </a:solidFill>
                <a:latin typeface="+mn-lt"/>
              </a:rPr>
              <a:t>}</a:t>
            </a:r>
            <a:r>
              <a:rPr lang="en-US" altLang="ja-JP" sz="2000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altLang="ja-JP" sz="2000" dirty="0" smtClean="0">
                <a:latin typeface="+mn-lt"/>
              </a:rPr>
              <a:t>but </a:t>
            </a:r>
            <a:r>
              <a:rPr kumimoji="1" lang="en-US" altLang="ja-JP" sz="2000" dirty="0" smtClean="0">
                <a:latin typeface="+mn-lt"/>
              </a:rPr>
              <a:t>not containing </a:t>
            </a:r>
            <a:r>
              <a:rPr kumimoji="1" lang="en-US" altLang="ja-JP" sz="2000" i="1" dirty="0" smtClean="0">
                <a:solidFill>
                  <a:srgbClr val="C00000"/>
                </a:solidFill>
                <a:latin typeface="+mn-lt"/>
              </a:rPr>
              <a:t>Out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71802" y="3643314"/>
            <a:ext cx="4472699" cy="707886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After selecting a new </a:t>
            </a:r>
            <a:r>
              <a:rPr kumimoji="1" lang="en-US" altLang="ja-JP" sz="2000" dirty="0" err="1" smtClean="0">
                <a:latin typeface="+mn-lt"/>
              </a:rPr>
              <a:t>hyperedge</a:t>
            </a:r>
            <a:r>
              <a:rPr kumimoji="1" lang="en-US" altLang="ja-JP" sz="2000" dirty="0" smtClean="0">
                <a:latin typeface="+mn-lt"/>
              </a:rPr>
              <a:t> </a:t>
            </a:r>
            <a:r>
              <a:rPr kumimoji="1" lang="en-US" altLang="ja-JP" sz="2000" i="1" dirty="0" smtClean="0">
                <a:solidFill>
                  <a:srgbClr val="0070C0"/>
                </a:solidFill>
                <a:latin typeface="+mn-lt"/>
              </a:rPr>
              <a:t>E</a:t>
            </a:r>
            <a:r>
              <a:rPr kumimoji="1" lang="en-US" altLang="ja-JP" sz="2000" dirty="0" smtClean="0">
                <a:latin typeface="+mn-lt"/>
              </a:rPr>
              <a:t>,</a:t>
            </a:r>
          </a:p>
          <a:p>
            <a:r>
              <a:rPr lang="en-US" altLang="ja-JP" sz="2000" dirty="0" smtClean="0">
                <a:latin typeface="+mn-lt"/>
              </a:rPr>
              <a:t>find an MAS of </a:t>
            </a:r>
            <a:r>
              <a:rPr lang="en-US" altLang="ja-JP" sz="2000" i="1" dirty="0" smtClean="0">
                <a:latin typeface="+mn-lt"/>
              </a:rPr>
              <a:t>H</a:t>
            </a:r>
            <a:r>
              <a:rPr lang="en-US" altLang="ja-JP" sz="2000" dirty="0" smtClean="0">
                <a:latin typeface="+mn-lt"/>
              </a:rPr>
              <a:t> containing </a:t>
            </a:r>
            <a:r>
              <a:rPr lang="en-US" altLang="ja-JP" sz="2000" i="1" dirty="0" err="1" smtClean="0">
                <a:solidFill>
                  <a:srgbClr val="0070C0"/>
                </a:solidFill>
                <a:latin typeface="+mn-lt"/>
              </a:rPr>
              <a:t>In</a:t>
            </a:r>
            <a:r>
              <a:rPr lang="en-US" altLang="ja-JP" sz="2000" dirty="0" err="1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U</a:t>
            </a:r>
            <a:r>
              <a:rPr lang="en-US" altLang="ja-JP" sz="2000" dirty="0" smtClean="0">
                <a:solidFill>
                  <a:srgbClr val="0070C0"/>
                </a:solidFill>
                <a:latin typeface="+mn-lt"/>
              </a:rPr>
              <a:t>{</a:t>
            </a:r>
            <a:r>
              <a:rPr lang="en-US" altLang="ja-JP" sz="2000" i="1" dirty="0" smtClean="0">
                <a:solidFill>
                  <a:srgbClr val="0070C0"/>
                </a:solidFill>
                <a:latin typeface="+mn-lt"/>
              </a:rPr>
              <a:t>E</a:t>
            </a:r>
            <a:r>
              <a:rPr lang="en-US" altLang="ja-JP" sz="2000" dirty="0" smtClean="0">
                <a:solidFill>
                  <a:srgbClr val="0070C0"/>
                </a:solidFill>
                <a:latin typeface="+mn-lt"/>
              </a:rPr>
              <a:t>}</a:t>
            </a:r>
            <a:endParaRPr kumimoji="1" lang="en-US" altLang="ja-JP" sz="2000" dirty="0" smtClean="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642910" y="2000240"/>
            <a:ext cx="2154757" cy="369332"/>
            <a:chOff x="642910" y="2000240"/>
            <a:chExt cx="2154757" cy="369332"/>
          </a:xfrm>
        </p:grpSpPr>
        <p:sp>
          <p:nvSpPr>
            <p:cNvPr id="4" name="正方形/長方形 32"/>
            <p:cNvSpPr>
              <a:spLocks noChangeArrowheads="1"/>
            </p:cNvSpPr>
            <p:nvPr/>
          </p:nvSpPr>
          <p:spPr bwMode="auto">
            <a:xfrm>
              <a:off x="642910" y="2000240"/>
              <a:ext cx="21547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73050" indent="-273050" eaLnBrk="0" hangingPunct="0">
                <a:spcBef>
                  <a:spcPts val="600"/>
                </a:spcBef>
                <a:buClr>
                  <a:srgbClr val="FE8637"/>
                </a:buClr>
                <a:buSzPct val="70000"/>
              </a:pP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</a:t>
              </a:r>
              <a:r>
                <a:rPr lang="ja-JP" altLang="en-US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 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-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i="1" baseline="-25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 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: ({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},</a:t>
              </a:r>
              <a:r>
                <a:rPr lang="en-US" altLang="ja-JP" i="1" dirty="0" smtClean="0">
                  <a:solidFill>
                    <a:srgbClr val="000000"/>
                  </a:solidFill>
                  <a:latin typeface="Symbol" pitchFamily="18" charset="2"/>
                  <a:ea typeface="ＭＳ Ｐ明朝" charset="-128"/>
                  <a:sym typeface="Wingdings" pitchFamily="2" charset="2"/>
                </a:rPr>
                <a:t>f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)</a:t>
              </a:r>
              <a:endParaRPr lang="en-US" altLang="ja-JP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endParaRPr>
            </a:p>
          </p:txBody>
        </p:sp>
        <p:pic>
          <p:nvPicPr>
            <p:cNvPr id="34" name="図 33" descr="txp_fig.bmp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0" cstate="print">
              <a:lum/>
            </a:blip>
            <a:stretch>
              <a:fillRect/>
            </a:stretch>
          </p:blipFill>
          <p:spPr>
            <a:xfrm>
              <a:off x="1000100" y="2133017"/>
              <a:ext cx="118687" cy="152975"/>
            </a:xfrm>
            <a:prstGeom prst="rect">
              <a:avLst/>
            </a:prstGeom>
          </p:spPr>
        </p:pic>
      </p:grpSp>
      <p:grpSp>
        <p:nvGrpSpPr>
          <p:cNvPr id="43" name="グループ化 42"/>
          <p:cNvGrpSpPr/>
          <p:nvPr/>
        </p:nvGrpSpPr>
        <p:grpSpPr>
          <a:xfrm>
            <a:off x="357158" y="3357562"/>
            <a:ext cx="2682145" cy="369332"/>
            <a:chOff x="357158" y="3357562"/>
            <a:chExt cx="2682145" cy="369332"/>
          </a:xfrm>
        </p:grpSpPr>
        <p:sp>
          <p:nvSpPr>
            <p:cNvPr id="6" name="正方形/長方形 32"/>
            <p:cNvSpPr>
              <a:spLocks noChangeArrowheads="1"/>
            </p:cNvSpPr>
            <p:nvPr/>
          </p:nvSpPr>
          <p:spPr bwMode="auto">
            <a:xfrm>
              <a:off x="357158" y="3357562"/>
              <a:ext cx="268214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73050" indent="-273050" eaLnBrk="0" hangingPunct="0">
                <a:spcBef>
                  <a:spcPts val="600"/>
                </a:spcBef>
                <a:buClr>
                  <a:srgbClr val="FE8637"/>
                </a:buClr>
                <a:buSzPct val="70000"/>
              </a:pP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  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-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i="1" baseline="-25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: ({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,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},</a:t>
              </a:r>
              <a:r>
                <a:rPr lang="en-US" altLang="ja-JP" i="1" dirty="0" smtClean="0">
                  <a:solidFill>
                    <a:srgbClr val="000000"/>
                  </a:solidFill>
                  <a:latin typeface="Symbol" pitchFamily="18" charset="2"/>
                  <a:ea typeface="ＭＳ Ｐ明朝" charset="-128"/>
                  <a:sym typeface="Wingdings" pitchFamily="2" charset="2"/>
                </a:rPr>
                <a:t>f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)</a:t>
              </a:r>
              <a:endParaRPr lang="en-US" altLang="ja-JP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endParaRPr>
            </a:p>
          </p:txBody>
        </p:sp>
        <p:pic>
          <p:nvPicPr>
            <p:cNvPr id="35" name="図 34" descr="txp_fig.bmp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 cstate="print">
              <a:lum/>
            </a:blip>
            <a:stretch>
              <a:fillRect/>
            </a:stretch>
          </p:blipFill>
          <p:spPr>
            <a:xfrm>
              <a:off x="809975" y="3490339"/>
              <a:ext cx="118687" cy="152975"/>
            </a:xfrm>
            <a:prstGeom prst="rect">
              <a:avLst/>
            </a:prstGeom>
          </p:spPr>
        </p:pic>
      </p:grpSp>
      <p:grpSp>
        <p:nvGrpSpPr>
          <p:cNvPr id="44" name="グループ化 43"/>
          <p:cNvGrpSpPr/>
          <p:nvPr/>
        </p:nvGrpSpPr>
        <p:grpSpPr>
          <a:xfrm>
            <a:off x="0" y="4714884"/>
            <a:ext cx="3401893" cy="369332"/>
            <a:chOff x="0" y="4714884"/>
            <a:chExt cx="3401893" cy="369332"/>
          </a:xfrm>
        </p:grpSpPr>
        <p:sp>
          <p:nvSpPr>
            <p:cNvPr id="8" name="正方形/長方形 32"/>
            <p:cNvSpPr>
              <a:spLocks noChangeArrowheads="1"/>
            </p:cNvSpPr>
            <p:nvPr/>
          </p:nvSpPr>
          <p:spPr bwMode="auto">
            <a:xfrm>
              <a:off x="0" y="4714884"/>
              <a:ext cx="34018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73050" indent="-273050" eaLnBrk="0" hangingPunct="0">
                <a:spcBef>
                  <a:spcPts val="600"/>
                </a:spcBef>
                <a:buClr>
                  <a:srgbClr val="FE8637"/>
                </a:buClr>
                <a:buSzPct val="70000"/>
              </a:pP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111</a:t>
              </a:r>
              <a:r>
                <a:rPr lang="en-US" altLang="ja-JP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</a:t>
              </a:r>
              <a:r>
                <a:rPr lang="ja-JP" altLang="en-US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  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-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i="1" baseline="-25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: ({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,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</a:t>
              </a:r>
              <a:r>
                <a:rPr lang="en-US" altLang="ja-JP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,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},</a:t>
              </a:r>
              <a:r>
                <a:rPr lang="en-US" altLang="ja-JP" i="1" dirty="0" smtClean="0">
                  <a:solidFill>
                    <a:srgbClr val="000000"/>
                  </a:solidFill>
                  <a:latin typeface="Symbol" pitchFamily="18" charset="2"/>
                  <a:ea typeface="ＭＳ Ｐ明朝" charset="-128"/>
                  <a:sym typeface="Wingdings" pitchFamily="2" charset="2"/>
                </a:rPr>
                <a:t>f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)</a:t>
              </a:r>
              <a:endParaRPr lang="en-US" altLang="ja-JP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endParaRPr>
            </a:p>
          </p:txBody>
        </p:sp>
        <p:pic>
          <p:nvPicPr>
            <p:cNvPr id="37" name="図 36" descr="txp_fig.bmp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0" cstate="print">
              <a:lum/>
            </a:blip>
            <a:stretch>
              <a:fillRect/>
            </a:stretch>
          </p:blipFill>
          <p:spPr>
            <a:xfrm>
              <a:off x="595661" y="4847661"/>
              <a:ext cx="118687" cy="152975"/>
            </a:xfrm>
            <a:prstGeom prst="rect">
              <a:avLst/>
            </a:prstGeom>
          </p:spPr>
        </p:pic>
      </p:grpSp>
      <p:grpSp>
        <p:nvGrpSpPr>
          <p:cNvPr id="45" name="グループ化 44"/>
          <p:cNvGrpSpPr/>
          <p:nvPr/>
        </p:nvGrpSpPr>
        <p:grpSpPr>
          <a:xfrm>
            <a:off x="3571868" y="5000636"/>
            <a:ext cx="5000660" cy="369332"/>
            <a:chOff x="3571868" y="5000636"/>
            <a:chExt cx="5000660" cy="369332"/>
          </a:xfrm>
        </p:grpSpPr>
        <p:sp>
          <p:nvSpPr>
            <p:cNvPr id="80" name="正方形/長方形 32"/>
            <p:cNvSpPr>
              <a:spLocks noChangeArrowheads="1"/>
            </p:cNvSpPr>
            <p:nvPr/>
          </p:nvSpPr>
          <p:spPr bwMode="auto">
            <a:xfrm>
              <a:off x="3571868" y="5000636"/>
              <a:ext cx="500066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73050" indent="-273050" eaLnBrk="0" hangingPunct="0">
                <a:spcBef>
                  <a:spcPts val="600"/>
                </a:spcBef>
                <a:buClr>
                  <a:srgbClr val="FE8637"/>
                </a:buClr>
                <a:buSzPct val="70000"/>
              </a:pP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112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</a:t>
              </a:r>
              <a:r>
                <a:rPr lang="ja-JP" altLang="en-US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  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-(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i="1" baseline="-25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111</a:t>
              </a:r>
              <a:r>
                <a:rPr lang="en-US" altLang="ja-JP" dirty="0" smtClean="0">
                  <a:solidFill>
                    <a:srgbClr val="000000"/>
                  </a:solidFill>
                  <a:latin typeface="Tahoma" pitchFamily="34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U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{</a:t>
              </a:r>
              <a:r>
                <a:rPr lang="en-US" altLang="ja-JP" i="1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}) : ({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,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</a:t>
              </a:r>
              <a:r>
                <a:rPr lang="en-US" altLang="ja-JP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,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112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},{</a:t>
              </a:r>
              <a:r>
                <a:rPr lang="en-US" altLang="ja-JP" i="1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})</a:t>
              </a:r>
              <a:endParaRPr lang="en-US" altLang="ja-JP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endParaRPr>
            </a:p>
          </p:txBody>
        </p:sp>
        <p:pic>
          <p:nvPicPr>
            <p:cNvPr id="38" name="図 37" descr="txp_fig.bmp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0" cstate="print">
              <a:lum/>
            </a:blip>
            <a:stretch>
              <a:fillRect/>
            </a:stretch>
          </p:blipFill>
          <p:spPr>
            <a:xfrm>
              <a:off x="4167561" y="5133413"/>
              <a:ext cx="118687" cy="152975"/>
            </a:xfrm>
            <a:prstGeom prst="rect">
              <a:avLst/>
            </a:prstGeom>
          </p:spPr>
        </p:pic>
      </p:grpSp>
      <p:grpSp>
        <p:nvGrpSpPr>
          <p:cNvPr id="46" name="グループ化 45"/>
          <p:cNvGrpSpPr/>
          <p:nvPr/>
        </p:nvGrpSpPr>
        <p:grpSpPr>
          <a:xfrm>
            <a:off x="3714744" y="3500438"/>
            <a:ext cx="3991798" cy="369332"/>
            <a:chOff x="3714744" y="3500438"/>
            <a:chExt cx="3991798" cy="369332"/>
          </a:xfrm>
        </p:grpSpPr>
        <p:sp>
          <p:nvSpPr>
            <p:cNvPr id="89" name="正方形/長方形 32"/>
            <p:cNvSpPr>
              <a:spLocks noChangeArrowheads="1"/>
            </p:cNvSpPr>
            <p:nvPr/>
          </p:nvSpPr>
          <p:spPr bwMode="auto">
            <a:xfrm>
              <a:off x="3714744" y="3500438"/>
              <a:ext cx="39917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73050" indent="-273050" eaLnBrk="0" hangingPunct="0">
                <a:spcBef>
                  <a:spcPts val="600"/>
                </a:spcBef>
                <a:buClr>
                  <a:srgbClr val="FE8637"/>
                </a:buClr>
                <a:buSzPct val="70000"/>
              </a:pP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12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</a:t>
              </a:r>
              <a:r>
                <a:rPr lang="ja-JP" altLang="en-US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  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-(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i="1" baseline="-25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</a:t>
              </a:r>
              <a:r>
                <a:rPr lang="en-US" altLang="ja-JP" dirty="0" smtClean="0">
                  <a:solidFill>
                    <a:srgbClr val="000000"/>
                  </a:solidFill>
                  <a:latin typeface="Tahoma" pitchFamily="34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U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{</a:t>
              </a:r>
              <a:r>
                <a:rPr lang="en-US" altLang="ja-JP" i="1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}) : ({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,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12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},{</a:t>
              </a:r>
              <a:r>
                <a:rPr lang="en-US" altLang="ja-JP" i="1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})</a:t>
              </a:r>
              <a:endParaRPr lang="en-US" altLang="ja-JP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endParaRPr>
            </a:p>
          </p:txBody>
        </p:sp>
        <p:pic>
          <p:nvPicPr>
            <p:cNvPr id="39" name="図 38" descr="txp_fig.bmp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0" cstate="print">
              <a:lum/>
            </a:blip>
            <a:stretch>
              <a:fillRect/>
            </a:stretch>
          </p:blipFill>
          <p:spPr>
            <a:xfrm>
              <a:off x="4214810" y="3633215"/>
              <a:ext cx="118687" cy="152975"/>
            </a:xfrm>
            <a:prstGeom prst="rect">
              <a:avLst/>
            </a:prstGeom>
          </p:spPr>
        </p:pic>
      </p:grpSp>
      <p:grpSp>
        <p:nvGrpSpPr>
          <p:cNvPr id="48" name="グループ化 47"/>
          <p:cNvGrpSpPr/>
          <p:nvPr/>
        </p:nvGrpSpPr>
        <p:grpSpPr>
          <a:xfrm>
            <a:off x="3643306" y="2000240"/>
            <a:ext cx="3187091" cy="369332"/>
            <a:chOff x="3643306" y="2000240"/>
            <a:chExt cx="3187091" cy="369332"/>
          </a:xfrm>
        </p:grpSpPr>
        <p:sp>
          <p:nvSpPr>
            <p:cNvPr id="61" name="正方形/長方形 32"/>
            <p:cNvSpPr>
              <a:spLocks noChangeArrowheads="1"/>
            </p:cNvSpPr>
            <p:nvPr/>
          </p:nvSpPr>
          <p:spPr bwMode="auto">
            <a:xfrm>
              <a:off x="3643306" y="2000240"/>
              <a:ext cx="3187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73050" indent="-273050" eaLnBrk="0" hangingPunct="0">
                <a:spcBef>
                  <a:spcPts val="600"/>
                </a:spcBef>
                <a:buClr>
                  <a:srgbClr val="FE8637"/>
                </a:buClr>
                <a:buSzPct val="70000"/>
              </a:pP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2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</a:t>
              </a:r>
              <a:r>
                <a:rPr lang="ja-JP" altLang="en-US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 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-(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i="1" baseline="-25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dirty="0" smtClean="0">
                  <a:solidFill>
                    <a:srgbClr val="000000"/>
                  </a:solidFill>
                  <a:latin typeface="Tahoma" pitchFamily="34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U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{</a:t>
              </a:r>
              <a:r>
                <a:rPr lang="en-US" altLang="ja-JP" i="1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}) : ({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2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},{</a:t>
              </a:r>
              <a:r>
                <a:rPr lang="en-US" altLang="ja-JP" i="1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})</a:t>
              </a:r>
              <a:endParaRPr lang="en-US" altLang="ja-JP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endParaRPr>
            </a:p>
          </p:txBody>
        </p:sp>
        <p:pic>
          <p:nvPicPr>
            <p:cNvPr id="40" name="図 39" descr="txp_fig.bmp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0" cstate="print">
              <a:lum/>
            </a:blip>
            <a:stretch>
              <a:fillRect/>
            </a:stretch>
          </p:blipFill>
          <p:spPr>
            <a:xfrm>
              <a:off x="4024685" y="2143116"/>
              <a:ext cx="118687" cy="152975"/>
            </a:xfrm>
            <a:prstGeom prst="rect">
              <a:avLst/>
            </a:prstGeom>
          </p:spPr>
        </p:pic>
      </p:grpSp>
      <p:grpSp>
        <p:nvGrpSpPr>
          <p:cNvPr id="47" name="グループ化 46"/>
          <p:cNvGrpSpPr/>
          <p:nvPr/>
        </p:nvGrpSpPr>
        <p:grpSpPr>
          <a:xfrm>
            <a:off x="6346054" y="2419973"/>
            <a:ext cx="2345514" cy="723275"/>
            <a:chOff x="6346054" y="2419973"/>
            <a:chExt cx="2345514" cy="723275"/>
          </a:xfrm>
        </p:grpSpPr>
        <p:sp>
          <p:nvSpPr>
            <p:cNvPr id="62" name="正方形/長方形 32"/>
            <p:cNvSpPr>
              <a:spLocks noChangeArrowheads="1"/>
            </p:cNvSpPr>
            <p:nvPr/>
          </p:nvSpPr>
          <p:spPr bwMode="auto">
            <a:xfrm>
              <a:off x="6346054" y="2419973"/>
              <a:ext cx="2345514" cy="723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73050" indent="-273050" eaLnBrk="0" hangingPunct="0">
                <a:spcBef>
                  <a:spcPts val="600"/>
                </a:spcBef>
                <a:buClr>
                  <a:srgbClr val="FE8637"/>
                </a:buClr>
                <a:buSzPct val="70000"/>
              </a:pP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3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</a:t>
              </a:r>
              <a:r>
                <a:rPr lang="ja-JP" altLang="en-US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 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-(</a:t>
              </a:r>
              <a:r>
                <a:rPr lang="en-US" altLang="ja-JP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i="1" baseline="-25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dirty="0" smtClean="0">
                  <a:solidFill>
                    <a:srgbClr val="000000"/>
                  </a:solidFill>
                  <a:latin typeface="Tahoma" pitchFamily="34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U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{</a:t>
              </a:r>
              <a:r>
                <a:rPr lang="en-US" altLang="ja-JP" i="1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i="1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,E</a:t>
              </a:r>
              <a:r>
                <a:rPr lang="en-US" altLang="ja-JP" i="1" baseline="-25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2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}) </a:t>
              </a:r>
            </a:p>
            <a:p>
              <a:pPr marL="273050" indent="-273050" eaLnBrk="0" hangingPunct="0">
                <a:spcBef>
                  <a:spcPts val="600"/>
                </a:spcBef>
                <a:buClr>
                  <a:srgbClr val="FE8637"/>
                </a:buClr>
                <a:buSzPct val="70000"/>
              </a:pP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: ({</a:t>
              </a:r>
              <a:r>
                <a:rPr lang="en-US" altLang="ja-JP" i="1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3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},{</a:t>
              </a:r>
              <a:r>
                <a:rPr lang="en-US" altLang="ja-JP" i="1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E</a:t>
              </a:r>
              <a:r>
                <a:rPr lang="en-US" altLang="ja-JP" i="1" baseline="-25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1</a:t>
              </a:r>
              <a:r>
                <a:rPr lang="en-US" altLang="ja-JP" i="1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,E</a:t>
              </a:r>
              <a:r>
                <a:rPr lang="en-US" altLang="ja-JP" i="1" baseline="-25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2</a:t>
              </a:r>
              <a:r>
                <a:rPr lang="en-US" altLang="ja-JP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})</a:t>
              </a:r>
              <a:endParaRPr lang="en-US" altLang="ja-JP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endParaRPr>
            </a:p>
          </p:txBody>
        </p:sp>
        <p:pic>
          <p:nvPicPr>
            <p:cNvPr id="41" name="図 40" descr="txp_fig.bmp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10" cstate="print">
              <a:lum/>
            </a:blip>
            <a:stretch>
              <a:fillRect/>
            </a:stretch>
          </p:blipFill>
          <p:spPr>
            <a:xfrm>
              <a:off x="6715140" y="2561645"/>
              <a:ext cx="118687" cy="152975"/>
            </a:xfrm>
            <a:prstGeom prst="rect">
              <a:avLst/>
            </a:prstGeom>
          </p:spPr>
        </p:pic>
      </p:grpSp>
      <p:sp>
        <p:nvSpPr>
          <p:cNvPr id="60" name="正方形/長方形 28"/>
          <p:cNvSpPr>
            <a:spLocks noChangeArrowheads="1"/>
          </p:cNvSpPr>
          <p:nvPr/>
        </p:nvSpPr>
        <p:spPr bwMode="auto">
          <a:xfrm>
            <a:off x="5429256" y="3214686"/>
            <a:ext cx="3631122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i="1" baseline="-25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13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: MAS of 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 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containing </a:t>
            </a:r>
            <a:r>
              <a:rPr lang="en-US" altLang="ja-JP" sz="2000" i="1" dirty="0" smtClean="0">
                <a:solidFill>
                  <a:srgbClr val="0070C0"/>
                </a:solidFill>
                <a:latin typeface="+mn-lt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0070C0"/>
                </a:solidFill>
                <a:latin typeface="+mn-lt"/>
                <a:ea typeface="ＭＳ Ｐ明朝" charset="-128"/>
                <a:sym typeface="Wingdings" pitchFamily="2" charset="2"/>
              </a:rPr>
              <a:t>3</a:t>
            </a:r>
            <a:endParaRPr lang="en-US" altLang="ja-JP" sz="2000" dirty="0" smtClean="0">
              <a:solidFill>
                <a:srgbClr val="000000"/>
              </a:solidFill>
              <a:latin typeface="+mn-lt"/>
              <a:ea typeface="ＭＳ Ｐ明朝" charset="-128"/>
              <a:sym typeface="Wingdings" pitchFamily="2" charset="2"/>
            </a:endParaRPr>
          </a:p>
          <a:p>
            <a:pPr>
              <a:defRPr/>
            </a:pP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but not containing </a:t>
            </a:r>
            <a:r>
              <a:rPr lang="en-US" altLang="ja-JP" sz="2000" i="1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1</a:t>
            </a:r>
            <a:r>
              <a:rPr lang="en-US" altLang="ja-JP" sz="2000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,</a:t>
            </a:r>
            <a:r>
              <a:rPr lang="en-US" altLang="ja-JP" sz="2000" i="1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i="1" baseline="-25000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2</a:t>
            </a:r>
            <a:endParaRPr lang="en-US" altLang="ja-JP" sz="2000" dirty="0" smtClean="0">
              <a:solidFill>
                <a:srgbClr val="000000"/>
              </a:solidFill>
              <a:latin typeface="Tahoma" pitchFamily="34" charset="0"/>
              <a:ea typeface="ＭＳ Ｐ明朝" charset="-128"/>
              <a:sym typeface="Wingdings" pitchFamily="2" charset="2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85852" y="4429132"/>
            <a:ext cx="6845144" cy="400110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Find an MAS of </a:t>
            </a:r>
            <a:r>
              <a:rPr kumimoji="1" lang="en-US" altLang="ja-JP" sz="2000" i="1" dirty="0" smtClean="0">
                <a:latin typeface="+mn-lt"/>
              </a:rPr>
              <a:t>H</a:t>
            </a:r>
            <a:r>
              <a:rPr kumimoji="1" lang="en-US" altLang="ja-JP" sz="2000" dirty="0" smtClean="0">
                <a:latin typeface="+mn-lt"/>
              </a:rPr>
              <a:t> containing </a:t>
            </a:r>
            <a:r>
              <a:rPr lang="en-US" altLang="ja-JP" sz="2000" i="1" dirty="0" smtClean="0">
                <a:solidFill>
                  <a:srgbClr val="0070C0"/>
                </a:solidFill>
                <a:latin typeface="+mn-lt"/>
              </a:rPr>
              <a:t>In</a:t>
            </a:r>
            <a:r>
              <a:rPr kumimoji="1" lang="en-US" altLang="ja-JP" sz="2000" dirty="0" smtClean="0">
                <a:latin typeface="+mn-lt"/>
              </a:rPr>
              <a:t> </a:t>
            </a:r>
            <a:r>
              <a:rPr lang="en-US" altLang="ja-JP" sz="2000" dirty="0" smtClean="0">
                <a:latin typeface="+mn-lt"/>
              </a:rPr>
              <a:t>but </a:t>
            </a:r>
            <a:r>
              <a:rPr kumimoji="1" lang="en-US" altLang="ja-JP" sz="2000" dirty="0" smtClean="0">
                <a:latin typeface="+mn-lt"/>
              </a:rPr>
              <a:t>not containing </a:t>
            </a:r>
            <a:r>
              <a:rPr kumimoji="1" lang="en-US" altLang="ja-JP" sz="2000" i="1" dirty="0" smtClean="0">
                <a:solidFill>
                  <a:srgbClr val="C00000"/>
                </a:solidFill>
                <a:latin typeface="+mn-lt"/>
              </a:rPr>
              <a:t>Out</a:t>
            </a:r>
          </a:p>
        </p:txBody>
      </p:sp>
      <p:sp>
        <p:nvSpPr>
          <p:cNvPr id="49" name="スライド番号プレースホルダ 4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9D2B2D-37C7-44EA-B6B0-94551E695700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643042" y="1643050"/>
            <a:ext cx="1048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n-US" altLang="ja-JP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(</a:t>
            </a:r>
            <a:r>
              <a:rPr lang="en-US" altLang="ja-JP" i="1" dirty="0" err="1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In</a:t>
            </a:r>
            <a:r>
              <a:rPr lang="en-US" altLang="ja-JP" dirty="0" err="1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,</a:t>
            </a:r>
            <a:r>
              <a:rPr lang="en-US" altLang="ja-JP" i="1" dirty="0" err="1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Out</a:t>
            </a:r>
            <a:r>
              <a:rPr lang="en-US" altLang="ja-JP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)</a:t>
            </a:r>
            <a:endParaRPr lang="en-US" altLang="ja-JP" dirty="0">
              <a:solidFill>
                <a:srgbClr val="000000"/>
              </a:solidFill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59" grpId="0" animBg="1"/>
      <p:bldP spid="76" grpId="0" animBg="1"/>
      <p:bldP spid="85" grpId="0" animBg="1"/>
      <p:bldP spid="31" grpId="0" animBg="1"/>
      <p:bldP spid="32" grpId="0" animBg="1"/>
      <p:bldP spid="32" grpId="1" animBg="1"/>
      <p:bldP spid="60" grpId="0" animBg="1"/>
      <p:bldP spid="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グループ化 63"/>
          <p:cNvGrpSpPr/>
          <p:nvPr/>
        </p:nvGrpSpPr>
        <p:grpSpPr>
          <a:xfrm>
            <a:off x="565135" y="3929066"/>
            <a:ext cx="1863725" cy="1857375"/>
            <a:chOff x="565135" y="500042"/>
            <a:chExt cx="1863725" cy="1857375"/>
          </a:xfrm>
        </p:grpSpPr>
        <p:sp>
          <p:nvSpPr>
            <p:cNvPr id="59" name="角丸四角形 58"/>
            <p:cNvSpPr/>
            <p:nvPr/>
          </p:nvSpPr>
          <p:spPr bwMode="auto">
            <a:xfrm>
              <a:off x="642910" y="1000113"/>
              <a:ext cx="1714500" cy="78581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7030A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grpSp>
          <p:nvGrpSpPr>
            <p:cNvPr id="63" name="グループ化 62"/>
            <p:cNvGrpSpPr/>
            <p:nvPr/>
          </p:nvGrpSpPr>
          <p:grpSpPr>
            <a:xfrm>
              <a:off x="565135" y="500042"/>
              <a:ext cx="1863725" cy="1857375"/>
              <a:chOff x="7072330" y="642918"/>
              <a:chExt cx="1863725" cy="1857375"/>
            </a:xfrm>
          </p:grpSpPr>
          <p:sp>
            <p:nvSpPr>
              <p:cNvPr id="51" name="角丸四角形 50"/>
              <p:cNvSpPr/>
              <p:nvPr/>
            </p:nvSpPr>
            <p:spPr bwMode="auto">
              <a:xfrm>
                <a:off x="7072330" y="642918"/>
                <a:ext cx="1863725" cy="1785937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52" name="正方形/長方形 62"/>
              <p:cNvSpPr>
                <a:spLocks noChangeArrowheads="1"/>
              </p:cNvSpPr>
              <p:nvPr/>
            </p:nvSpPr>
            <p:spPr bwMode="auto">
              <a:xfrm>
                <a:off x="8358300" y="2038631"/>
                <a:ext cx="441176" cy="4616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2400" i="1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H</a:t>
                </a:r>
                <a:endParaRPr lang="ja-JP" altLang="en-US">
                  <a:ea typeface="ＭＳ Ｐ明朝" charset="-128"/>
                  <a:cs typeface="Tahoma" pitchFamily="34" charset="0"/>
                </a:endParaRPr>
              </a:p>
            </p:txBody>
          </p:sp>
          <p:grpSp>
            <p:nvGrpSpPr>
              <p:cNvPr id="53" name="グループ化 24"/>
              <p:cNvGrpSpPr>
                <a:grpSpLocks/>
              </p:cNvGrpSpPr>
              <p:nvPr/>
            </p:nvGrpSpPr>
            <p:grpSpPr bwMode="auto">
              <a:xfrm>
                <a:off x="7215205" y="1988088"/>
                <a:ext cx="1071562" cy="369330"/>
                <a:chOff x="1071527" y="3059668"/>
                <a:chExt cx="1071490" cy="369332"/>
              </a:xfrm>
            </p:grpSpPr>
            <p:sp>
              <p:nvSpPr>
                <p:cNvPr id="56" name="角丸四角形 55"/>
                <p:cNvSpPr/>
                <p:nvPr/>
              </p:nvSpPr>
              <p:spPr>
                <a:xfrm>
                  <a:off x="1071527" y="3065460"/>
                  <a:ext cx="1071490" cy="357190"/>
                </a:xfrm>
                <a:prstGeom prst="round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57" name="正方形/長方形 69"/>
                <p:cNvSpPr>
                  <a:spLocks noChangeArrowheads="1"/>
                </p:cNvSpPr>
                <p:nvPr/>
              </p:nvSpPr>
              <p:spPr bwMode="auto">
                <a:xfrm>
                  <a:off x="1313813" y="3059668"/>
                  <a:ext cx="58702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i="1">
                      <a:solidFill>
                        <a:srgbClr val="C00000"/>
                      </a:solidFill>
                      <a:latin typeface="Century Schoolbook" pitchFamily="18" charset="0"/>
                      <a:ea typeface="ＭＳ Ｐ明朝" charset="-128"/>
                      <a:cs typeface="Tahoma" pitchFamily="34" charset="0"/>
                      <a:sym typeface="Wingdings" pitchFamily="2" charset="2"/>
                    </a:rPr>
                    <a:t>Out</a:t>
                  </a:r>
                  <a:endParaRPr lang="ja-JP" altLang="en-US" baseline="-25000">
                    <a:solidFill>
                      <a:srgbClr val="C00000"/>
                    </a:solidFill>
                    <a:ea typeface="ＭＳ Ｐ明朝" charset="-128"/>
                    <a:cs typeface="Tahoma" pitchFamily="34" charset="0"/>
                  </a:endParaRPr>
                </a:p>
              </p:txBody>
            </p:sp>
          </p:grpSp>
          <p:sp>
            <p:nvSpPr>
              <p:cNvPr id="54" name="正方形/長方形 66"/>
              <p:cNvSpPr>
                <a:spLocks noChangeArrowheads="1"/>
              </p:cNvSpPr>
              <p:nvPr/>
            </p:nvSpPr>
            <p:spPr bwMode="auto">
              <a:xfrm>
                <a:off x="8324940" y="773650"/>
                <a:ext cx="462017" cy="369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i="1">
                    <a:solidFill>
                      <a:srgbClr val="7030A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H</a:t>
                </a:r>
                <a:r>
                  <a:rPr lang="en-US" altLang="ja-JP" i="1" baseline="-25000">
                    <a:solidFill>
                      <a:srgbClr val="7030A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2</a:t>
                </a:r>
                <a:endParaRPr lang="ja-JP" altLang="en-US" baseline="-25000">
                  <a:solidFill>
                    <a:srgbClr val="7030A0"/>
                  </a:solidFill>
                  <a:ea typeface="ＭＳ Ｐ明朝" charset="-128"/>
                  <a:cs typeface="Tahoma" pitchFamily="34" charset="0"/>
                </a:endParaRPr>
              </a:p>
            </p:txBody>
          </p:sp>
          <p:sp>
            <p:nvSpPr>
              <p:cNvPr id="55" name="角丸四角形 54"/>
              <p:cNvSpPr/>
              <p:nvPr/>
            </p:nvSpPr>
            <p:spPr bwMode="auto">
              <a:xfrm>
                <a:off x="7153292" y="642918"/>
                <a:ext cx="1204913" cy="121443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7030A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60" name="角丸四角形 59"/>
              <p:cNvSpPr/>
              <p:nvPr/>
            </p:nvSpPr>
            <p:spPr bwMode="auto">
              <a:xfrm>
                <a:off x="7215206" y="1142984"/>
                <a:ext cx="1071563" cy="357188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7429520" y="1142984"/>
                <a:ext cx="4203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i="1" dirty="0" smtClean="0">
                    <a:solidFill>
                      <a:srgbClr val="0070C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In</a:t>
                </a:r>
                <a:endParaRPr lang="ja-JP" altLang="en-US" baseline="-25000" dirty="0">
                  <a:solidFill>
                    <a:srgbClr val="0070C0"/>
                  </a:solidFill>
                  <a:ea typeface="ＭＳ Ｐ明朝" charset="-128"/>
                  <a:cs typeface="Tahoma" pitchFamily="34" charset="0"/>
                </a:endParaRPr>
              </a:p>
            </p:txBody>
          </p:sp>
          <p:sp>
            <p:nvSpPr>
              <p:cNvPr id="62" name="正方形/長方形 61"/>
              <p:cNvSpPr/>
              <p:nvPr/>
            </p:nvSpPr>
            <p:spPr>
              <a:xfrm>
                <a:off x="7429520" y="714356"/>
                <a:ext cx="5437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i="1" dirty="0" smtClean="0">
                    <a:solidFill>
                      <a:schemeClr val="accent1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Sec</a:t>
                </a:r>
                <a:endParaRPr lang="ja-JP" altLang="en-US" baseline="-25000" dirty="0">
                  <a:solidFill>
                    <a:schemeClr val="accent1"/>
                  </a:solidFill>
                  <a:ea typeface="ＭＳ Ｐ明朝" charset="-128"/>
                  <a:cs typeface="Tahoma" pitchFamily="34" charset="0"/>
                </a:endParaRPr>
              </a:p>
            </p:txBody>
          </p:sp>
        </p:grpSp>
      </p:grpSp>
      <p:sp>
        <p:nvSpPr>
          <p:cNvPr id="32771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ja-JP" i="1" dirty="0" smtClean="0">
                <a:solidFill>
                  <a:srgbClr val="7030A0"/>
                </a:solidFill>
                <a:cs typeface="Tahoma" pitchFamily="34" charset="0"/>
              </a:rPr>
              <a:t>H</a:t>
            </a:r>
            <a:r>
              <a:rPr lang="en-US" altLang="ja-JP" i="1" baseline="-25000" dirty="0" smtClean="0">
                <a:solidFill>
                  <a:srgbClr val="7030A0"/>
                </a:solidFill>
                <a:cs typeface="Tahoma" pitchFamily="34" charset="0"/>
              </a:rPr>
              <a:t>2</a:t>
            </a:r>
            <a:r>
              <a:rPr lang="en-US" altLang="ja-JP" dirty="0" smtClean="0">
                <a:cs typeface="Tahoma" pitchFamily="34" charset="0"/>
              </a:rPr>
              <a:t> </a:t>
            </a:r>
            <a:r>
              <a:rPr lang="en-US" altLang="ja-JP" dirty="0" smtClean="0">
                <a:cs typeface="Tahoma" pitchFamily="34" charset="0"/>
                <a:sym typeface="Wingdings" pitchFamily="2" charset="2"/>
              </a:rPr>
              <a:t>: Output of </a:t>
            </a:r>
            <a:r>
              <a:rPr lang="en-US" altLang="ja-JP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i="1" dirty="0" smtClean="0"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dirty="0" smtClean="0">
                <a:cs typeface="Tahoma" pitchFamily="34" charset="0"/>
                <a:sym typeface="Wingdings" pitchFamily="2" charset="2"/>
              </a:rPr>
              <a:t>-</a:t>
            </a:r>
            <a:r>
              <a:rPr lang="en-US" altLang="ja-JP" i="1" dirty="0" err="1" smtClean="0">
                <a:solidFill>
                  <a:srgbClr val="C00000"/>
                </a:solidFill>
                <a:cs typeface="Tahoma" pitchFamily="34" charset="0"/>
                <a:sym typeface="Wingdings" pitchFamily="2" charset="2"/>
              </a:rPr>
              <a:t>Out</a:t>
            </a:r>
            <a:r>
              <a:rPr lang="en-US" altLang="ja-JP" dirty="0" err="1" smtClean="0">
                <a:cs typeface="Tahoma" pitchFamily="34" charset="0"/>
                <a:sym typeface="Wingdings" pitchFamily="2" charset="2"/>
              </a:rPr>
              <a:t>,</a:t>
            </a:r>
            <a:r>
              <a:rPr lang="en-US" altLang="ja-JP" i="1" dirty="0" err="1" smtClean="0">
                <a:solidFill>
                  <a:srgbClr val="0070C0"/>
                </a:solidFill>
                <a:cs typeface="Tahoma" pitchFamily="34" charset="0"/>
                <a:sym typeface="Wingdings" pitchFamily="2" charset="2"/>
              </a:rPr>
              <a:t>In</a:t>
            </a:r>
            <a:r>
              <a:rPr lang="en-US" altLang="ja-JP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)</a:t>
            </a:r>
          </a:p>
          <a:p>
            <a:pPr lvl="1"/>
            <a:r>
              <a:rPr lang="en-US" altLang="ja-JP" i="1" dirty="0" smtClean="0">
                <a:solidFill>
                  <a:srgbClr val="7030A0"/>
                </a:solidFill>
                <a:cs typeface="Tahoma" pitchFamily="34" charset="0"/>
              </a:rPr>
              <a:t>H</a:t>
            </a:r>
            <a:r>
              <a:rPr lang="en-US" altLang="ja-JP" i="1" baseline="-25000" dirty="0" smtClean="0">
                <a:solidFill>
                  <a:srgbClr val="7030A0"/>
                </a:solidFill>
                <a:cs typeface="Tahoma" pitchFamily="34" charset="0"/>
              </a:rPr>
              <a:t>2</a:t>
            </a:r>
            <a:r>
              <a:rPr lang="en-US" altLang="ja-JP" i="1" dirty="0" smtClean="0">
                <a:cs typeface="Tahoma" pitchFamily="34" charset="0"/>
              </a:rPr>
              <a:t> </a:t>
            </a:r>
            <a:r>
              <a:rPr lang="en-US" altLang="ja-JP" dirty="0" smtClean="0"/>
              <a:t> is an MAS of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-</a:t>
            </a:r>
            <a:r>
              <a:rPr lang="en-US" altLang="ja-JP" i="1" dirty="0" smtClean="0">
                <a:solidFill>
                  <a:srgbClr val="C00000"/>
                </a:solidFill>
              </a:rPr>
              <a:t>Out</a:t>
            </a:r>
            <a:r>
              <a:rPr lang="en-US" altLang="ja-JP" dirty="0" smtClean="0"/>
              <a:t> containing 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(and not containing </a:t>
            </a:r>
            <a:r>
              <a:rPr lang="en-US" altLang="ja-JP" i="1" dirty="0" smtClean="0">
                <a:solidFill>
                  <a:srgbClr val="C00000"/>
                </a:solidFill>
              </a:rPr>
              <a:t>Out</a:t>
            </a:r>
            <a:r>
              <a:rPr lang="en-US" altLang="ja-JP" dirty="0" smtClean="0"/>
              <a:t>), but not always an MAS of </a:t>
            </a:r>
            <a:r>
              <a:rPr lang="en-US" altLang="ja-JP" i="1" dirty="0" smtClean="0"/>
              <a:t>H</a:t>
            </a:r>
            <a:endParaRPr lang="en-US" altLang="ja-JP" i="1" dirty="0" smtClean="0">
              <a:solidFill>
                <a:srgbClr val="0070C0"/>
              </a:solidFill>
              <a:cs typeface="Tahoma" pitchFamily="34" charset="0"/>
            </a:endParaRPr>
          </a:p>
          <a:p>
            <a:r>
              <a:rPr lang="en-US" altLang="ja-JP" dirty="0" smtClean="0">
                <a:cs typeface="Tahoma" pitchFamily="34" charset="0"/>
              </a:rPr>
              <a:t>Find an</a:t>
            </a:r>
            <a:r>
              <a:rPr lang="en-US" altLang="ja-JP" dirty="0" smtClean="0">
                <a:solidFill>
                  <a:srgbClr val="0070C0"/>
                </a:solidFill>
                <a:cs typeface="Tahoma" pitchFamily="34" charset="0"/>
              </a:rPr>
              <a:t> </a:t>
            </a:r>
            <a:r>
              <a:rPr lang="en-US" altLang="ja-JP" dirty="0" smtClean="0">
                <a:cs typeface="Tahoma" pitchFamily="34" charset="0"/>
              </a:rPr>
              <a:t>MAS of </a:t>
            </a:r>
            <a:r>
              <a:rPr lang="en-US" altLang="ja-JP" i="1" dirty="0" smtClean="0">
                <a:cs typeface="Tahoma" pitchFamily="34" charset="0"/>
              </a:rPr>
              <a:t>H </a:t>
            </a:r>
            <a:r>
              <a:rPr lang="en-US" altLang="ja-JP" dirty="0" smtClean="0">
                <a:cs typeface="Tahoma" pitchFamily="34" charset="0"/>
              </a:rPr>
              <a:t>containing </a:t>
            </a:r>
            <a:r>
              <a:rPr lang="en-US" altLang="ja-JP" i="1" dirty="0" smtClean="0">
                <a:solidFill>
                  <a:srgbClr val="0070C0"/>
                </a:solidFill>
                <a:cs typeface="Tahoma" pitchFamily="34" charset="0"/>
              </a:rPr>
              <a:t>In</a:t>
            </a:r>
            <a:r>
              <a:rPr lang="ja-JP" altLang="en-US" dirty="0" smtClean="0">
                <a:solidFill>
                  <a:srgbClr val="0070C0"/>
                </a:solidFill>
              </a:rPr>
              <a:t> </a:t>
            </a:r>
            <a:r>
              <a:rPr lang="en-US" altLang="ja-JP" dirty="0" smtClean="0"/>
              <a:t>but</a:t>
            </a: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en-US" altLang="ja-JP" dirty="0" smtClean="0"/>
              <a:t>not containing</a:t>
            </a: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en-US" altLang="ja-JP" i="1" dirty="0" smtClean="0">
                <a:solidFill>
                  <a:srgbClr val="C00000"/>
                </a:solidFill>
              </a:rPr>
              <a:t>Out</a:t>
            </a:r>
            <a:r>
              <a:rPr lang="en-US" altLang="ja-JP" i="1" dirty="0" smtClean="0">
                <a:solidFill>
                  <a:srgbClr val="0070C0"/>
                </a:solidFill>
              </a:rPr>
              <a:t> </a:t>
            </a:r>
            <a:r>
              <a:rPr lang="en-US" altLang="ja-JP" dirty="0" smtClean="0"/>
              <a:t>by using the set </a:t>
            </a:r>
            <a:r>
              <a:rPr lang="en-US" altLang="ja-JP" i="1" dirty="0" smtClean="0">
                <a:solidFill>
                  <a:schemeClr val="accent1"/>
                </a:solidFill>
              </a:rPr>
              <a:t>Sec</a:t>
            </a:r>
            <a:r>
              <a:rPr lang="en-US" altLang="ja-JP" dirty="0" smtClean="0"/>
              <a:t> of </a:t>
            </a:r>
            <a:r>
              <a:rPr lang="en-US" altLang="ja-JP" dirty="0" err="1" smtClean="0"/>
              <a:t>hyperedges</a:t>
            </a:r>
            <a:endParaRPr lang="en-US" altLang="ja-JP" dirty="0" smtClean="0">
              <a:latin typeface="Tahoma" pitchFamily="34" charset="0"/>
              <a:cs typeface="Tahoma" pitchFamily="34" charset="0"/>
            </a:endParaRPr>
          </a:p>
          <a:p>
            <a:endParaRPr lang="ja-JP" altLang="en-US" dirty="0" smtClean="0">
              <a:cs typeface="Tahoma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cs typeface="Tahoma" pitchFamily="34" charset="0"/>
                <a:sym typeface="Wingdings" pitchFamily="2" charset="2"/>
              </a:rPr>
              <a:t>Finding an MAS of </a:t>
            </a:r>
            <a:r>
              <a:rPr lang="en-US" altLang="ja-JP" i="1" dirty="0" smtClean="0"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dirty="0" smtClean="0">
                <a:cs typeface="Tahoma" pitchFamily="34" charset="0"/>
                <a:sym typeface="Wingdings" pitchFamily="2" charset="2"/>
              </a:rPr>
              <a:t> Containing </a:t>
            </a:r>
            <a:r>
              <a:rPr lang="en-US" altLang="ja-JP" i="1" dirty="0" smtClean="0">
                <a:cs typeface="Tahoma" pitchFamily="34" charset="0"/>
                <a:sym typeface="Wingdings" pitchFamily="2" charset="2"/>
              </a:rPr>
              <a:t>In</a:t>
            </a:r>
            <a:r>
              <a:rPr lang="en-US" altLang="ja-JP" dirty="0" smtClean="0">
                <a:cs typeface="Tahoma" pitchFamily="34" charset="0"/>
                <a:sym typeface="Wingdings" pitchFamily="2" charset="2"/>
              </a:rPr>
              <a:t> But Not Containing </a:t>
            </a:r>
            <a:r>
              <a:rPr lang="en-US" altLang="ja-JP" i="1" dirty="0" smtClean="0">
                <a:cs typeface="Tahoma" pitchFamily="34" charset="0"/>
                <a:sym typeface="Wingdings" pitchFamily="2" charset="2"/>
              </a:rPr>
              <a:t>Out</a:t>
            </a:r>
            <a:endParaRPr lang="en-US" altLang="ja-JP" dirty="0" smtClean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グループ化 84"/>
          <p:cNvGrpSpPr>
            <a:grpSpLocks/>
          </p:cNvGrpSpPr>
          <p:nvPr/>
        </p:nvGrpSpPr>
        <p:grpSpPr bwMode="auto">
          <a:xfrm>
            <a:off x="571500" y="3929066"/>
            <a:ext cx="1863725" cy="1857375"/>
            <a:chOff x="571472" y="1571613"/>
            <a:chExt cx="1863600" cy="1857387"/>
          </a:xfrm>
        </p:grpSpPr>
        <p:sp>
          <p:nvSpPr>
            <p:cNvPr id="29733" name="正方形/長方形 20"/>
            <p:cNvSpPr>
              <a:spLocks noChangeArrowheads="1"/>
            </p:cNvSpPr>
            <p:nvPr/>
          </p:nvSpPr>
          <p:spPr bwMode="auto">
            <a:xfrm>
              <a:off x="1857356" y="2967335"/>
              <a:ext cx="4411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i="1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H</a:t>
              </a:r>
              <a:endParaRPr lang="ja-JP" altLang="en-US">
                <a:ea typeface="ＭＳ Ｐ明朝" charset="-128"/>
                <a:cs typeface="Tahoma" pitchFamily="34" charset="0"/>
              </a:endParaRPr>
            </a:p>
          </p:txBody>
        </p:sp>
        <p:grpSp>
          <p:nvGrpSpPr>
            <p:cNvPr id="29734" name="グループ化 81"/>
            <p:cNvGrpSpPr>
              <a:grpSpLocks/>
            </p:cNvGrpSpPr>
            <p:nvPr/>
          </p:nvGrpSpPr>
          <p:grpSpPr bwMode="auto">
            <a:xfrm>
              <a:off x="571472" y="1571613"/>
              <a:ext cx="1863600" cy="1785949"/>
              <a:chOff x="571472" y="1571613"/>
              <a:chExt cx="1863600" cy="1785949"/>
            </a:xfrm>
          </p:grpSpPr>
          <p:sp>
            <p:nvSpPr>
              <p:cNvPr id="7" name="角丸四角形 6"/>
              <p:cNvSpPr/>
              <p:nvPr/>
            </p:nvSpPr>
            <p:spPr>
              <a:xfrm>
                <a:off x="642905" y="2071678"/>
                <a:ext cx="1714385" cy="785818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8" name="角丸四角形 7"/>
              <p:cNvSpPr/>
              <p:nvPr/>
            </p:nvSpPr>
            <p:spPr>
              <a:xfrm>
                <a:off x="571472" y="1571613"/>
                <a:ext cx="1863600" cy="178594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9" name="角丸四角形 8"/>
              <p:cNvSpPr/>
              <p:nvPr/>
            </p:nvSpPr>
            <p:spPr>
              <a:xfrm>
                <a:off x="736561" y="2065328"/>
                <a:ext cx="1071491" cy="35719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9738" name="正方形/長方形 31"/>
              <p:cNvSpPr>
                <a:spLocks noChangeArrowheads="1"/>
              </p:cNvSpPr>
              <p:nvPr/>
            </p:nvSpPr>
            <p:spPr bwMode="auto">
              <a:xfrm>
                <a:off x="1008363" y="2059536"/>
                <a:ext cx="420280" cy="369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i="1" dirty="0" smtClean="0">
                    <a:solidFill>
                      <a:srgbClr val="0070C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In</a:t>
                </a:r>
                <a:endParaRPr lang="ja-JP" altLang="en-US" baseline="-25000" dirty="0">
                  <a:solidFill>
                    <a:srgbClr val="0070C0"/>
                  </a:solidFill>
                  <a:ea typeface="ＭＳ Ｐ明朝" charset="-128"/>
                  <a:cs typeface="Tahoma" pitchFamily="34" charset="0"/>
                </a:endParaRPr>
              </a:p>
            </p:txBody>
          </p:sp>
          <p:grpSp>
            <p:nvGrpSpPr>
              <p:cNvPr id="29739" name="グループ化 24"/>
              <p:cNvGrpSpPr>
                <a:grpSpLocks/>
              </p:cNvGrpSpPr>
              <p:nvPr/>
            </p:nvGrpSpPr>
            <p:grpSpPr bwMode="auto">
              <a:xfrm>
                <a:off x="714337" y="2916792"/>
                <a:ext cx="1071491" cy="369332"/>
                <a:chOff x="1071527" y="3059668"/>
                <a:chExt cx="1071491" cy="369332"/>
              </a:xfrm>
            </p:grpSpPr>
            <p:sp>
              <p:nvSpPr>
                <p:cNvPr id="14" name="角丸四角形 13"/>
                <p:cNvSpPr/>
                <p:nvPr/>
              </p:nvSpPr>
              <p:spPr>
                <a:xfrm>
                  <a:off x="1071527" y="3065460"/>
                  <a:ext cx="1071491" cy="357190"/>
                </a:xfrm>
                <a:prstGeom prst="roundRect">
                  <a:avLst/>
                </a:prstGeom>
                <a:noFill/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29743" name="正方形/長方形 29"/>
                <p:cNvSpPr>
                  <a:spLocks noChangeArrowheads="1"/>
                </p:cNvSpPr>
                <p:nvPr/>
              </p:nvSpPr>
              <p:spPr bwMode="auto">
                <a:xfrm>
                  <a:off x="1313813" y="3059668"/>
                  <a:ext cx="58702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i="1">
                      <a:solidFill>
                        <a:srgbClr val="C00000"/>
                      </a:solidFill>
                      <a:latin typeface="Century Schoolbook" pitchFamily="18" charset="0"/>
                      <a:ea typeface="ＭＳ Ｐ明朝" charset="-128"/>
                      <a:cs typeface="Tahoma" pitchFamily="34" charset="0"/>
                      <a:sym typeface="Wingdings" pitchFamily="2" charset="2"/>
                    </a:rPr>
                    <a:t>Out</a:t>
                  </a:r>
                  <a:endParaRPr lang="ja-JP" altLang="en-US" baseline="-25000">
                    <a:solidFill>
                      <a:srgbClr val="C00000"/>
                    </a:solidFill>
                    <a:ea typeface="ＭＳ Ｐ明朝" charset="-128"/>
                    <a:cs typeface="Tahoma" pitchFamily="34" charset="0"/>
                  </a:endParaRPr>
                </a:p>
              </p:txBody>
            </p:sp>
          </p:grpSp>
          <p:sp>
            <p:nvSpPr>
              <p:cNvPr id="29740" name="正方形/長方形 25"/>
              <p:cNvSpPr>
                <a:spLocks noChangeArrowheads="1"/>
              </p:cNvSpPr>
              <p:nvPr/>
            </p:nvSpPr>
            <p:spPr bwMode="auto">
              <a:xfrm>
                <a:off x="1928794" y="1702346"/>
                <a:ext cx="46198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i="1">
                    <a:solidFill>
                      <a:srgbClr val="7030A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H</a:t>
                </a:r>
                <a:r>
                  <a:rPr lang="en-US" altLang="ja-JP" i="1" baseline="-25000">
                    <a:solidFill>
                      <a:srgbClr val="7030A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2</a:t>
                </a:r>
                <a:endParaRPr lang="ja-JP" altLang="en-US" baseline="-25000">
                  <a:solidFill>
                    <a:srgbClr val="7030A0"/>
                  </a:solidFill>
                  <a:ea typeface="ＭＳ Ｐ明朝" charset="-128"/>
                  <a:cs typeface="Tahoma" pitchFamily="34" charset="0"/>
                </a:endParaRPr>
              </a:p>
            </p:txBody>
          </p:sp>
          <p:sp>
            <p:nvSpPr>
              <p:cNvPr id="29741" name="正方形/長方形 34"/>
              <p:cNvSpPr>
                <a:spLocks noChangeArrowheads="1"/>
              </p:cNvSpPr>
              <p:nvPr/>
            </p:nvSpPr>
            <p:spPr bwMode="auto">
              <a:xfrm>
                <a:off x="1285852" y="2500306"/>
                <a:ext cx="54373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i="1" dirty="0">
                    <a:solidFill>
                      <a:schemeClr val="accent1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Sec</a:t>
                </a:r>
                <a:endParaRPr lang="ja-JP" altLang="en-US" baseline="-25000" dirty="0">
                  <a:solidFill>
                    <a:schemeClr val="accent1"/>
                  </a:solidFill>
                  <a:ea typeface="ＭＳ Ｐ明朝" charset="-128"/>
                  <a:cs typeface="Tahoma" pitchFamily="34" charset="0"/>
                </a:endParaRPr>
              </a:p>
            </p:txBody>
          </p:sp>
        </p:grpSp>
      </p:grpSp>
      <p:grpSp>
        <p:nvGrpSpPr>
          <p:cNvPr id="6" name="グループ化 85"/>
          <p:cNvGrpSpPr>
            <a:grpSpLocks/>
          </p:cNvGrpSpPr>
          <p:nvPr/>
        </p:nvGrpSpPr>
        <p:grpSpPr bwMode="auto">
          <a:xfrm>
            <a:off x="3643313" y="3957638"/>
            <a:ext cx="1863725" cy="1857375"/>
            <a:chOff x="3643306" y="1571612"/>
            <a:chExt cx="1863600" cy="1857387"/>
          </a:xfrm>
        </p:grpSpPr>
        <p:sp>
          <p:nvSpPr>
            <p:cNvPr id="17" name="角丸四角形 16"/>
            <p:cNvSpPr/>
            <p:nvPr/>
          </p:nvSpPr>
          <p:spPr>
            <a:xfrm>
              <a:off x="3714738" y="2071677"/>
              <a:ext cx="1714385" cy="785818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grpSp>
          <p:nvGrpSpPr>
            <p:cNvPr id="29723" name="グループ化 55"/>
            <p:cNvGrpSpPr>
              <a:grpSpLocks/>
            </p:cNvGrpSpPr>
            <p:nvPr/>
          </p:nvGrpSpPr>
          <p:grpSpPr bwMode="auto">
            <a:xfrm>
              <a:off x="3786171" y="1636700"/>
              <a:ext cx="1071490" cy="792167"/>
              <a:chOff x="3357543" y="1285581"/>
              <a:chExt cx="1071490" cy="792167"/>
            </a:xfrm>
          </p:grpSpPr>
          <p:sp>
            <p:nvSpPr>
              <p:cNvPr id="26" name="角丸四角形 25"/>
              <p:cNvSpPr/>
              <p:nvPr/>
            </p:nvSpPr>
            <p:spPr>
              <a:xfrm>
                <a:off x="3357543" y="1285580"/>
                <a:ext cx="1071490" cy="792168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9732" name="正方形/長方形 53"/>
              <p:cNvSpPr>
                <a:spLocks noChangeArrowheads="1"/>
              </p:cNvSpPr>
              <p:nvPr/>
            </p:nvSpPr>
            <p:spPr bwMode="auto">
              <a:xfrm>
                <a:off x="3662346" y="1285860"/>
                <a:ext cx="46198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i="1">
                    <a:solidFill>
                      <a:srgbClr val="00B05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H</a:t>
                </a:r>
                <a:r>
                  <a:rPr lang="en-US" altLang="ja-JP" i="1" baseline="-25000">
                    <a:solidFill>
                      <a:srgbClr val="00B05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3</a:t>
                </a:r>
                <a:endParaRPr lang="ja-JP" altLang="en-US" baseline="-25000">
                  <a:solidFill>
                    <a:srgbClr val="00B050"/>
                  </a:solidFill>
                  <a:ea typeface="ＭＳ Ｐ明朝" charset="-128"/>
                  <a:cs typeface="Tahoma" pitchFamily="34" charset="0"/>
                </a:endParaRPr>
              </a:p>
            </p:txBody>
          </p:sp>
        </p:grpSp>
        <p:sp>
          <p:nvSpPr>
            <p:cNvPr id="19" name="角丸四角形 18"/>
            <p:cNvSpPr/>
            <p:nvPr/>
          </p:nvSpPr>
          <p:spPr>
            <a:xfrm>
              <a:off x="3643306" y="1571612"/>
              <a:ext cx="1863600" cy="178594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725" name="正方形/長方形 39"/>
            <p:cNvSpPr>
              <a:spLocks noChangeArrowheads="1"/>
            </p:cNvSpPr>
            <p:nvPr/>
          </p:nvSpPr>
          <p:spPr bwMode="auto">
            <a:xfrm>
              <a:off x="4929190" y="2967334"/>
              <a:ext cx="4411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i="1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H</a:t>
              </a:r>
              <a:endParaRPr lang="ja-JP" altLang="en-US">
                <a:ea typeface="ＭＳ Ｐ明朝" charset="-128"/>
                <a:cs typeface="Tahoma" pitchFamily="34" charset="0"/>
              </a:endParaRPr>
            </a:p>
          </p:txBody>
        </p:sp>
        <p:grpSp>
          <p:nvGrpSpPr>
            <p:cNvPr id="29726" name="グループ化 24"/>
            <p:cNvGrpSpPr>
              <a:grpSpLocks/>
            </p:cNvGrpSpPr>
            <p:nvPr/>
          </p:nvGrpSpPr>
          <p:grpSpPr bwMode="auto">
            <a:xfrm>
              <a:off x="3786171" y="2916791"/>
              <a:ext cx="1071490" cy="369332"/>
              <a:chOff x="1071527" y="3059668"/>
              <a:chExt cx="1071490" cy="369332"/>
            </a:xfrm>
          </p:grpSpPr>
          <p:sp>
            <p:nvSpPr>
              <p:cNvPr id="24" name="角丸四角形 23"/>
              <p:cNvSpPr/>
              <p:nvPr/>
            </p:nvSpPr>
            <p:spPr>
              <a:xfrm>
                <a:off x="1071527" y="3065460"/>
                <a:ext cx="1071490" cy="35719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9730" name="正方形/長方形 46"/>
              <p:cNvSpPr>
                <a:spLocks noChangeArrowheads="1"/>
              </p:cNvSpPr>
              <p:nvPr/>
            </p:nvSpPr>
            <p:spPr bwMode="auto">
              <a:xfrm>
                <a:off x="1313813" y="3059668"/>
                <a:ext cx="5870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i="1">
                    <a:solidFill>
                      <a:srgbClr val="C0000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Out</a:t>
                </a:r>
                <a:endParaRPr lang="ja-JP" altLang="en-US" baseline="-25000">
                  <a:solidFill>
                    <a:srgbClr val="C00000"/>
                  </a:solidFill>
                  <a:ea typeface="ＭＳ Ｐ明朝" charset="-128"/>
                  <a:cs typeface="Tahoma" pitchFamily="34" charset="0"/>
                </a:endParaRPr>
              </a:p>
            </p:txBody>
          </p:sp>
        </p:grpSp>
        <p:sp>
          <p:nvSpPr>
            <p:cNvPr id="29727" name="正方形/長方形 43"/>
            <p:cNvSpPr>
              <a:spLocks noChangeArrowheads="1"/>
            </p:cNvSpPr>
            <p:nvPr/>
          </p:nvSpPr>
          <p:spPr bwMode="auto">
            <a:xfrm>
              <a:off x="5000628" y="1702345"/>
              <a:ext cx="4619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i="1">
                  <a:solidFill>
                    <a:srgbClr val="7030A0"/>
                  </a:solidFill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H</a:t>
              </a:r>
              <a:r>
                <a:rPr lang="en-US" altLang="ja-JP" i="1" baseline="-25000">
                  <a:solidFill>
                    <a:srgbClr val="7030A0"/>
                  </a:solidFill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2</a:t>
              </a:r>
              <a:endParaRPr lang="ja-JP" altLang="en-US" baseline="-25000">
                <a:solidFill>
                  <a:srgbClr val="7030A0"/>
                </a:solidFill>
                <a:ea typeface="ＭＳ Ｐ明朝" charset="-128"/>
                <a:cs typeface="Tahoma" pitchFamily="34" charset="0"/>
              </a:endParaRPr>
            </a:p>
          </p:txBody>
        </p:sp>
        <p:sp>
          <p:nvSpPr>
            <p:cNvPr id="29728" name="正方形/長方形 44"/>
            <p:cNvSpPr>
              <a:spLocks noChangeArrowheads="1"/>
            </p:cNvSpPr>
            <p:nvPr/>
          </p:nvSpPr>
          <p:spPr bwMode="auto">
            <a:xfrm>
              <a:off x="4357686" y="2500305"/>
              <a:ext cx="5437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i="1">
                  <a:solidFill>
                    <a:schemeClr val="accent1"/>
                  </a:solidFill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Sec</a:t>
              </a:r>
              <a:endParaRPr lang="ja-JP" altLang="en-US" baseline="-25000">
                <a:solidFill>
                  <a:schemeClr val="accent1"/>
                </a:solidFill>
                <a:ea typeface="ＭＳ Ｐ明朝" charset="-128"/>
                <a:cs typeface="Tahoma" pitchFamily="34" charset="0"/>
              </a:endParaRPr>
            </a:p>
          </p:txBody>
        </p:sp>
      </p:grpSp>
      <p:sp>
        <p:nvSpPr>
          <p:cNvPr id="28" name="右矢印 27"/>
          <p:cNvSpPr/>
          <p:nvPr/>
        </p:nvSpPr>
        <p:spPr>
          <a:xfrm>
            <a:off x="2571750" y="4672013"/>
            <a:ext cx="857250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12" name="グループ化 83"/>
          <p:cNvGrpSpPr>
            <a:grpSpLocks/>
          </p:cNvGrpSpPr>
          <p:nvPr/>
        </p:nvGrpSpPr>
        <p:grpSpPr bwMode="auto">
          <a:xfrm>
            <a:off x="6786563" y="3957638"/>
            <a:ext cx="1863725" cy="1857375"/>
            <a:chOff x="6786578" y="1571612"/>
            <a:chExt cx="1863600" cy="1857387"/>
          </a:xfrm>
        </p:grpSpPr>
        <p:sp>
          <p:nvSpPr>
            <p:cNvPr id="30" name="角丸四角形 29"/>
            <p:cNvSpPr/>
            <p:nvPr/>
          </p:nvSpPr>
          <p:spPr>
            <a:xfrm>
              <a:off x="6858010" y="2071677"/>
              <a:ext cx="1714385" cy="785818"/>
            </a:xfrm>
            <a:prstGeom prst="roundRect">
              <a:avLst/>
            </a:prstGeom>
            <a:noFill/>
            <a:ln>
              <a:solidFill>
                <a:srgbClr val="7030A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grpSp>
          <p:nvGrpSpPr>
            <p:cNvPr id="29712" name="グループ化 55"/>
            <p:cNvGrpSpPr>
              <a:grpSpLocks/>
            </p:cNvGrpSpPr>
            <p:nvPr/>
          </p:nvGrpSpPr>
          <p:grpSpPr bwMode="auto">
            <a:xfrm>
              <a:off x="6929443" y="1636700"/>
              <a:ext cx="1071490" cy="792167"/>
              <a:chOff x="3357543" y="1285581"/>
              <a:chExt cx="1071490" cy="792167"/>
            </a:xfrm>
          </p:grpSpPr>
          <p:sp>
            <p:nvSpPr>
              <p:cNvPr id="39" name="角丸四角形 38"/>
              <p:cNvSpPr/>
              <p:nvPr/>
            </p:nvSpPr>
            <p:spPr>
              <a:xfrm>
                <a:off x="3357543" y="1285580"/>
                <a:ext cx="1071490" cy="792168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9721" name="正方形/長方形 71"/>
              <p:cNvSpPr>
                <a:spLocks noChangeArrowheads="1"/>
              </p:cNvSpPr>
              <p:nvPr/>
            </p:nvSpPr>
            <p:spPr bwMode="auto">
              <a:xfrm>
                <a:off x="3662346" y="1285860"/>
                <a:ext cx="46198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i="1">
                    <a:solidFill>
                      <a:srgbClr val="00B05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H</a:t>
                </a:r>
                <a:r>
                  <a:rPr lang="en-US" altLang="ja-JP" i="1" baseline="-25000">
                    <a:solidFill>
                      <a:srgbClr val="00B05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3</a:t>
                </a:r>
                <a:endParaRPr lang="ja-JP" altLang="en-US" baseline="-25000">
                  <a:solidFill>
                    <a:srgbClr val="00B050"/>
                  </a:solidFill>
                  <a:ea typeface="ＭＳ Ｐ明朝" charset="-128"/>
                  <a:cs typeface="Tahoma" pitchFamily="34" charset="0"/>
                </a:endParaRPr>
              </a:p>
            </p:txBody>
          </p:sp>
        </p:grpSp>
        <p:sp>
          <p:nvSpPr>
            <p:cNvPr id="32" name="角丸四角形 31"/>
            <p:cNvSpPr/>
            <p:nvPr/>
          </p:nvSpPr>
          <p:spPr>
            <a:xfrm>
              <a:off x="6786578" y="1571612"/>
              <a:ext cx="1863600" cy="178594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9714" name="正方形/長方形 62"/>
            <p:cNvSpPr>
              <a:spLocks noChangeArrowheads="1"/>
            </p:cNvSpPr>
            <p:nvPr/>
          </p:nvSpPr>
          <p:spPr bwMode="auto">
            <a:xfrm>
              <a:off x="8072462" y="2967334"/>
              <a:ext cx="4411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i="1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H</a:t>
              </a:r>
              <a:endParaRPr lang="ja-JP" altLang="en-US">
                <a:ea typeface="ＭＳ Ｐ明朝" charset="-128"/>
                <a:cs typeface="Tahoma" pitchFamily="34" charset="0"/>
              </a:endParaRPr>
            </a:p>
          </p:txBody>
        </p:sp>
        <p:grpSp>
          <p:nvGrpSpPr>
            <p:cNvPr id="29715" name="グループ化 24"/>
            <p:cNvGrpSpPr>
              <a:grpSpLocks/>
            </p:cNvGrpSpPr>
            <p:nvPr/>
          </p:nvGrpSpPr>
          <p:grpSpPr bwMode="auto">
            <a:xfrm>
              <a:off x="6929443" y="2916791"/>
              <a:ext cx="1071490" cy="369332"/>
              <a:chOff x="1071527" y="3059668"/>
              <a:chExt cx="1071490" cy="369332"/>
            </a:xfrm>
          </p:grpSpPr>
          <p:sp>
            <p:nvSpPr>
              <p:cNvPr id="37" name="角丸四角形 36"/>
              <p:cNvSpPr/>
              <p:nvPr/>
            </p:nvSpPr>
            <p:spPr>
              <a:xfrm>
                <a:off x="1071527" y="3065460"/>
                <a:ext cx="1071490" cy="35719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9719" name="正方形/長方形 69"/>
              <p:cNvSpPr>
                <a:spLocks noChangeArrowheads="1"/>
              </p:cNvSpPr>
              <p:nvPr/>
            </p:nvSpPr>
            <p:spPr bwMode="auto">
              <a:xfrm>
                <a:off x="1313813" y="3059668"/>
                <a:ext cx="58702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i="1">
                    <a:solidFill>
                      <a:srgbClr val="C00000"/>
                    </a:solidFill>
                    <a:latin typeface="Century Schoolbook" pitchFamily="18" charset="0"/>
                    <a:ea typeface="ＭＳ Ｐ明朝" charset="-128"/>
                    <a:cs typeface="Tahoma" pitchFamily="34" charset="0"/>
                    <a:sym typeface="Wingdings" pitchFamily="2" charset="2"/>
                  </a:rPr>
                  <a:t>Out</a:t>
                </a:r>
                <a:endParaRPr lang="ja-JP" altLang="en-US" baseline="-25000">
                  <a:solidFill>
                    <a:srgbClr val="C00000"/>
                  </a:solidFill>
                  <a:ea typeface="ＭＳ Ｐ明朝" charset="-128"/>
                  <a:cs typeface="Tahoma" pitchFamily="34" charset="0"/>
                </a:endParaRPr>
              </a:p>
            </p:txBody>
          </p:sp>
        </p:grpSp>
        <p:sp>
          <p:nvSpPr>
            <p:cNvPr id="29716" name="正方形/長方形 66"/>
            <p:cNvSpPr>
              <a:spLocks noChangeArrowheads="1"/>
            </p:cNvSpPr>
            <p:nvPr/>
          </p:nvSpPr>
          <p:spPr bwMode="auto">
            <a:xfrm>
              <a:off x="8039104" y="1702345"/>
              <a:ext cx="4619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i="1">
                  <a:solidFill>
                    <a:srgbClr val="7030A0"/>
                  </a:solidFill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H</a:t>
              </a:r>
              <a:r>
                <a:rPr lang="en-US" altLang="ja-JP" i="1" baseline="-25000">
                  <a:solidFill>
                    <a:srgbClr val="7030A0"/>
                  </a:solidFill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2</a:t>
              </a:r>
              <a:endParaRPr lang="ja-JP" altLang="en-US" baseline="-25000">
                <a:solidFill>
                  <a:srgbClr val="7030A0"/>
                </a:solidFill>
                <a:ea typeface="ＭＳ Ｐ明朝" charset="-128"/>
                <a:cs typeface="Tahoma" pitchFamily="34" charset="0"/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6867535" y="1571612"/>
              <a:ext cx="1204832" cy="1214445"/>
            </a:xfrm>
            <a:prstGeom prst="roundRect">
              <a:avLst/>
            </a:prstGeom>
            <a:noFill/>
            <a:ln>
              <a:solidFill>
                <a:srgbClr val="7030A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41" name="上カーブ矢印 40"/>
          <p:cNvSpPr/>
          <p:nvPr/>
        </p:nvSpPr>
        <p:spPr>
          <a:xfrm flipH="1">
            <a:off x="1143000" y="5786438"/>
            <a:ext cx="6858000" cy="1000125"/>
          </a:xfrm>
          <a:prstGeom prst="curvedUpArrow">
            <a:avLst>
              <a:gd name="adj1" fmla="val 3507"/>
              <a:gd name="adj2" fmla="val 12302"/>
              <a:gd name="adj3" fmla="val 9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>
            <a:spLocks noChangeArrowheads="1"/>
          </p:cNvSpPr>
          <p:nvPr/>
        </p:nvSpPr>
        <p:spPr bwMode="auto">
          <a:xfrm>
            <a:off x="357188" y="3571933"/>
            <a:ext cx="15600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i="1" dirty="0">
                <a:solidFill>
                  <a:schemeClr val="accent1"/>
                </a:solidFill>
                <a:latin typeface="Century Schoolbook" pitchFamily="18" charset="0"/>
                <a:ea typeface="ＭＳ Ｐ明朝" charset="-128"/>
                <a:cs typeface="Tahoma" pitchFamily="34" charset="0"/>
              </a:rPr>
              <a:t>Sec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</a:t>
            </a:r>
            <a:r>
              <a:rPr lang="en-US" altLang="ja-JP" sz="2000" i="1" dirty="0" smtClean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i="1" baseline="-25000" dirty="0" smtClean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2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-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In</a:t>
            </a:r>
            <a:endParaRPr lang="ja-JP" altLang="en-US" sz="2000" dirty="0">
              <a:ea typeface="ＭＳ Ｐ明朝" charset="-128"/>
              <a:cs typeface="Tahoma" pitchFamily="34" charset="0"/>
            </a:endParaRPr>
          </a:p>
        </p:txBody>
      </p:sp>
      <p:sp>
        <p:nvSpPr>
          <p:cNvPr id="43" name="正方形/長方形 42"/>
          <p:cNvSpPr>
            <a:spLocks noChangeArrowheads="1"/>
          </p:cNvSpPr>
          <p:nvPr/>
        </p:nvSpPr>
        <p:spPr bwMode="auto">
          <a:xfrm>
            <a:off x="2607532" y="5815013"/>
            <a:ext cx="38630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i="1" dirty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i="1" baseline="-25000" dirty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3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 </a:t>
            </a:r>
            <a:r>
              <a:rPr lang="en-US" altLang="ja-JP" sz="2000" dirty="0" err="1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sz="2000" dirty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-(</a:t>
            </a:r>
            <a:r>
              <a:rPr lang="en-US" altLang="ja-JP" sz="2000" i="1" dirty="0" err="1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Out</a:t>
            </a:r>
            <a:r>
              <a:rPr lang="en-US" altLang="ja-JP" sz="2000" dirty="0" err="1" smtClean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U</a:t>
            </a:r>
            <a:r>
              <a:rPr lang="en-US" altLang="ja-JP" sz="2000" i="1" dirty="0" err="1" smtClean="0">
                <a:solidFill>
                  <a:schemeClr val="accent1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Sec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),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In</a:t>
            </a:r>
            <a:r>
              <a:rPr lang="en-US" altLang="ja-JP" sz="2000" dirty="0" smtClean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)</a:t>
            </a:r>
            <a:endParaRPr lang="ja-JP" altLang="en-US" sz="2000" dirty="0">
              <a:latin typeface="Tahoma" pitchFamily="34" charset="0"/>
              <a:ea typeface="ＭＳ Ｐ明朝" charset="-128"/>
              <a:cs typeface="Tahoma" pitchFamily="34" charset="0"/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5715000" y="4672013"/>
            <a:ext cx="857250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正方形/長方形 44"/>
          <p:cNvSpPr>
            <a:spLocks noChangeArrowheads="1"/>
          </p:cNvSpPr>
          <p:nvPr/>
        </p:nvSpPr>
        <p:spPr bwMode="auto">
          <a:xfrm>
            <a:off x="5715000" y="3600454"/>
            <a:ext cx="3243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i="1" dirty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i="1" baseline="-25000" dirty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2</a:t>
            </a:r>
            <a:r>
              <a:rPr lang="ja-JP" altLang="en-US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 </a:t>
            </a:r>
            <a:r>
              <a:rPr lang="en-US" altLang="ja-JP" sz="2000" dirty="0" err="1" smtClean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sz="2000" dirty="0" smtClean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-</a:t>
            </a:r>
            <a:r>
              <a:rPr lang="en-US" altLang="ja-JP" sz="2000" i="1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Out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,</a:t>
            </a:r>
            <a:r>
              <a:rPr lang="en-US" altLang="ja-JP" sz="2000" i="1" dirty="0" smtClean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i="1" baseline="-25000" dirty="0" smtClean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3</a:t>
            </a:r>
            <a:r>
              <a:rPr lang="en-US" altLang="ja-JP" sz="2000" dirty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)</a:t>
            </a:r>
            <a:endParaRPr lang="ja-JP" altLang="en-US" sz="2000" dirty="0">
              <a:latin typeface="Tahoma" pitchFamily="34" charset="0"/>
              <a:ea typeface="ＭＳ Ｐ明朝" charset="-128"/>
              <a:cs typeface="Tahoma" pitchFamily="34" charset="0"/>
            </a:endParaRP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2071670" y="6000750"/>
            <a:ext cx="4857764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While</a:t>
            </a:r>
            <a:r>
              <a:rPr lang="en-US" altLang="ja-JP" sz="2000" i="1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</a:t>
            </a:r>
            <a:r>
              <a:rPr lang="en-US" altLang="ja-JP" sz="2000" i="1" dirty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i="1" baseline="-25000" dirty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2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is </a:t>
            </a:r>
            <a:r>
              <a:rPr lang="en-US" altLang="ja-JP" sz="2000" i="1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not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an MAS of </a:t>
            </a:r>
            <a:r>
              <a:rPr lang="en-US" altLang="ja-JP" sz="2000" i="1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 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or</a:t>
            </a:r>
            <a:r>
              <a:rPr lang="en-US" altLang="ja-JP" sz="2000" i="1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</a:t>
            </a:r>
            <a:r>
              <a:rPr lang="en-US" altLang="ja-JP" sz="2000" i="1" dirty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i="1" baseline="-25000" dirty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3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</a:t>
            </a:r>
            <a:r>
              <a:rPr lang="ja-JP" altLang="en-US" sz="2000" dirty="0" smtClean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   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In</a:t>
            </a:r>
            <a:r>
              <a:rPr lang="en-US" altLang="ja-JP" sz="2000" dirty="0" smtClean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,</a:t>
            </a:r>
            <a:endParaRPr lang="en-US" altLang="ja-JP" sz="2000" dirty="0"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  <a:p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repeat the same procedure</a:t>
            </a:r>
            <a:endParaRPr lang="ja-JP" altLang="en-US" sz="2000" dirty="0">
              <a:ea typeface="ＭＳ Ｐ明朝" charset="-128"/>
              <a:cs typeface="Tahoma" pitchFamily="34" charset="0"/>
            </a:endParaRPr>
          </a:p>
        </p:txBody>
      </p:sp>
      <p:sp>
        <p:nvSpPr>
          <p:cNvPr id="47" name="正方形/長方形 46"/>
          <p:cNvSpPr>
            <a:spLocks noChangeArrowheads="1"/>
          </p:cNvSpPr>
          <p:nvPr/>
        </p:nvSpPr>
        <p:spPr bwMode="auto">
          <a:xfrm>
            <a:off x="2143108" y="4011613"/>
            <a:ext cx="4572000" cy="16319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If</a:t>
            </a:r>
            <a:r>
              <a:rPr lang="en-US" altLang="ja-JP" sz="2000" i="1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</a:t>
            </a:r>
            <a:r>
              <a:rPr lang="en-US" altLang="ja-JP" sz="2000" i="1" dirty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i="1" baseline="-25000" dirty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2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is an MAS of </a:t>
            </a:r>
            <a:r>
              <a:rPr lang="en-US" altLang="ja-JP" sz="2000" i="1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 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 Output</a:t>
            </a:r>
            <a:r>
              <a:rPr lang="en-US" altLang="ja-JP" sz="2000" i="1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</a:t>
            </a:r>
            <a:r>
              <a:rPr lang="en-US" altLang="ja-JP" sz="2000" i="1" dirty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i="1" baseline="-25000" dirty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2</a:t>
            </a:r>
            <a:endParaRPr lang="en-US" altLang="ja-JP" sz="2000" dirty="0">
              <a:solidFill>
                <a:srgbClr val="7030A0"/>
              </a:solidFill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  <a:p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If </a:t>
            </a:r>
            <a:r>
              <a:rPr lang="en-US" altLang="ja-JP" sz="2000" i="1" dirty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i="1" baseline="-25000" dirty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3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= 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In</a:t>
            </a:r>
            <a:r>
              <a:rPr lang="en-US" altLang="ja-JP" sz="2000" dirty="0" smtClean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 Finish to search</a:t>
            </a:r>
          </a:p>
          <a:p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(Every MAS containing 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In</a:t>
            </a:r>
            <a:r>
              <a:rPr lang="en-US" altLang="ja-JP" sz="2000" dirty="0" smtClean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but not containing </a:t>
            </a:r>
            <a:r>
              <a:rPr lang="en-US" altLang="ja-JP" sz="2000" i="1" dirty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Out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has been already appeared in the search tree)</a:t>
            </a:r>
            <a:endParaRPr lang="ja-JP" altLang="en-US" sz="2000" dirty="0">
              <a:ea typeface="ＭＳ Ｐ明朝" charset="-128"/>
              <a:cs typeface="Tahoma" pitchFamily="34" charset="0"/>
            </a:endParaRPr>
          </a:p>
        </p:txBody>
      </p:sp>
      <p:pic>
        <p:nvPicPr>
          <p:cNvPr id="65" name="図 64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6215074" y="6072206"/>
            <a:ext cx="273816" cy="288420"/>
          </a:xfrm>
          <a:prstGeom prst="rect">
            <a:avLst/>
          </a:prstGeom>
        </p:spPr>
      </p:pic>
      <p:sp>
        <p:nvSpPr>
          <p:cNvPr id="66" name="正方形/長方形 65"/>
          <p:cNvSpPr>
            <a:spLocks noChangeArrowheads="1"/>
          </p:cNvSpPr>
          <p:nvPr/>
        </p:nvSpPr>
        <p:spPr bwMode="auto">
          <a:xfrm>
            <a:off x="357158" y="3571876"/>
            <a:ext cx="23423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i="1" dirty="0">
                <a:solidFill>
                  <a:schemeClr val="accent1"/>
                </a:solidFill>
                <a:latin typeface="Century Schoolbook" pitchFamily="18" charset="0"/>
                <a:ea typeface="ＭＳ Ｐ明朝" charset="-128"/>
                <a:cs typeface="Tahoma" pitchFamily="34" charset="0"/>
              </a:rPr>
              <a:t>Sec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</a:t>
            </a:r>
            <a:r>
              <a:rPr lang="en-US" altLang="ja-JP" sz="2000" i="1" dirty="0" err="1" smtClean="0">
                <a:solidFill>
                  <a:schemeClr val="accent1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Sec</a:t>
            </a:r>
            <a:r>
              <a:rPr lang="en-US" altLang="ja-JP" sz="2000" dirty="0" err="1" smtClean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U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 smtClean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H</a:t>
            </a:r>
            <a:r>
              <a:rPr lang="en-US" altLang="ja-JP" sz="2000" i="1" baseline="-25000" dirty="0" smtClean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3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-</a:t>
            </a:r>
            <a:r>
              <a:rPr lang="en-US" altLang="ja-JP" sz="2000" i="1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In</a:t>
            </a:r>
            <a:r>
              <a:rPr lang="en-US" altLang="ja-JP" sz="2000" dirty="0" smtClean="0"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)</a:t>
            </a:r>
            <a:endParaRPr lang="ja-JP" altLang="en-US" sz="2000" dirty="0">
              <a:ea typeface="ＭＳ Ｐ明朝" charset="-128"/>
              <a:cs typeface="Tahoma" pitchFamily="34" charset="0"/>
            </a:endParaRPr>
          </a:p>
        </p:txBody>
      </p:sp>
      <p:sp>
        <p:nvSpPr>
          <p:cNvPr id="67" name="スライド番号プレースホルダ 6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Subhypergraphs</a:t>
            </a:r>
            <a:r>
              <a:rPr lang="en-US" altLang="ja-JP" sz="1400" dirty="0" smtClean="0">
                <a:latin typeface="+mn-lt"/>
              </a:rPr>
              <a:t> with Poly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nomial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28" grpId="0" animBg="1"/>
      <p:bldP spid="41" grpId="0" animBg="1"/>
      <p:bldP spid="42" grpId="0"/>
      <p:bldP spid="42" grpId="1"/>
      <p:bldP spid="43" grpId="0"/>
      <p:bldP spid="44" grpId="0" animBg="1"/>
      <p:bldP spid="45" grpId="0"/>
      <p:bldP spid="46" grpId="0" animBg="1"/>
      <p:bldP spid="46" grpId="1" animBg="1"/>
      <p:bldP spid="47" grpId="0" animBg="1"/>
      <p:bldP spid="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A Running Example of </a:t>
            </a:r>
            <a:r>
              <a:rPr lang="en-US" altLang="ja-JP" dirty="0" err="1" smtClean="0">
                <a:latin typeface="Tahoma" pitchFamily="34" charset="0"/>
                <a:cs typeface="Tahoma" pitchFamily="34" charset="0"/>
              </a:rPr>
              <a:t>GenMAS</a:t>
            </a:r>
            <a:endParaRPr lang="ja-JP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9" name="正方形/長方形 28"/>
          <p:cNvSpPr>
            <a:spLocks noChangeArrowheads="1"/>
          </p:cNvSpPr>
          <p:nvPr/>
        </p:nvSpPr>
        <p:spPr bwMode="auto">
          <a:xfrm>
            <a:off x="3929058" y="2000240"/>
            <a:ext cx="2883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{</a:t>
            </a:r>
            <a:r>
              <a:rPr lang="en-US" altLang="ja-JP" sz="2000" dirty="0" err="1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a,b,e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}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 </a:t>
            </a:r>
            <a:r>
              <a:rPr lang="en-US" altLang="ja-JP" sz="2000" dirty="0" err="1" smtClean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sz="2000" dirty="0" smtClean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 err="1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dirty="0" err="1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,</a:t>
            </a:r>
            <a:r>
              <a:rPr lang="en-US" altLang="ja-JP" sz="2000" i="1" dirty="0" err="1" smtClean="0">
                <a:solidFill>
                  <a:srgbClr val="000000"/>
                </a:solidFill>
                <a:latin typeface="Symbol" pitchFamily="18" charset="2"/>
                <a:ea typeface="ＭＳ Ｐ明朝" charset="-128"/>
                <a:sym typeface="Wingdings" pitchFamily="2" charset="2"/>
              </a:rPr>
              <a:t>f</a:t>
            </a:r>
            <a:r>
              <a:rPr lang="en-US" altLang="ja-JP" sz="2000" dirty="0" smtClean="0">
                <a:solidFill>
                  <a:srgbClr val="000000"/>
                </a:solidFill>
                <a:latin typeface="Tahoma" pitchFamily="34" charset="0"/>
                <a:ea typeface="ＭＳ Ｐ明朝" charset="-128"/>
                <a:sym typeface="Wingdings" pitchFamily="2" charset="2"/>
              </a:rPr>
              <a:t>)</a:t>
            </a:r>
            <a:endParaRPr lang="en-US" altLang="ja-JP" sz="2000" i="1" dirty="0">
              <a:solidFill>
                <a:srgbClr val="000000"/>
              </a:solidFill>
              <a:latin typeface="+mn-lt"/>
              <a:ea typeface="ＭＳ Ｐ明朝" charset="-128"/>
              <a:sym typeface="Wingdings" pitchFamily="2" charset="2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 rot="-2074934">
            <a:off x="188913" y="3203575"/>
            <a:ext cx="3311525" cy="5175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49" name="Oval 6"/>
          <p:cNvSpPr>
            <a:spLocks noChangeArrowheads="1"/>
          </p:cNvSpPr>
          <p:nvPr/>
        </p:nvSpPr>
        <p:spPr bwMode="auto">
          <a:xfrm>
            <a:off x="744538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0" name="Oval 7"/>
          <p:cNvSpPr>
            <a:spLocks noChangeArrowheads="1"/>
          </p:cNvSpPr>
          <p:nvPr/>
        </p:nvSpPr>
        <p:spPr bwMode="auto">
          <a:xfrm>
            <a:off x="601663" y="4186238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1744663" y="340042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2" name="Oval 9"/>
          <p:cNvSpPr>
            <a:spLocks noChangeArrowheads="1"/>
          </p:cNvSpPr>
          <p:nvPr/>
        </p:nvSpPr>
        <p:spPr bwMode="auto">
          <a:xfrm>
            <a:off x="673100" y="340042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3" name="Oval 10"/>
          <p:cNvSpPr>
            <a:spLocks noChangeArrowheads="1"/>
          </p:cNvSpPr>
          <p:nvPr/>
        </p:nvSpPr>
        <p:spPr bwMode="auto">
          <a:xfrm>
            <a:off x="887413" y="175736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4" name="Oval 11"/>
          <p:cNvSpPr>
            <a:spLocks noChangeArrowheads="1"/>
          </p:cNvSpPr>
          <p:nvPr/>
        </p:nvSpPr>
        <p:spPr bwMode="auto">
          <a:xfrm>
            <a:off x="1387475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 rot="5400000" flipH="1">
            <a:off x="494507" y="1578769"/>
            <a:ext cx="1428750" cy="15001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6" name="Oval 15"/>
          <p:cNvSpPr>
            <a:spLocks noChangeArrowheads="1"/>
          </p:cNvSpPr>
          <p:nvPr/>
        </p:nvSpPr>
        <p:spPr bwMode="auto">
          <a:xfrm>
            <a:off x="2244725" y="311467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7" name="Oval 16"/>
          <p:cNvSpPr>
            <a:spLocks noChangeArrowheads="1"/>
          </p:cNvSpPr>
          <p:nvPr/>
        </p:nvSpPr>
        <p:spPr bwMode="auto">
          <a:xfrm>
            <a:off x="1244600" y="375761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8" name="Oval 19"/>
          <p:cNvSpPr>
            <a:spLocks noChangeArrowheads="1"/>
          </p:cNvSpPr>
          <p:nvPr/>
        </p:nvSpPr>
        <p:spPr bwMode="auto">
          <a:xfrm>
            <a:off x="1958975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9" name="Oval 20"/>
          <p:cNvSpPr>
            <a:spLocks noChangeArrowheads="1"/>
          </p:cNvSpPr>
          <p:nvPr/>
        </p:nvSpPr>
        <p:spPr bwMode="auto">
          <a:xfrm>
            <a:off x="1601788" y="197167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 rot="3926849" flipH="1">
            <a:off x="169863" y="2420937"/>
            <a:ext cx="2471738" cy="5381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244475" y="2471738"/>
            <a:ext cx="3000375" cy="5000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2" name="Oval 23"/>
          <p:cNvSpPr>
            <a:spLocks noChangeArrowheads="1"/>
          </p:cNvSpPr>
          <p:nvPr/>
        </p:nvSpPr>
        <p:spPr bwMode="auto">
          <a:xfrm>
            <a:off x="2744788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 rot="5802645" flipH="1">
            <a:off x="-740568" y="2777331"/>
            <a:ext cx="3065462" cy="4921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30350" y="1357313"/>
            <a:ext cx="3127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e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30475" y="3114675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a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4475" y="3114675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b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16100" y="3714750"/>
            <a:ext cx="2984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c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73288" y="2143125"/>
            <a:ext cx="3317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d</a:t>
            </a:r>
            <a:endParaRPr lang="ja-JP" altLang="en-US" sz="2000" dirty="0">
              <a:latin typeface="+mn-lt"/>
            </a:endParaRPr>
          </a:p>
        </p:txBody>
      </p:sp>
      <p:sp>
        <p:nvSpPr>
          <p:cNvPr id="31769" name="正方形/長方形 29"/>
          <p:cNvSpPr>
            <a:spLocks noChangeArrowheads="1"/>
          </p:cNvSpPr>
          <p:nvPr/>
        </p:nvSpPr>
        <p:spPr bwMode="auto">
          <a:xfrm>
            <a:off x="1173163" y="4257675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i="1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endParaRPr lang="ja-JP" altLang="en-US"/>
          </a:p>
        </p:txBody>
      </p:sp>
      <p:sp>
        <p:nvSpPr>
          <p:cNvPr id="31771" name="正方形/長方形 33"/>
          <p:cNvSpPr>
            <a:spLocks noChangeArrowheads="1"/>
          </p:cNvSpPr>
          <p:nvPr/>
        </p:nvSpPr>
        <p:spPr bwMode="auto">
          <a:xfrm>
            <a:off x="2571736" y="3500438"/>
            <a:ext cx="3223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{</a:t>
            </a:r>
            <a:r>
              <a:rPr lang="en-US" altLang="ja-JP" sz="2000" dirty="0" err="1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b,c,d,e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}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 </a:t>
            </a:r>
            <a:r>
              <a:rPr lang="en-US" altLang="ja-JP" sz="2000" dirty="0" err="1" smtClean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sz="2000" dirty="0" smtClean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,{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</a:t>
            </a:r>
            <a:r>
              <a:rPr lang="en-US" altLang="ja-JP" sz="2000" dirty="0" smtClean="0">
                <a:solidFill>
                  <a:srgbClr val="000000"/>
                </a:solidFill>
                <a:latin typeface="Tahoma" pitchFamily="34" charset="0"/>
                <a:ea typeface="ＭＳ Ｐ明朝" charset="-128"/>
                <a:sym typeface="Wingdings" pitchFamily="2" charset="2"/>
              </a:rPr>
              <a:t>)</a:t>
            </a:r>
            <a:endParaRPr lang="en-US" altLang="ja-JP" sz="2000" dirty="0">
              <a:solidFill>
                <a:srgbClr val="000000"/>
              </a:solidFill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</p:txBody>
      </p:sp>
      <p:sp>
        <p:nvSpPr>
          <p:cNvPr id="31773" name="正方形/長方形 37"/>
          <p:cNvSpPr>
            <a:spLocks noChangeArrowheads="1"/>
          </p:cNvSpPr>
          <p:nvPr/>
        </p:nvSpPr>
        <p:spPr bwMode="auto">
          <a:xfrm>
            <a:off x="1643042" y="5143512"/>
            <a:ext cx="32186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{</a:t>
            </a:r>
            <a:r>
              <a:rPr lang="en-US" altLang="ja-JP" sz="2000" dirty="0" err="1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a,c,e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}</a:t>
            </a:r>
            <a:r>
              <a:rPr lang="en-US" altLang="ja-JP" sz="2000" dirty="0" smtClean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  </a:t>
            </a:r>
            <a:r>
              <a:rPr lang="en-US" altLang="ja-JP" sz="2000" dirty="0" err="1" smtClean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sz="2000" dirty="0" smtClean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 smtClean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H</a:t>
            </a:r>
            <a:r>
              <a:rPr lang="en-US" altLang="ja-JP" sz="2000" dirty="0" smtClean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,{</a:t>
            </a:r>
            <a:r>
              <a:rPr lang="en-US" altLang="ja-JP" sz="2000" dirty="0" err="1" smtClean="0">
                <a:solidFill>
                  <a:srgbClr val="0070C0"/>
                </a:solidFill>
                <a:latin typeface="Century Schoolbook"/>
                <a:ea typeface="ＭＳ Ｐ明朝"/>
                <a:sym typeface="Wingdings" pitchFamily="2" charset="2"/>
              </a:rPr>
              <a:t>a,c</a:t>
            </a:r>
            <a:r>
              <a:rPr lang="en-US" altLang="ja-JP" sz="2000" dirty="0" smtClean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}</a:t>
            </a:r>
            <a:r>
              <a:rPr lang="en-US" altLang="ja-JP" sz="2000" dirty="0" smtClean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)</a:t>
            </a:r>
          </a:p>
        </p:txBody>
      </p:sp>
      <p:cxnSp>
        <p:nvCxnSpPr>
          <p:cNvPr id="38" name="直線コネクタ 37"/>
          <p:cNvCxnSpPr>
            <a:stCxn id="34819" idx="2"/>
            <a:endCxn id="31771" idx="0"/>
          </p:cNvCxnSpPr>
          <p:nvPr/>
        </p:nvCxnSpPr>
        <p:spPr>
          <a:xfrm rot="5400000">
            <a:off x="4227118" y="2356693"/>
            <a:ext cx="1100088" cy="1187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31771" idx="2"/>
            <a:endCxn id="31773" idx="0"/>
          </p:cNvCxnSpPr>
          <p:nvPr/>
        </p:nvCxnSpPr>
        <p:spPr>
          <a:xfrm rot="5400000">
            <a:off x="3096429" y="4056481"/>
            <a:ext cx="1242964" cy="931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グループ化 41"/>
          <p:cNvGrpSpPr/>
          <p:nvPr/>
        </p:nvGrpSpPr>
        <p:grpSpPr>
          <a:xfrm>
            <a:off x="3500430" y="2643182"/>
            <a:ext cx="2472152" cy="400110"/>
            <a:chOff x="3500430" y="2643182"/>
            <a:chExt cx="2472152" cy="400110"/>
          </a:xfrm>
        </p:grpSpPr>
        <p:sp>
          <p:nvSpPr>
            <p:cNvPr id="31770" name="正方形/長方形 32"/>
            <p:cNvSpPr>
              <a:spLocks noChangeArrowheads="1"/>
            </p:cNvSpPr>
            <p:nvPr/>
          </p:nvSpPr>
          <p:spPr bwMode="auto">
            <a:xfrm>
              <a:off x="3500430" y="2643182"/>
              <a:ext cx="24721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73050" indent="-273050" eaLnBrk="0" hangingPunct="0">
                <a:spcBef>
                  <a:spcPts val="600"/>
                </a:spcBef>
                <a:buClr>
                  <a:srgbClr val="FE8637"/>
                </a:buClr>
                <a:buSzPct val="70000"/>
              </a:pPr>
              <a:r>
                <a:rPr lang="en-US" altLang="ja-JP" sz="2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c</a:t>
              </a:r>
              <a:r>
                <a:rPr lang="ja-JP" altLang="en-US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   </a:t>
              </a:r>
              <a:r>
                <a:rPr lang="en-US" altLang="ja-JP" sz="2000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-{</a:t>
              </a:r>
              <a:r>
                <a:rPr lang="en-US" altLang="ja-JP" sz="2000" dirty="0" err="1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a,b,e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 : ({</a:t>
              </a:r>
              <a:r>
                <a:rPr lang="en-US" altLang="ja-JP" sz="2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c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},</a:t>
              </a:r>
              <a:r>
                <a:rPr lang="en-US" altLang="ja-JP" sz="2000" i="1" dirty="0" smtClean="0">
                  <a:solidFill>
                    <a:srgbClr val="000000"/>
                  </a:solidFill>
                  <a:latin typeface="Symbol" pitchFamily="18" charset="2"/>
                  <a:ea typeface="ＭＳ Ｐ明朝" charset="-128"/>
                  <a:sym typeface="Wingdings" pitchFamily="2" charset="2"/>
                </a:rPr>
                <a:t>f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)</a:t>
              </a:r>
              <a:endPara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endParaRPr>
            </a:p>
          </p:txBody>
        </p:sp>
        <p:pic>
          <p:nvPicPr>
            <p:cNvPr id="34" name="図 33" descr="txp_fig.bmp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7" cstate="print">
              <a:lum/>
            </a:blip>
            <a:stretch>
              <a:fillRect/>
            </a:stretch>
          </p:blipFill>
          <p:spPr>
            <a:xfrm>
              <a:off x="3786182" y="2786058"/>
              <a:ext cx="118688" cy="152975"/>
            </a:xfrm>
            <a:prstGeom prst="rect">
              <a:avLst/>
            </a:prstGeom>
          </p:spPr>
        </p:pic>
      </p:grpSp>
      <p:grpSp>
        <p:nvGrpSpPr>
          <p:cNvPr id="43" name="グループ化 42"/>
          <p:cNvGrpSpPr/>
          <p:nvPr/>
        </p:nvGrpSpPr>
        <p:grpSpPr>
          <a:xfrm>
            <a:off x="2071670" y="4286256"/>
            <a:ext cx="2832827" cy="400110"/>
            <a:chOff x="2071670" y="4286256"/>
            <a:chExt cx="2832827" cy="400110"/>
          </a:xfrm>
        </p:grpSpPr>
        <p:sp>
          <p:nvSpPr>
            <p:cNvPr id="31772" name="正方形/長方形 36"/>
            <p:cNvSpPr>
              <a:spLocks noChangeArrowheads="1"/>
            </p:cNvSpPr>
            <p:nvPr/>
          </p:nvSpPr>
          <p:spPr bwMode="auto">
            <a:xfrm>
              <a:off x="2071670" y="4286256"/>
              <a:ext cx="283282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73050" indent="-273050" eaLnBrk="0" hangingPunct="0">
                <a:spcBef>
                  <a:spcPts val="600"/>
                </a:spcBef>
                <a:buClr>
                  <a:srgbClr val="FE8637"/>
                </a:buClr>
                <a:buSzPct val="70000"/>
              </a:pPr>
              <a:r>
                <a:rPr lang="en-US" altLang="ja-JP" sz="2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a</a:t>
              </a:r>
              <a:r>
                <a:rPr lang="ja-JP" altLang="en-US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  </a:t>
              </a:r>
              <a:r>
                <a:rPr lang="en-US" altLang="ja-JP" sz="2000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-{</a:t>
              </a:r>
              <a:r>
                <a:rPr lang="en-US" altLang="ja-JP" sz="2000" dirty="0" err="1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b,c,d,e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 : ({</a:t>
              </a:r>
              <a:r>
                <a:rPr lang="en-US" altLang="ja-JP" sz="2000" dirty="0" err="1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a,c</a:t>
              </a:r>
              <a:r>
                <a:rPr lang="en-US" altLang="ja-JP" sz="2000" dirty="0" smtClean="0"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}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,</a:t>
              </a:r>
              <a:r>
                <a:rPr lang="en-US" altLang="ja-JP" sz="2000" i="1" dirty="0" smtClean="0">
                  <a:solidFill>
                    <a:srgbClr val="000000"/>
                  </a:solidFill>
                  <a:latin typeface="Symbol" pitchFamily="18" charset="2"/>
                  <a:ea typeface="ＭＳ Ｐ明朝" charset="-128"/>
                  <a:cs typeface="Tahoma" pitchFamily="34" charset="0"/>
                  <a:sym typeface="Wingdings" pitchFamily="2" charset="2"/>
                </a:rPr>
                <a:t>f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)</a:t>
              </a:r>
              <a:endPara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endParaRPr>
            </a:p>
          </p:txBody>
        </p:sp>
        <p:pic>
          <p:nvPicPr>
            <p:cNvPr id="39" name="図 38" descr="txp_fig.bmp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lum/>
            </a:blip>
            <a:stretch>
              <a:fillRect/>
            </a:stretch>
          </p:blipFill>
          <p:spPr>
            <a:xfrm>
              <a:off x="2357422" y="4419033"/>
              <a:ext cx="118688" cy="152975"/>
            </a:xfrm>
            <a:prstGeom prst="rect">
              <a:avLst/>
            </a:prstGeom>
          </p:spPr>
        </p:pic>
      </p:grpSp>
      <p:grpSp>
        <p:nvGrpSpPr>
          <p:cNvPr id="45" name="グループ化 44"/>
          <p:cNvGrpSpPr/>
          <p:nvPr/>
        </p:nvGrpSpPr>
        <p:grpSpPr>
          <a:xfrm>
            <a:off x="1714480" y="5572140"/>
            <a:ext cx="3429024" cy="400110"/>
            <a:chOff x="1714480" y="5572140"/>
            <a:chExt cx="3429024" cy="400110"/>
          </a:xfrm>
        </p:grpSpPr>
        <p:sp>
          <p:nvSpPr>
            <p:cNvPr id="36" name="正方形/長方形 35"/>
            <p:cNvSpPr/>
            <p:nvPr/>
          </p:nvSpPr>
          <p:spPr>
            <a:xfrm>
              <a:off x="1714480" y="5572140"/>
              <a:ext cx="342902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ja-JP" sz="2000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b</a:t>
              </a:r>
              <a:r>
                <a:rPr lang="ja-JP" altLang="en-US" sz="2000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   </a:t>
              </a:r>
              <a:r>
                <a:rPr lang="en-US" altLang="ja-JP" sz="2000" i="1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H</a:t>
              </a:r>
              <a:r>
                <a:rPr lang="en-US" altLang="ja-JP" sz="2000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-{</a:t>
              </a:r>
              <a:r>
                <a:rPr lang="en-US" altLang="ja-JP" sz="2000" dirty="0" err="1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a,c,e</a:t>
              </a:r>
              <a:r>
                <a:rPr lang="en-US" altLang="ja-JP" sz="2000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} : {</a:t>
              </a:r>
              <a:r>
                <a:rPr lang="en-US" altLang="ja-JP" sz="2000" dirty="0" err="1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a,b,c</a:t>
              </a:r>
              <a:r>
                <a:rPr lang="en-US" altLang="ja-JP" sz="2000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} : cyclic</a:t>
              </a:r>
            </a:p>
          </p:txBody>
        </p:sp>
        <p:pic>
          <p:nvPicPr>
            <p:cNvPr id="40" name="図 39" descr="txp_fig.bmp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lum/>
            </a:blip>
            <a:stretch>
              <a:fillRect/>
            </a:stretch>
          </p:blipFill>
          <p:spPr>
            <a:xfrm>
              <a:off x="2000232" y="5704917"/>
              <a:ext cx="118688" cy="152975"/>
            </a:xfrm>
            <a:prstGeom prst="rect">
              <a:avLst/>
            </a:prstGeom>
          </p:spPr>
        </p:pic>
      </p:grpSp>
      <p:grpSp>
        <p:nvGrpSpPr>
          <p:cNvPr id="46" name="グループ化 45"/>
          <p:cNvGrpSpPr/>
          <p:nvPr/>
        </p:nvGrpSpPr>
        <p:grpSpPr>
          <a:xfrm>
            <a:off x="1714480" y="5929330"/>
            <a:ext cx="3385863" cy="400110"/>
            <a:chOff x="1714480" y="5929330"/>
            <a:chExt cx="3385863" cy="400110"/>
          </a:xfrm>
        </p:grpSpPr>
        <p:sp>
          <p:nvSpPr>
            <p:cNvPr id="37" name="正方形/長方形 36"/>
            <p:cNvSpPr/>
            <p:nvPr/>
          </p:nvSpPr>
          <p:spPr>
            <a:xfrm>
              <a:off x="1714480" y="5929330"/>
              <a:ext cx="338586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ja-JP" sz="2000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d</a:t>
              </a:r>
              <a:r>
                <a:rPr lang="ja-JP" altLang="en-US" sz="2000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   </a:t>
              </a:r>
              <a:r>
                <a:rPr lang="en-US" altLang="ja-JP" sz="2000" i="1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H</a:t>
              </a:r>
              <a:r>
                <a:rPr lang="en-US" altLang="ja-JP" sz="2000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-{</a:t>
              </a:r>
              <a:r>
                <a:rPr lang="en-US" altLang="ja-JP" sz="2000" dirty="0" err="1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a,c,e</a:t>
              </a:r>
              <a:r>
                <a:rPr lang="en-US" altLang="ja-JP" sz="2000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} : {</a:t>
              </a:r>
              <a:r>
                <a:rPr lang="en-US" altLang="ja-JP" sz="2000" dirty="0" err="1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a,c,d</a:t>
              </a:r>
              <a:r>
                <a:rPr lang="en-US" altLang="ja-JP" sz="2000" dirty="0" smtClean="0">
                  <a:solidFill>
                    <a:prstClr val="black"/>
                  </a:solidFill>
                  <a:latin typeface="Century Schoolbook"/>
                  <a:ea typeface="ＭＳ Ｐ明朝"/>
                  <a:cs typeface="Tahoma" pitchFamily="34" charset="0"/>
                  <a:sym typeface="Wingdings" pitchFamily="2" charset="2"/>
                </a:rPr>
                <a:t>} : cyclic</a:t>
              </a:r>
              <a:endParaRPr lang="en-US" altLang="ja-JP" sz="2000" dirty="0">
                <a:solidFill>
                  <a:srgbClr val="000000"/>
                </a:solidFill>
                <a:latin typeface="Century Schoolbook"/>
                <a:ea typeface="ＭＳ Ｐ明朝" charset="-128"/>
                <a:cs typeface="Tahoma" pitchFamily="34" charset="0"/>
                <a:sym typeface="Wingdings" pitchFamily="2" charset="2"/>
              </a:endParaRPr>
            </a:p>
          </p:txBody>
        </p:sp>
        <p:pic>
          <p:nvPicPr>
            <p:cNvPr id="41" name="図 40" descr="txp_fig.bmp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7" cstate="print">
              <a:lum/>
            </a:blip>
            <a:stretch>
              <a:fillRect/>
            </a:stretch>
          </p:blipFill>
          <p:spPr>
            <a:xfrm>
              <a:off x="2000232" y="6062107"/>
              <a:ext cx="118688" cy="152975"/>
            </a:xfrm>
            <a:prstGeom prst="rect">
              <a:avLst/>
            </a:prstGeom>
          </p:spPr>
        </p:pic>
      </p:grpSp>
      <p:sp>
        <p:nvSpPr>
          <p:cNvPr id="47" name="スライド番号プレースホルダ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9D2B2D-37C7-44EA-B6B0-94551E695700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Subhypergraphs</a:t>
            </a:r>
            <a:r>
              <a:rPr lang="en-US" altLang="ja-JP" sz="1400" dirty="0" smtClean="0">
                <a:latin typeface="+mn-lt"/>
              </a:rPr>
              <a:t> with Polyno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1771" grpId="0"/>
      <p:bldP spid="3177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A Running Example of </a:t>
            </a:r>
            <a:r>
              <a:rPr lang="en-US" altLang="ja-JP" dirty="0" err="1" smtClean="0">
                <a:latin typeface="Tahoma" pitchFamily="34" charset="0"/>
                <a:cs typeface="Tahoma" pitchFamily="34" charset="0"/>
              </a:rPr>
              <a:t>GenMAS</a:t>
            </a:r>
            <a:endParaRPr lang="ja-JP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9" name="正方形/長方形 28"/>
          <p:cNvSpPr>
            <a:spLocks noChangeArrowheads="1"/>
          </p:cNvSpPr>
          <p:nvPr/>
        </p:nvSpPr>
        <p:spPr bwMode="auto">
          <a:xfrm>
            <a:off x="4286248" y="2000240"/>
            <a:ext cx="909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{</a:t>
            </a:r>
            <a:r>
              <a:rPr lang="en-US" altLang="ja-JP" sz="2000" dirty="0" err="1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a,b,e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}</a:t>
            </a:r>
            <a:endParaRPr lang="en-US" altLang="ja-JP" sz="2000" i="1" dirty="0">
              <a:solidFill>
                <a:srgbClr val="000000"/>
              </a:solidFill>
              <a:latin typeface="+mn-lt"/>
              <a:ea typeface="ＭＳ Ｐ明朝" charset="-128"/>
              <a:sym typeface="Wingdings" pitchFamily="2" charset="2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 rot="-2074934">
            <a:off x="188913" y="3203575"/>
            <a:ext cx="3311525" cy="5175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49" name="Oval 6"/>
          <p:cNvSpPr>
            <a:spLocks noChangeArrowheads="1"/>
          </p:cNvSpPr>
          <p:nvPr/>
        </p:nvSpPr>
        <p:spPr bwMode="auto">
          <a:xfrm>
            <a:off x="744538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0" name="Oval 7"/>
          <p:cNvSpPr>
            <a:spLocks noChangeArrowheads="1"/>
          </p:cNvSpPr>
          <p:nvPr/>
        </p:nvSpPr>
        <p:spPr bwMode="auto">
          <a:xfrm>
            <a:off x="601663" y="4186238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1744663" y="340042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2" name="Oval 9"/>
          <p:cNvSpPr>
            <a:spLocks noChangeArrowheads="1"/>
          </p:cNvSpPr>
          <p:nvPr/>
        </p:nvSpPr>
        <p:spPr bwMode="auto">
          <a:xfrm>
            <a:off x="673100" y="340042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3" name="Oval 10"/>
          <p:cNvSpPr>
            <a:spLocks noChangeArrowheads="1"/>
          </p:cNvSpPr>
          <p:nvPr/>
        </p:nvSpPr>
        <p:spPr bwMode="auto">
          <a:xfrm>
            <a:off x="887413" y="175736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4" name="Oval 11"/>
          <p:cNvSpPr>
            <a:spLocks noChangeArrowheads="1"/>
          </p:cNvSpPr>
          <p:nvPr/>
        </p:nvSpPr>
        <p:spPr bwMode="auto">
          <a:xfrm>
            <a:off x="1387475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 rot="5400000" flipH="1">
            <a:off x="494507" y="1578769"/>
            <a:ext cx="1428750" cy="15001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6" name="Oval 15"/>
          <p:cNvSpPr>
            <a:spLocks noChangeArrowheads="1"/>
          </p:cNvSpPr>
          <p:nvPr/>
        </p:nvSpPr>
        <p:spPr bwMode="auto">
          <a:xfrm>
            <a:off x="2244725" y="311467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7" name="Oval 16"/>
          <p:cNvSpPr>
            <a:spLocks noChangeArrowheads="1"/>
          </p:cNvSpPr>
          <p:nvPr/>
        </p:nvSpPr>
        <p:spPr bwMode="auto">
          <a:xfrm>
            <a:off x="1244600" y="375761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8" name="Oval 19"/>
          <p:cNvSpPr>
            <a:spLocks noChangeArrowheads="1"/>
          </p:cNvSpPr>
          <p:nvPr/>
        </p:nvSpPr>
        <p:spPr bwMode="auto">
          <a:xfrm>
            <a:off x="1958975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9" name="Oval 20"/>
          <p:cNvSpPr>
            <a:spLocks noChangeArrowheads="1"/>
          </p:cNvSpPr>
          <p:nvPr/>
        </p:nvSpPr>
        <p:spPr bwMode="auto">
          <a:xfrm>
            <a:off x="1601788" y="197167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 rot="3926849" flipH="1">
            <a:off x="169863" y="2420937"/>
            <a:ext cx="2471738" cy="5381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244475" y="2471738"/>
            <a:ext cx="3000375" cy="5000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2" name="Oval 23"/>
          <p:cNvSpPr>
            <a:spLocks noChangeArrowheads="1"/>
          </p:cNvSpPr>
          <p:nvPr/>
        </p:nvSpPr>
        <p:spPr bwMode="auto">
          <a:xfrm>
            <a:off x="2744788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 rot="5802645" flipH="1">
            <a:off x="-740568" y="2777331"/>
            <a:ext cx="3065462" cy="4921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30350" y="1357313"/>
            <a:ext cx="3127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e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30475" y="3114675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a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4475" y="3114675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b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16100" y="3714750"/>
            <a:ext cx="2984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c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73288" y="2143125"/>
            <a:ext cx="3317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d</a:t>
            </a:r>
            <a:endParaRPr lang="ja-JP" altLang="en-US" sz="2000" dirty="0">
              <a:latin typeface="+mn-lt"/>
            </a:endParaRPr>
          </a:p>
        </p:txBody>
      </p:sp>
      <p:sp>
        <p:nvSpPr>
          <p:cNvPr id="31769" name="正方形/長方形 29"/>
          <p:cNvSpPr>
            <a:spLocks noChangeArrowheads="1"/>
          </p:cNvSpPr>
          <p:nvPr/>
        </p:nvSpPr>
        <p:spPr bwMode="auto">
          <a:xfrm>
            <a:off x="1173163" y="4257675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i="1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endParaRPr lang="ja-JP" altLang="en-US"/>
          </a:p>
        </p:txBody>
      </p:sp>
      <p:sp>
        <p:nvSpPr>
          <p:cNvPr id="31770" name="正方形/長方形 32"/>
          <p:cNvSpPr>
            <a:spLocks noChangeArrowheads="1"/>
          </p:cNvSpPr>
          <p:nvPr/>
        </p:nvSpPr>
        <p:spPr bwMode="auto">
          <a:xfrm>
            <a:off x="3357554" y="2643182"/>
            <a:ext cx="8418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({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},</a:t>
            </a:r>
            <a:r>
              <a:rPr lang="en-US" altLang="ja-JP" sz="2000" i="1" dirty="0" smtClean="0">
                <a:solidFill>
                  <a:srgbClr val="000000"/>
                </a:solidFill>
                <a:latin typeface="Symbol" pitchFamily="18" charset="2"/>
                <a:ea typeface="ＭＳ Ｐ明朝" charset="-128"/>
                <a:sym typeface="Wingdings" pitchFamily="2" charset="2"/>
              </a:rPr>
              <a:t>f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)</a:t>
            </a:r>
            <a:endParaRPr lang="en-US" altLang="ja-JP" sz="2000" dirty="0">
              <a:solidFill>
                <a:srgbClr val="000000"/>
              </a:solidFill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</p:txBody>
      </p:sp>
      <p:sp>
        <p:nvSpPr>
          <p:cNvPr id="31771" name="正方形/長方形 33"/>
          <p:cNvSpPr>
            <a:spLocks noChangeArrowheads="1"/>
          </p:cNvSpPr>
          <p:nvPr/>
        </p:nvSpPr>
        <p:spPr bwMode="auto">
          <a:xfrm>
            <a:off x="3071802" y="3500438"/>
            <a:ext cx="10983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{</a:t>
            </a:r>
            <a:r>
              <a:rPr lang="en-US" altLang="ja-JP" sz="2000" dirty="0" err="1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b,c,d,e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}</a:t>
            </a:r>
            <a:endParaRPr lang="en-US" altLang="ja-JP" sz="2000" dirty="0">
              <a:solidFill>
                <a:srgbClr val="000000"/>
              </a:solidFill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</p:txBody>
      </p:sp>
      <p:sp>
        <p:nvSpPr>
          <p:cNvPr id="31772" name="正方形/長方形 36"/>
          <p:cNvSpPr>
            <a:spLocks noChangeArrowheads="1"/>
          </p:cNvSpPr>
          <p:nvPr/>
        </p:nvSpPr>
        <p:spPr bwMode="auto">
          <a:xfrm>
            <a:off x="2285984" y="4286256"/>
            <a:ext cx="10550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({</a:t>
            </a:r>
            <a:r>
              <a:rPr lang="en-US" altLang="ja-JP" sz="2000" dirty="0" err="1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a,c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},</a:t>
            </a:r>
            <a:r>
              <a:rPr lang="en-US" altLang="ja-JP" sz="2000" i="1" dirty="0" smtClean="0">
                <a:solidFill>
                  <a:srgbClr val="000000"/>
                </a:solidFill>
                <a:latin typeface="Symbol" pitchFamily="18" charset="2"/>
                <a:ea typeface="ＭＳ Ｐ明朝" charset="-128"/>
                <a:cs typeface="Tahoma" pitchFamily="34" charset="0"/>
                <a:sym typeface="Wingdings" pitchFamily="2" charset="2"/>
              </a:rPr>
              <a:t>f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)</a:t>
            </a:r>
            <a:endParaRPr lang="en-US" altLang="ja-JP" sz="2000" dirty="0" smtClean="0">
              <a:solidFill>
                <a:srgbClr val="000000"/>
              </a:solidFill>
              <a:latin typeface="Century Schoolbook" pitchFamily="18" charset="0"/>
              <a:ea typeface="ＭＳ Ｐ明朝" charset="-128"/>
              <a:sym typeface="Wingdings" pitchFamily="2" charset="2"/>
            </a:endParaRPr>
          </a:p>
        </p:txBody>
      </p:sp>
      <p:sp>
        <p:nvSpPr>
          <p:cNvPr id="31773" name="正方形/長方形 37"/>
          <p:cNvSpPr>
            <a:spLocks noChangeArrowheads="1"/>
          </p:cNvSpPr>
          <p:nvPr/>
        </p:nvSpPr>
        <p:spPr bwMode="auto">
          <a:xfrm>
            <a:off x="2500298" y="5072074"/>
            <a:ext cx="8803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{</a:t>
            </a:r>
            <a:r>
              <a:rPr lang="en-US" altLang="ja-JP" sz="2000" dirty="0" err="1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a,c,e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}</a:t>
            </a:r>
            <a:endParaRPr lang="en-US" altLang="ja-JP" sz="2000" dirty="0">
              <a:solidFill>
                <a:srgbClr val="000000"/>
              </a:solidFill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456113" y="3357563"/>
            <a:ext cx="34417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srgbClr val="7030A0"/>
                </a:solidFill>
                <a:latin typeface="Century Schoolbook"/>
                <a:ea typeface="ＭＳ Ｐ明朝"/>
              </a:rPr>
              <a:t>{</a:t>
            </a:r>
            <a:r>
              <a:rPr lang="en-US" altLang="ja-JP" sz="2000" dirty="0" err="1">
                <a:solidFill>
                  <a:srgbClr val="7030A0"/>
                </a:solidFill>
                <a:latin typeface="Century Schoolbook"/>
                <a:ea typeface="ＭＳ Ｐ明朝"/>
              </a:rPr>
              <a:t>b,d,e</a:t>
            </a:r>
            <a:r>
              <a:rPr lang="en-US" altLang="ja-JP" sz="2000" dirty="0">
                <a:solidFill>
                  <a:srgbClr val="7030A0"/>
                </a:solidFill>
                <a:latin typeface="Century Schoolbook"/>
                <a:ea typeface="ＭＳ Ｐ明朝"/>
              </a:rPr>
              <a:t>} 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 </a:t>
            </a:r>
            <a:r>
              <a:rPr lang="en-US" altLang="ja-JP" sz="2000" dirty="0" err="1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sz="2000" dirty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H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-{</a:t>
            </a:r>
            <a:r>
              <a:rPr lang="en-US" altLang="ja-JP" sz="2000" i="1" dirty="0">
                <a:solidFill>
                  <a:srgbClr val="C00000"/>
                </a:solidFill>
                <a:latin typeface="Century Schoolbook"/>
                <a:ea typeface="ＭＳ Ｐ明朝"/>
                <a:sym typeface="Wingdings" pitchFamily="2" charset="2"/>
              </a:rPr>
              <a:t>c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},{</a:t>
            </a:r>
            <a:r>
              <a:rPr lang="en-US" altLang="ja-JP" sz="2000" dirty="0">
                <a:solidFill>
                  <a:srgbClr val="0070C0"/>
                </a:solidFill>
                <a:latin typeface="Century Schoolbook"/>
                <a:ea typeface="ＭＳ Ｐ明朝"/>
                <a:sym typeface="Wingdings" pitchFamily="2" charset="2"/>
              </a:rPr>
              <a:t>d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}</a:t>
            </a:r>
            <a:r>
              <a:rPr lang="en-US" altLang="ja-JP" sz="2000" dirty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)</a:t>
            </a:r>
          </a:p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+mn-lt"/>
                <a:ea typeface="ＭＳ Ｐ明朝"/>
                <a:cs typeface="Tahoma" pitchFamily="34" charset="0"/>
                <a:sym typeface="Wingdings" pitchFamily="2" charset="2"/>
              </a:rPr>
              <a:t>: not an MAS of </a:t>
            </a:r>
            <a:r>
              <a:rPr lang="en-US" altLang="ja-JP" sz="2000" i="1" dirty="0">
                <a:solidFill>
                  <a:prstClr val="black"/>
                </a:solidFill>
                <a:latin typeface="+mn-lt"/>
                <a:ea typeface="ＭＳ Ｐ明朝"/>
                <a:cs typeface="Tahoma" pitchFamily="34" charset="0"/>
                <a:sym typeface="Wingdings" pitchFamily="2" charset="2"/>
              </a:rPr>
              <a:t>H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4456113" y="4071938"/>
            <a:ext cx="4259262" cy="1323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i="1" dirty="0">
                <a:latin typeface="Century Schoolbook"/>
                <a:ea typeface="ＭＳ Ｐ明朝"/>
              </a:rPr>
              <a:t>Sec </a:t>
            </a:r>
            <a:r>
              <a:rPr lang="en-US" altLang="ja-JP" sz="2000" dirty="0">
                <a:latin typeface="Century Schoolbook"/>
                <a:ea typeface="ＭＳ Ｐ明朝"/>
              </a:rPr>
              <a:t>= {</a:t>
            </a:r>
            <a:r>
              <a:rPr lang="en-US" altLang="ja-JP" sz="2000" dirty="0" err="1">
                <a:solidFill>
                  <a:schemeClr val="accent1"/>
                </a:solidFill>
                <a:latin typeface="Century Schoolbook"/>
                <a:ea typeface="ＭＳ Ｐ明朝"/>
              </a:rPr>
              <a:t>b,e</a:t>
            </a:r>
            <a:r>
              <a:rPr lang="en-US" altLang="ja-JP" sz="2000" dirty="0">
                <a:latin typeface="Century Schoolbook"/>
                <a:ea typeface="ＭＳ Ｐ明朝"/>
              </a:rPr>
              <a:t>}</a:t>
            </a:r>
            <a:r>
              <a:rPr lang="en-US" altLang="ja-JP" sz="2000" dirty="0">
                <a:solidFill>
                  <a:srgbClr val="FF0000"/>
                </a:solidFill>
                <a:latin typeface="Century Schoolbook"/>
                <a:ea typeface="ＭＳ Ｐ明朝"/>
              </a:rPr>
              <a:t> 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 </a:t>
            </a:r>
            <a:r>
              <a:rPr lang="en-US" altLang="ja-JP" sz="2000" dirty="0">
                <a:solidFill>
                  <a:srgbClr val="7030A0"/>
                </a:solidFill>
                <a:latin typeface="Century Schoolbook"/>
                <a:ea typeface="ＭＳ Ｐ明朝"/>
                <a:sym typeface="Wingdings" pitchFamily="2" charset="2"/>
              </a:rPr>
              <a:t>{</a:t>
            </a:r>
            <a:r>
              <a:rPr lang="en-US" altLang="ja-JP" sz="2000" dirty="0" err="1">
                <a:solidFill>
                  <a:srgbClr val="7030A0"/>
                </a:solidFill>
                <a:latin typeface="Century Schoolbook"/>
                <a:ea typeface="ＭＳ Ｐ明朝"/>
                <a:sym typeface="Wingdings" pitchFamily="2" charset="2"/>
              </a:rPr>
              <a:t>b,d,e</a:t>
            </a:r>
            <a:r>
              <a:rPr lang="en-US" altLang="ja-JP" sz="2000" dirty="0">
                <a:solidFill>
                  <a:srgbClr val="7030A0"/>
                </a:solidFill>
                <a:latin typeface="Century Schoolbook"/>
                <a:ea typeface="ＭＳ Ｐ明朝"/>
                <a:sym typeface="Wingdings" pitchFamily="2" charset="2"/>
              </a:rPr>
              <a:t>}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-{</a:t>
            </a:r>
            <a:r>
              <a:rPr lang="en-US" altLang="ja-JP" sz="2000" dirty="0">
                <a:solidFill>
                  <a:srgbClr val="0070C0"/>
                </a:solidFill>
                <a:latin typeface="Century Schoolbook"/>
                <a:ea typeface="ＭＳ Ｐ明朝"/>
                <a:sym typeface="Wingdings" pitchFamily="2" charset="2"/>
              </a:rPr>
              <a:t>d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}</a:t>
            </a:r>
          </a:p>
          <a:p>
            <a:pPr>
              <a:defRPr/>
            </a:pPr>
            <a:r>
              <a:rPr lang="en-US" altLang="ja-JP" sz="2000" i="1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H</a:t>
            </a:r>
            <a:r>
              <a:rPr lang="en-US" altLang="ja-JP" sz="2000" i="1" baseline="-25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3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 = </a:t>
            </a:r>
            <a:r>
              <a:rPr lang="en-US" altLang="ja-JP" sz="2000" dirty="0">
                <a:solidFill>
                  <a:srgbClr val="00B050"/>
                </a:solidFill>
                <a:latin typeface="Century Schoolbook"/>
                <a:ea typeface="ＭＳ Ｐ明朝"/>
                <a:sym typeface="Wingdings" pitchFamily="2" charset="2"/>
              </a:rPr>
              <a:t>{</a:t>
            </a:r>
            <a:r>
              <a:rPr lang="en-US" altLang="ja-JP" sz="2000" dirty="0" err="1">
                <a:solidFill>
                  <a:srgbClr val="00B050"/>
                </a:solidFill>
                <a:latin typeface="Century Schoolbook"/>
                <a:ea typeface="ＭＳ Ｐ明朝"/>
                <a:sym typeface="Wingdings" pitchFamily="2" charset="2"/>
              </a:rPr>
              <a:t>a,d</a:t>
            </a:r>
            <a:r>
              <a:rPr lang="en-US" altLang="ja-JP" sz="2000" dirty="0">
                <a:solidFill>
                  <a:srgbClr val="00B050"/>
                </a:solidFill>
                <a:latin typeface="Century Schoolbook"/>
                <a:ea typeface="ＭＳ Ｐ明朝"/>
                <a:sym typeface="Wingdings" pitchFamily="2" charset="2"/>
              </a:rPr>
              <a:t>} 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 </a:t>
            </a:r>
            <a:r>
              <a:rPr lang="en-US" altLang="ja-JP" sz="2000" dirty="0" err="1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sz="2000" dirty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H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-</a:t>
            </a:r>
            <a:r>
              <a:rPr lang="en-US" altLang="ja-JP" sz="2000" dirty="0">
                <a:latin typeface="Century Schoolbook"/>
                <a:ea typeface="ＭＳ Ｐ明朝"/>
                <a:sym typeface="Wingdings" pitchFamily="2" charset="2"/>
              </a:rPr>
              <a:t>{</a:t>
            </a:r>
            <a:r>
              <a:rPr lang="en-US" altLang="ja-JP" sz="2000" dirty="0" err="1">
                <a:solidFill>
                  <a:schemeClr val="accent1"/>
                </a:solidFill>
                <a:latin typeface="Century Schoolbook"/>
                <a:ea typeface="ＭＳ Ｐ明朝"/>
                <a:sym typeface="Wingdings" pitchFamily="2" charset="2"/>
              </a:rPr>
              <a:t>b</a:t>
            </a:r>
            <a:r>
              <a:rPr lang="en-US" altLang="ja-JP" sz="2000" dirty="0" err="1">
                <a:latin typeface="Century Schoolbook"/>
                <a:ea typeface="ＭＳ Ｐ明朝"/>
                <a:sym typeface="Wingdings" pitchFamily="2" charset="2"/>
              </a:rPr>
              <a:t>,</a:t>
            </a:r>
            <a:r>
              <a:rPr lang="en-US" altLang="ja-JP" sz="2000" dirty="0" err="1">
                <a:solidFill>
                  <a:srgbClr val="C00000"/>
                </a:solidFill>
                <a:latin typeface="Century Schoolbook"/>
                <a:ea typeface="ＭＳ Ｐ明朝"/>
                <a:sym typeface="Wingdings" pitchFamily="2" charset="2"/>
              </a:rPr>
              <a:t>c</a:t>
            </a:r>
            <a:r>
              <a:rPr lang="en-US" altLang="ja-JP" sz="2000" dirty="0" err="1">
                <a:latin typeface="Century Schoolbook"/>
                <a:ea typeface="ＭＳ Ｐ明朝"/>
                <a:sym typeface="Wingdings" pitchFamily="2" charset="2"/>
              </a:rPr>
              <a:t>,</a:t>
            </a:r>
            <a:r>
              <a:rPr lang="en-US" altLang="ja-JP" sz="2000" dirty="0" err="1">
                <a:solidFill>
                  <a:schemeClr val="accent1"/>
                </a:solidFill>
                <a:latin typeface="Century Schoolbook"/>
                <a:ea typeface="ＭＳ Ｐ明朝"/>
                <a:sym typeface="Wingdings" pitchFamily="2" charset="2"/>
              </a:rPr>
              <a:t>e</a:t>
            </a:r>
            <a:r>
              <a:rPr lang="en-US" altLang="ja-JP" sz="2000" dirty="0">
                <a:latin typeface="Century Schoolbook"/>
                <a:ea typeface="ＭＳ Ｐ明朝"/>
                <a:sym typeface="Wingdings" pitchFamily="2" charset="2"/>
              </a:rPr>
              <a:t>}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,{</a:t>
            </a:r>
            <a:r>
              <a:rPr lang="en-US" altLang="ja-JP" sz="2000" dirty="0">
                <a:solidFill>
                  <a:srgbClr val="0070C0"/>
                </a:solidFill>
                <a:latin typeface="Century Schoolbook"/>
                <a:ea typeface="ＭＳ Ｐ明朝"/>
                <a:sym typeface="Wingdings" pitchFamily="2" charset="2"/>
              </a:rPr>
              <a:t>d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}</a:t>
            </a:r>
            <a:r>
              <a:rPr lang="en-US" altLang="ja-JP" sz="2000" dirty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)</a:t>
            </a:r>
          </a:p>
          <a:p>
            <a:pPr>
              <a:defRPr/>
            </a:pPr>
            <a:r>
              <a:rPr lang="en-US" altLang="ja-JP" sz="2000" i="1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H</a:t>
            </a:r>
            <a:r>
              <a:rPr lang="en-US" altLang="ja-JP" sz="2000" i="1" baseline="-25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2</a:t>
            </a:r>
            <a:r>
              <a:rPr lang="en-US" altLang="ja-JP" sz="2000" baseline="-25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 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= </a:t>
            </a:r>
            <a:r>
              <a:rPr lang="en-US" altLang="ja-JP" sz="2000" dirty="0">
                <a:solidFill>
                  <a:srgbClr val="0070C0"/>
                </a:solidFill>
                <a:latin typeface="Century Schoolbook"/>
                <a:ea typeface="ＭＳ Ｐ明朝"/>
                <a:sym typeface="Wingdings" pitchFamily="2" charset="2"/>
              </a:rPr>
              <a:t>{</a:t>
            </a:r>
            <a:r>
              <a:rPr lang="en-US" altLang="ja-JP" sz="2000" dirty="0" err="1">
                <a:solidFill>
                  <a:srgbClr val="0070C0"/>
                </a:solidFill>
                <a:latin typeface="Century Schoolbook"/>
                <a:ea typeface="ＭＳ Ｐ明朝"/>
                <a:sym typeface="Wingdings" pitchFamily="2" charset="2"/>
              </a:rPr>
              <a:t>a,d,e</a:t>
            </a:r>
            <a:r>
              <a:rPr lang="en-US" altLang="ja-JP" sz="2000" dirty="0">
                <a:solidFill>
                  <a:srgbClr val="0070C0"/>
                </a:solidFill>
                <a:latin typeface="Century Schoolbook"/>
                <a:ea typeface="ＭＳ Ｐ明朝"/>
                <a:sym typeface="Wingdings" pitchFamily="2" charset="2"/>
              </a:rPr>
              <a:t>} 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 </a:t>
            </a:r>
            <a:r>
              <a:rPr lang="en-US" altLang="ja-JP" sz="2000" dirty="0" err="1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sz="2000" dirty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H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-{</a:t>
            </a:r>
            <a:r>
              <a:rPr lang="en-US" altLang="ja-JP" sz="2000" dirty="0">
                <a:solidFill>
                  <a:srgbClr val="C00000"/>
                </a:solidFill>
                <a:latin typeface="Century Schoolbook"/>
                <a:ea typeface="ＭＳ Ｐ明朝"/>
                <a:sym typeface="Wingdings" pitchFamily="2" charset="2"/>
              </a:rPr>
              <a:t>c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},</a:t>
            </a:r>
            <a:r>
              <a:rPr lang="en-US" altLang="ja-JP" sz="2000" dirty="0">
                <a:solidFill>
                  <a:srgbClr val="00B050"/>
                </a:solidFill>
                <a:latin typeface="Century Schoolbook"/>
                <a:ea typeface="ＭＳ Ｐ明朝"/>
                <a:sym typeface="Wingdings" pitchFamily="2" charset="2"/>
              </a:rPr>
              <a:t>{</a:t>
            </a:r>
            <a:r>
              <a:rPr lang="en-US" altLang="ja-JP" sz="2000" dirty="0" err="1">
                <a:solidFill>
                  <a:srgbClr val="00B050"/>
                </a:solidFill>
                <a:latin typeface="Century Schoolbook"/>
                <a:ea typeface="ＭＳ Ｐ明朝"/>
                <a:sym typeface="Wingdings" pitchFamily="2" charset="2"/>
              </a:rPr>
              <a:t>a,d</a:t>
            </a:r>
            <a:r>
              <a:rPr lang="en-US" altLang="ja-JP" sz="2000" dirty="0">
                <a:solidFill>
                  <a:srgbClr val="00B050"/>
                </a:solidFill>
                <a:latin typeface="Century Schoolbook"/>
                <a:ea typeface="ＭＳ Ｐ明朝"/>
                <a:sym typeface="Wingdings" pitchFamily="2" charset="2"/>
              </a:rPr>
              <a:t>}</a:t>
            </a:r>
            <a:r>
              <a:rPr lang="en-US" altLang="ja-JP" sz="2000" dirty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)</a:t>
            </a:r>
          </a:p>
          <a:p>
            <a:pPr>
              <a:defRPr/>
            </a:pPr>
            <a:r>
              <a:rPr lang="en-US" altLang="ja-JP" sz="2000" i="1" dirty="0" smtClean="0">
                <a:solidFill>
                  <a:prstClr val="black"/>
                </a:solidFill>
                <a:latin typeface="+mn-lt"/>
                <a:ea typeface="ＭＳ Ｐ明朝"/>
                <a:cs typeface="Tahoma" pitchFamily="34" charset="0"/>
                <a:sym typeface="Wingdings" pitchFamily="2" charset="2"/>
              </a:rPr>
              <a:t>	H</a:t>
            </a:r>
            <a:r>
              <a:rPr lang="en-US" altLang="ja-JP" sz="2000" i="1" baseline="-25000" dirty="0" smtClean="0">
                <a:solidFill>
                  <a:prstClr val="black"/>
                </a:solidFill>
                <a:latin typeface="+mn-lt"/>
                <a:ea typeface="ＭＳ Ｐ明朝"/>
                <a:cs typeface="Tahoma" pitchFamily="34" charset="0"/>
                <a:sym typeface="Wingdings" pitchFamily="2" charset="2"/>
              </a:rPr>
              <a:t>2</a:t>
            </a:r>
            <a:r>
              <a:rPr lang="en-US" altLang="ja-JP" sz="2000" dirty="0" smtClean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 </a:t>
            </a:r>
            <a:r>
              <a:rPr lang="en-US" altLang="ja-JP" sz="2000" dirty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= </a:t>
            </a:r>
            <a:r>
              <a:rPr lang="en-US" altLang="ja-JP" sz="2000" dirty="0" err="1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sz="2000" dirty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H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,</a:t>
            </a:r>
            <a:r>
              <a:rPr lang="en-US" altLang="ja-JP" sz="2000" i="1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H</a:t>
            </a:r>
            <a:r>
              <a:rPr lang="en-US" altLang="ja-JP" sz="2000" i="1" baseline="-25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2</a:t>
            </a:r>
            <a:r>
              <a:rPr lang="en-US" altLang="ja-JP" sz="2000" dirty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)</a:t>
            </a:r>
            <a:endParaRPr lang="en-US" altLang="ja-JP" sz="2000" dirty="0">
              <a:solidFill>
                <a:prstClr val="black"/>
              </a:solidFill>
              <a:latin typeface="Century Schoolbook"/>
              <a:ea typeface="ＭＳ Ｐ明朝"/>
              <a:sym typeface="Wingdings" pitchFamily="2" charset="2"/>
            </a:endParaRPr>
          </a:p>
        </p:txBody>
      </p:sp>
      <p:cxnSp>
        <p:nvCxnSpPr>
          <p:cNvPr id="38" name="直線コネクタ 37"/>
          <p:cNvCxnSpPr>
            <a:stCxn id="34819" idx="2"/>
            <a:endCxn id="31771" idx="0"/>
          </p:cNvCxnSpPr>
          <p:nvPr/>
        </p:nvCxnSpPr>
        <p:spPr>
          <a:xfrm rot="5400000">
            <a:off x="3630882" y="2390460"/>
            <a:ext cx="1100088" cy="1119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31771" idx="2"/>
            <a:endCxn id="31773" idx="0"/>
          </p:cNvCxnSpPr>
          <p:nvPr/>
        </p:nvCxnSpPr>
        <p:spPr>
          <a:xfrm rot="5400000">
            <a:off x="2694974" y="4146057"/>
            <a:ext cx="1171526" cy="680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34819" idx="2"/>
            <a:endCxn id="46" idx="0"/>
          </p:cNvCxnSpPr>
          <p:nvPr/>
        </p:nvCxnSpPr>
        <p:spPr>
          <a:xfrm rot="16200000" flipH="1">
            <a:off x="4980305" y="2160904"/>
            <a:ext cx="957213" cy="1436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5000628" y="2643182"/>
            <a:ext cx="3400290" cy="400110"/>
            <a:chOff x="5000628" y="2643182"/>
            <a:chExt cx="3400290" cy="400110"/>
          </a:xfrm>
        </p:grpSpPr>
        <p:sp>
          <p:nvSpPr>
            <p:cNvPr id="41" name="正方形/長方形 32"/>
            <p:cNvSpPr>
              <a:spLocks noChangeArrowheads="1"/>
            </p:cNvSpPr>
            <p:nvPr/>
          </p:nvSpPr>
          <p:spPr bwMode="auto">
            <a:xfrm>
              <a:off x="5000628" y="2643182"/>
              <a:ext cx="340029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273050" indent="-273050" eaLnBrk="0" hangingPunct="0">
                <a:spcBef>
                  <a:spcPts val="600"/>
                </a:spcBef>
                <a:buClr>
                  <a:srgbClr val="FE8637"/>
                </a:buClr>
                <a:buSzPct val="70000"/>
              </a:pPr>
              <a:r>
                <a:rPr lang="en-US" altLang="ja-JP" sz="2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d</a:t>
              </a:r>
              <a:r>
                <a:rPr lang="ja-JP" altLang="en-US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    </a:t>
              </a:r>
              <a:r>
                <a:rPr lang="en-US" altLang="ja-JP" sz="2000" i="1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H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-({</a:t>
              </a:r>
              <a:r>
                <a:rPr lang="en-US" altLang="ja-JP" sz="2000" dirty="0" err="1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a,b,e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Tahoma" pitchFamily="34" charset="0"/>
                  <a:ea typeface="ＭＳ Ｐ明朝" charset="-128"/>
                  <a:cs typeface="Tahoma" pitchFamily="34" charset="0"/>
                  <a:sym typeface="Wingdings" pitchFamily="2" charset="2"/>
                </a:rPr>
                <a:t>U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{</a:t>
              </a:r>
              <a:r>
                <a:rPr lang="en-US" altLang="ja-JP" sz="2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c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}) : ({</a:t>
              </a:r>
              <a:r>
                <a:rPr lang="en-US" altLang="ja-JP" sz="2000" dirty="0" smtClean="0">
                  <a:solidFill>
                    <a:srgbClr val="0070C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d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},{</a:t>
              </a:r>
              <a:r>
                <a:rPr lang="en-US" altLang="ja-JP" sz="2000" dirty="0" smtClean="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c</a:t>
              </a:r>
              <a:r>
                <a:rPr lang="en-US" altLang="ja-JP" sz="20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  <a:sym typeface="Wingdings" pitchFamily="2" charset="2"/>
                </a:rPr>
                <a:t>})</a:t>
              </a:r>
              <a:endPara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endParaRPr>
            </a:p>
          </p:txBody>
        </p:sp>
        <p:pic>
          <p:nvPicPr>
            <p:cNvPr id="36" name="図 35" descr="txp_fig.bmp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4" cstate="print">
              <a:lum/>
            </a:blip>
            <a:stretch>
              <a:fillRect/>
            </a:stretch>
          </p:blipFill>
          <p:spPr>
            <a:xfrm>
              <a:off x="5310568" y="2786058"/>
              <a:ext cx="118688" cy="152975"/>
            </a:xfrm>
            <a:prstGeom prst="rect">
              <a:avLst/>
            </a:prstGeom>
          </p:spPr>
        </p:pic>
      </p:grpSp>
      <p:sp>
        <p:nvSpPr>
          <p:cNvPr id="40" name="スライド番号プレースホルダ 3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9D2B2D-37C7-44EA-B6B0-94551E695700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Subhypergraphs</a:t>
            </a:r>
            <a:r>
              <a:rPr lang="en-US" altLang="ja-JP" sz="1400" dirty="0" smtClean="0">
                <a:latin typeface="+mn-lt"/>
              </a:rPr>
              <a:t> with Polynomi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A Running Example of </a:t>
            </a:r>
            <a:r>
              <a:rPr lang="en-US" altLang="ja-JP" dirty="0" err="1" smtClean="0">
                <a:latin typeface="Tahoma" pitchFamily="34" charset="0"/>
                <a:cs typeface="Tahoma" pitchFamily="34" charset="0"/>
              </a:rPr>
              <a:t>GenMAS</a:t>
            </a:r>
            <a:endParaRPr lang="ja-JP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9" name="正方形/長方形 28"/>
          <p:cNvSpPr>
            <a:spLocks noChangeArrowheads="1"/>
          </p:cNvSpPr>
          <p:nvPr/>
        </p:nvSpPr>
        <p:spPr bwMode="auto">
          <a:xfrm>
            <a:off x="4286248" y="2000240"/>
            <a:ext cx="909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{</a:t>
            </a:r>
            <a:r>
              <a:rPr lang="en-US" altLang="ja-JP" sz="2000" dirty="0" err="1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a,b,e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}</a:t>
            </a:r>
            <a:endParaRPr lang="en-US" altLang="ja-JP" sz="2000" i="1" dirty="0">
              <a:solidFill>
                <a:srgbClr val="000000"/>
              </a:solidFill>
              <a:latin typeface="+mn-lt"/>
              <a:ea typeface="ＭＳ Ｐ明朝" charset="-128"/>
              <a:sym typeface="Wingdings" pitchFamily="2" charset="2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 rot="-2074934">
            <a:off x="188913" y="3203575"/>
            <a:ext cx="3311525" cy="5175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49" name="Oval 6"/>
          <p:cNvSpPr>
            <a:spLocks noChangeArrowheads="1"/>
          </p:cNvSpPr>
          <p:nvPr/>
        </p:nvSpPr>
        <p:spPr bwMode="auto">
          <a:xfrm>
            <a:off x="744538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0" name="Oval 7"/>
          <p:cNvSpPr>
            <a:spLocks noChangeArrowheads="1"/>
          </p:cNvSpPr>
          <p:nvPr/>
        </p:nvSpPr>
        <p:spPr bwMode="auto">
          <a:xfrm>
            <a:off x="601663" y="4186238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1" name="Oval 8"/>
          <p:cNvSpPr>
            <a:spLocks noChangeArrowheads="1"/>
          </p:cNvSpPr>
          <p:nvPr/>
        </p:nvSpPr>
        <p:spPr bwMode="auto">
          <a:xfrm>
            <a:off x="1744663" y="340042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2" name="Oval 9"/>
          <p:cNvSpPr>
            <a:spLocks noChangeArrowheads="1"/>
          </p:cNvSpPr>
          <p:nvPr/>
        </p:nvSpPr>
        <p:spPr bwMode="auto">
          <a:xfrm>
            <a:off x="673100" y="340042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3" name="Oval 10"/>
          <p:cNvSpPr>
            <a:spLocks noChangeArrowheads="1"/>
          </p:cNvSpPr>
          <p:nvPr/>
        </p:nvSpPr>
        <p:spPr bwMode="auto">
          <a:xfrm>
            <a:off x="887413" y="175736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4" name="Oval 11"/>
          <p:cNvSpPr>
            <a:spLocks noChangeArrowheads="1"/>
          </p:cNvSpPr>
          <p:nvPr/>
        </p:nvSpPr>
        <p:spPr bwMode="auto">
          <a:xfrm>
            <a:off x="1387475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Oval 13"/>
          <p:cNvSpPr>
            <a:spLocks noChangeArrowheads="1"/>
          </p:cNvSpPr>
          <p:nvPr/>
        </p:nvSpPr>
        <p:spPr bwMode="auto">
          <a:xfrm rot="5400000" flipH="1">
            <a:off x="494507" y="1578769"/>
            <a:ext cx="1428750" cy="15001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6" name="Oval 15"/>
          <p:cNvSpPr>
            <a:spLocks noChangeArrowheads="1"/>
          </p:cNvSpPr>
          <p:nvPr/>
        </p:nvSpPr>
        <p:spPr bwMode="auto">
          <a:xfrm>
            <a:off x="2244725" y="311467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7" name="Oval 16"/>
          <p:cNvSpPr>
            <a:spLocks noChangeArrowheads="1"/>
          </p:cNvSpPr>
          <p:nvPr/>
        </p:nvSpPr>
        <p:spPr bwMode="auto">
          <a:xfrm>
            <a:off x="1244600" y="3757613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8" name="Oval 19"/>
          <p:cNvSpPr>
            <a:spLocks noChangeArrowheads="1"/>
          </p:cNvSpPr>
          <p:nvPr/>
        </p:nvSpPr>
        <p:spPr bwMode="auto">
          <a:xfrm>
            <a:off x="1958975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9" name="Oval 20"/>
          <p:cNvSpPr>
            <a:spLocks noChangeArrowheads="1"/>
          </p:cNvSpPr>
          <p:nvPr/>
        </p:nvSpPr>
        <p:spPr bwMode="auto">
          <a:xfrm>
            <a:off x="1601788" y="1971675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 rot="3926849" flipH="1">
            <a:off x="169863" y="2420937"/>
            <a:ext cx="2471738" cy="5381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244475" y="2471738"/>
            <a:ext cx="3000375" cy="5000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2" name="Oval 23"/>
          <p:cNvSpPr>
            <a:spLocks noChangeArrowheads="1"/>
          </p:cNvSpPr>
          <p:nvPr/>
        </p:nvSpPr>
        <p:spPr bwMode="auto">
          <a:xfrm>
            <a:off x="2744788" y="2686050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 rot="5802645" flipH="1">
            <a:off x="-740568" y="2777331"/>
            <a:ext cx="3065462" cy="4921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30350" y="1357313"/>
            <a:ext cx="3127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e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30475" y="3114675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a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4475" y="3114675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b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16100" y="3714750"/>
            <a:ext cx="2984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c</a:t>
            </a:r>
            <a:endParaRPr lang="ja-JP" altLang="en-US" sz="2000" dirty="0">
              <a:latin typeface="+mn-lt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73288" y="2143125"/>
            <a:ext cx="3317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d</a:t>
            </a:r>
            <a:endParaRPr lang="ja-JP" altLang="en-US" sz="2000" dirty="0">
              <a:latin typeface="+mn-lt"/>
            </a:endParaRPr>
          </a:p>
        </p:txBody>
      </p:sp>
      <p:sp>
        <p:nvSpPr>
          <p:cNvPr id="31769" name="正方形/長方形 29"/>
          <p:cNvSpPr>
            <a:spLocks noChangeArrowheads="1"/>
          </p:cNvSpPr>
          <p:nvPr/>
        </p:nvSpPr>
        <p:spPr bwMode="auto">
          <a:xfrm>
            <a:off x="1173163" y="4257675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i="1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endParaRPr lang="ja-JP" altLang="en-US"/>
          </a:p>
        </p:txBody>
      </p:sp>
      <p:sp>
        <p:nvSpPr>
          <p:cNvPr id="31770" name="正方形/長方形 32"/>
          <p:cNvSpPr>
            <a:spLocks noChangeArrowheads="1"/>
          </p:cNvSpPr>
          <p:nvPr/>
        </p:nvSpPr>
        <p:spPr bwMode="auto">
          <a:xfrm>
            <a:off x="3357554" y="2643182"/>
            <a:ext cx="8418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({c},</a:t>
            </a:r>
            <a:r>
              <a:rPr lang="en-US" altLang="ja-JP" sz="2000" i="1" dirty="0" smtClean="0">
                <a:solidFill>
                  <a:srgbClr val="000000"/>
                </a:solidFill>
                <a:latin typeface="Symbol" pitchFamily="18" charset="2"/>
                <a:ea typeface="ＭＳ Ｐ明朝" charset="-128"/>
                <a:sym typeface="Wingdings" pitchFamily="2" charset="2"/>
              </a:rPr>
              <a:t>f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)</a:t>
            </a:r>
            <a:endParaRPr lang="en-US" altLang="ja-JP" sz="2000" dirty="0">
              <a:solidFill>
                <a:srgbClr val="000000"/>
              </a:solidFill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</p:txBody>
      </p:sp>
      <p:sp>
        <p:nvSpPr>
          <p:cNvPr id="31771" name="正方形/長方形 33"/>
          <p:cNvSpPr>
            <a:spLocks noChangeArrowheads="1"/>
          </p:cNvSpPr>
          <p:nvPr/>
        </p:nvSpPr>
        <p:spPr bwMode="auto">
          <a:xfrm>
            <a:off x="3071802" y="3500438"/>
            <a:ext cx="10983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{</a:t>
            </a:r>
            <a:r>
              <a:rPr lang="en-US" altLang="ja-JP" sz="2000" dirty="0" err="1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b,c,d,e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}</a:t>
            </a:r>
            <a:endParaRPr lang="en-US" altLang="ja-JP" sz="2000" dirty="0">
              <a:solidFill>
                <a:srgbClr val="000000"/>
              </a:solidFill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</p:txBody>
      </p:sp>
      <p:sp>
        <p:nvSpPr>
          <p:cNvPr id="31772" name="正方形/長方形 36"/>
          <p:cNvSpPr>
            <a:spLocks noChangeArrowheads="1"/>
          </p:cNvSpPr>
          <p:nvPr/>
        </p:nvSpPr>
        <p:spPr bwMode="auto">
          <a:xfrm>
            <a:off x="2285984" y="4286256"/>
            <a:ext cx="10550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({</a:t>
            </a:r>
            <a:r>
              <a:rPr lang="en-US" altLang="ja-JP" sz="2000" dirty="0" err="1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a,c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},</a:t>
            </a:r>
            <a:r>
              <a:rPr lang="en-US" altLang="ja-JP" sz="2000" i="1" dirty="0" smtClean="0">
                <a:solidFill>
                  <a:srgbClr val="000000"/>
                </a:solidFill>
                <a:latin typeface="Symbol" pitchFamily="18" charset="2"/>
                <a:ea typeface="ＭＳ Ｐ明朝" charset="-128"/>
                <a:cs typeface="Tahoma" pitchFamily="34" charset="0"/>
                <a:sym typeface="Wingdings" pitchFamily="2" charset="2"/>
              </a:rPr>
              <a:t>f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cs typeface="Tahoma" pitchFamily="34" charset="0"/>
                <a:sym typeface="Wingdings" pitchFamily="2" charset="2"/>
              </a:rPr>
              <a:t>)</a:t>
            </a:r>
            <a:endParaRPr lang="en-US" altLang="ja-JP" sz="2000" dirty="0" smtClean="0">
              <a:solidFill>
                <a:srgbClr val="000000"/>
              </a:solidFill>
              <a:latin typeface="Century Schoolbook" pitchFamily="18" charset="0"/>
              <a:ea typeface="ＭＳ Ｐ明朝" charset="-128"/>
              <a:sym typeface="Wingdings" pitchFamily="2" charset="2"/>
            </a:endParaRPr>
          </a:p>
        </p:txBody>
      </p:sp>
      <p:sp>
        <p:nvSpPr>
          <p:cNvPr id="31773" name="正方形/長方形 37"/>
          <p:cNvSpPr>
            <a:spLocks noChangeArrowheads="1"/>
          </p:cNvSpPr>
          <p:nvPr/>
        </p:nvSpPr>
        <p:spPr bwMode="auto">
          <a:xfrm>
            <a:off x="2500298" y="5072074"/>
            <a:ext cx="8803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{</a:t>
            </a:r>
            <a:r>
              <a:rPr lang="en-US" altLang="ja-JP" sz="2000" dirty="0" err="1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a,c,e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</a:rPr>
              <a:t>}</a:t>
            </a:r>
            <a:endParaRPr lang="en-US" altLang="ja-JP" sz="2000" dirty="0">
              <a:solidFill>
                <a:srgbClr val="000000"/>
              </a:solidFill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286380" y="3429000"/>
            <a:ext cx="914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solidFill>
                  <a:srgbClr val="0070C0"/>
                </a:solidFill>
                <a:latin typeface="Century Schoolbook"/>
                <a:ea typeface="ＭＳ Ｐ明朝"/>
                <a:sym typeface="Wingdings" pitchFamily="2" charset="2"/>
              </a:rPr>
              <a:t>{</a:t>
            </a:r>
            <a:r>
              <a:rPr lang="en-US" altLang="ja-JP" sz="2000" dirty="0" err="1" smtClean="0">
                <a:solidFill>
                  <a:srgbClr val="0070C0"/>
                </a:solidFill>
                <a:latin typeface="Century Schoolbook"/>
                <a:ea typeface="ＭＳ Ｐ明朝"/>
                <a:sym typeface="Wingdings" pitchFamily="2" charset="2"/>
              </a:rPr>
              <a:t>a,d,e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/>
                <a:ea typeface="ＭＳ Ｐ明朝"/>
                <a:sym typeface="Wingdings" pitchFamily="2" charset="2"/>
              </a:rPr>
              <a:t>}</a:t>
            </a:r>
            <a:endParaRPr lang="en-US" altLang="ja-JP" sz="2000" i="1" dirty="0">
              <a:solidFill>
                <a:prstClr val="black"/>
              </a:solidFill>
              <a:latin typeface="+mn-lt"/>
              <a:ea typeface="ＭＳ Ｐ明朝"/>
              <a:cs typeface="Tahoma" pitchFamily="34" charset="0"/>
              <a:sym typeface="Wingdings" pitchFamily="2" charset="2"/>
            </a:endParaRPr>
          </a:p>
        </p:txBody>
      </p:sp>
      <p:cxnSp>
        <p:nvCxnSpPr>
          <p:cNvPr id="38" name="直線コネクタ 37"/>
          <p:cNvCxnSpPr>
            <a:stCxn id="34819" idx="2"/>
            <a:endCxn id="31771" idx="0"/>
          </p:cNvCxnSpPr>
          <p:nvPr/>
        </p:nvCxnSpPr>
        <p:spPr>
          <a:xfrm rot="5400000">
            <a:off x="3630882" y="2390460"/>
            <a:ext cx="1100088" cy="11198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31771" idx="2"/>
            <a:endCxn id="31773" idx="0"/>
          </p:cNvCxnSpPr>
          <p:nvPr/>
        </p:nvCxnSpPr>
        <p:spPr>
          <a:xfrm rot="5400000">
            <a:off x="2694974" y="4146057"/>
            <a:ext cx="1171526" cy="680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34819" idx="2"/>
            <a:endCxn id="46" idx="0"/>
          </p:cNvCxnSpPr>
          <p:nvPr/>
        </p:nvCxnSpPr>
        <p:spPr>
          <a:xfrm rot="16200000" flipH="1">
            <a:off x="4727803" y="2413406"/>
            <a:ext cx="1028650" cy="1002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32"/>
          <p:cNvSpPr>
            <a:spLocks noChangeArrowheads="1"/>
          </p:cNvSpPr>
          <p:nvPr/>
        </p:nvSpPr>
        <p:spPr bwMode="auto">
          <a:xfrm>
            <a:off x="5269324" y="2643182"/>
            <a:ext cx="10262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({</a:t>
            </a: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d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},{</a:t>
            </a:r>
            <a:r>
              <a:rPr lang="en-US" altLang="ja-JP" sz="2000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})</a:t>
            </a:r>
            <a:endParaRPr lang="en-US" altLang="ja-JP" sz="2000" dirty="0">
              <a:solidFill>
                <a:srgbClr val="000000"/>
              </a:solidFill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</p:txBody>
      </p:sp>
      <p:sp>
        <p:nvSpPr>
          <p:cNvPr id="43" name="正方形/長方形 32"/>
          <p:cNvSpPr>
            <a:spLocks noChangeArrowheads="1"/>
          </p:cNvSpPr>
          <p:nvPr/>
        </p:nvSpPr>
        <p:spPr bwMode="auto">
          <a:xfrm>
            <a:off x="5199000" y="4071942"/>
            <a:ext cx="35429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73050" indent="-273050" eaLnBrk="0" hangingPunct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n-US" altLang="ja-JP" sz="2000" dirty="0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b</a:t>
            </a:r>
            <a:r>
              <a:rPr lang="ja-JP" altLang="en-US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 </a:t>
            </a:r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-({</a:t>
            </a:r>
            <a:r>
              <a:rPr lang="en-US" altLang="ja-JP" sz="2000" dirty="0" err="1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a,d,e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</a:t>
            </a:r>
            <a:r>
              <a:rPr lang="ja-JP" altLang="en-US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∪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{</a:t>
            </a:r>
            <a:r>
              <a:rPr lang="en-US" altLang="ja-JP" sz="2000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}) : ({</a:t>
            </a:r>
            <a:r>
              <a:rPr lang="en-US" altLang="ja-JP" sz="2000" dirty="0" err="1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b,d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},{</a:t>
            </a:r>
            <a:r>
              <a:rPr lang="en-US" altLang="ja-JP" sz="2000" dirty="0" smtClean="0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})</a:t>
            </a:r>
            <a:endParaRPr lang="en-US" altLang="ja-JP" sz="2000" dirty="0">
              <a:solidFill>
                <a:srgbClr val="000000"/>
              </a:solidFill>
              <a:latin typeface="Century Schoolbook" pitchFamily="18" charset="0"/>
              <a:ea typeface="ＭＳ Ｐ明朝" charset="-128"/>
              <a:cs typeface="Tahoma" pitchFamily="34" charset="0"/>
              <a:sym typeface="Wingdings" pitchFamily="2" charset="2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572000" y="4643446"/>
            <a:ext cx="36544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srgbClr val="7030A0"/>
                </a:solidFill>
                <a:latin typeface="Century Schoolbook"/>
                <a:ea typeface="ＭＳ Ｐ明朝"/>
              </a:rPr>
              <a:t>{</a:t>
            </a:r>
            <a:r>
              <a:rPr lang="en-US" altLang="ja-JP" sz="2000" dirty="0" err="1">
                <a:solidFill>
                  <a:srgbClr val="7030A0"/>
                </a:solidFill>
                <a:latin typeface="Century Schoolbook"/>
                <a:ea typeface="ＭＳ Ｐ明朝"/>
              </a:rPr>
              <a:t>b,d,e</a:t>
            </a:r>
            <a:r>
              <a:rPr lang="en-US" altLang="ja-JP" sz="2000" dirty="0">
                <a:solidFill>
                  <a:srgbClr val="7030A0"/>
                </a:solidFill>
                <a:latin typeface="Century Schoolbook"/>
                <a:ea typeface="ＭＳ Ｐ明朝"/>
              </a:rPr>
              <a:t>} 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 </a:t>
            </a:r>
            <a:r>
              <a:rPr lang="en-US" altLang="ja-JP" sz="2000" dirty="0" err="1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sz="2000" dirty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H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-{</a:t>
            </a:r>
            <a:r>
              <a:rPr lang="en-US" altLang="ja-JP" sz="2000" i="1" dirty="0">
                <a:solidFill>
                  <a:srgbClr val="C00000"/>
                </a:solidFill>
                <a:latin typeface="Century Schoolbook"/>
                <a:ea typeface="ＭＳ Ｐ明朝"/>
                <a:sym typeface="Wingdings" pitchFamily="2" charset="2"/>
              </a:rPr>
              <a:t>c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},{</a:t>
            </a:r>
            <a:r>
              <a:rPr lang="en-US" altLang="ja-JP" sz="2000" dirty="0" err="1">
                <a:solidFill>
                  <a:srgbClr val="0070C0"/>
                </a:solidFill>
                <a:latin typeface="Century Schoolbook"/>
                <a:ea typeface="ＭＳ Ｐ明朝"/>
                <a:sym typeface="Wingdings" pitchFamily="2" charset="2"/>
              </a:rPr>
              <a:t>b,d</a:t>
            </a:r>
            <a:r>
              <a:rPr lang="en-US" altLang="ja-JP" sz="2000" dirty="0">
                <a:solidFill>
                  <a:prstClr val="black"/>
                </a:solidFill>
                <a:latin typeface="Century Schoolbook"/>
                <a:ea typeface="ＭＳ Ｐ明朝"/>
                <a:sym typeface="Wingdings" pitchFamily="2" charset="2"/>
              </a:rPr>
              <a:t>}</a:t>
            </a:r>
            <a:r>
              <a:rPr lang="en-US" altLang="ja-JP" sz="2000" dirty="0">
                <a:solidFill>
                  <a:prstClr val="black"/>
                </a:solidFill>
                <a:latin typeface="Tahoma" pitchFamily="34" charset="0"/>
                <a:ea typeface="ＭＳ Ｐ明朝"/>
                <a:cs typeface="Tahoma" pitchFamily="34" charset="0"/>
                <a:sym typeface="Wingdings" pitchFamily="2" charset="2"/>
              </a:rPr>
              <a:t>)</a:t>
            </a:r>
          </a:p>
          <a:p>
            <a:pPr>
              <a:defRPr/>
            </a:pPr>
            <a:r>
              <a:rPr lang="en-US" altLang="ja-JP" sz="2000" dirty="0">
                <a:solidFill>
                  <a:prstClr val="black"/>
                </a:solidFill>
                <a:latin typeface="+mn-lt"/>
                <a:ea typeface="ＭＳ Ｐ明朝"/>
                <a:cs typeface="Tahoma" pitchFamily="34" charset="0"/>
                <a:sym typeface="Wingdings" pitchFamily="2" charset="2"/>
              </a:rPr>
              <a:t>: not an MAS of </a:t>
            </a:r>
            <a:r>
              <a:rPr lang="en-US" altLang="ja-JP" sz="2000" i="1" dirty="0">
                <a:solidFill>
                  <a:prstClr val="black"/>
                </a:solidFill>
                <a:latin typeface="+mn-lt"/>
                <a:ea typeface="ＭＳ Ｐ明朝"/>
                <a:cs typeface="Tahoma" pitchFamily="34" charset="0"/>
                <a:sym typeface="Wingdings" pitchFamily="2" charset="2"/>
              </a:rPr>
              <a:t>H</a:t>
            </a:r>
          </a:p>
        </p:txBody>
      </p:sp>
      <p:sp>
        <p:nvSpPr>
          <p:cNvPr id="48" name="正方形/長方形 47"/>
          <p:cNvSpPr>
            <a:spLocks noChangeArrowheads="1"/>
          </p:cNvSpPr>
          <p:nvPr/>
        </p:nvSpPr>
        <p:spPr bwMode="auto">
          <a:xfrm>
            <a:off x="4572000" y="5313371"/>
            <a:ext cx="42592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i="1" dirty="0">
                <a:latin typeface="Century Schoolbook" pitchFamily="18" charset="0"/>
                <a:ea typeface="ＭＳ Ｐ明朝" charset="-128"/>
              </a:rPr>
              <a:t>Sec 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</a:rPr>
              <a:t>= {</a:t>
            </a:r>
            <a:r>
              <a:rPr lang="en-US" altLang="ja-JP" sz="2000" dirty="0">
                <a:solidFill>
                  <a:schemeClr val="accent1"/>
                </a:solidFill>
                <a:latin typeface="Century Schoolbook" pitchFamily="18" charset="0"/>
                <a:ea typeface="ＭＳ Ｐ明朝" charset="-128"/>
              </a:rPr>
              <a:t>e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</a:rPr>
              <a:t>}</a:t>
            </a:r>
            <a:r>
              <a:rPr lang="en-US" altLang="ja-JP" sz="2000" dirty="0">
                <a:solidFill>
                  <a:srgbClr val="FF0000"/>
                </a:solidFill>
                <a:latin typeface="Century Schoolbook" pitchFamily="18" charset="0"/>
                <a:ea typeface="ＭＳ Ｐ明朝" charset="-128"/>
              </a:rPr>
              <a:t> 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 </a:t>
            </a:r>
            <a:r>
              <a:rPr lang="en-US" altLang="ja-JP" sz="2000" dirty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{</a:t>
            </a:r>
            <a:r>
              <a:rPr lang="en-US" altLang="ja-JP" sz="2000" dirty="0" err="1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b,d,e</a:t>
            </a:r>
            <a:r>
              <a:rPr lang="en-US" altLang="ja-JP" sz="2000" dirty="0">
                <a:solidFill>
                  <a:srgbClr val="7030A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-{</a:t>
            </a:r>
            <a:r>
              <a:rPr lang="en-US" altLang="ja-JP" sz="2000" dirty="0" err="1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b,d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</a:t>
            </a:r>
          </a:p>
          <a:p>
            <a:r>
              <a:rPr lang="en-US" altLang="ja-JP" sz="2000" i="1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i="1" baseline="-25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3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= </a:t>
            </a:r>
            <a:r>
              <a:rPr lang="en-US" altLang="ja-JP" sz="2000" dirty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{</a:t>
            </a:r>
            <a:r>
              <a:rPr lang="en-US" altLang="ja-JP" sz="2000" dirty="0" err="1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b,d</a:t>
            </a:r>
            <a:r>
              <a:rPr lang="en-US" altLang="ja-JP" sz="2000" dirty="0">
                <a:solidFill>
                  <a:srgbClr val="00B05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 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 </a:t>
            </a:r>
            <a:r>
              <a:rPr lang="en-US" altLang="ja-JP" sz="2000" dirty="0" err="1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FindMAS</a:t>
            </a:r>
            <a:r>
              <a:rPr lang="en-US" altLang="ja-JP" sz="2000" dirty="0">
                <a:solidFill>
                  <a:srgbClr val="000000"/>
                </a:solidFill>
                <a:latin typeface="Tahoma" pitchFamily="34" charset="0"/>
                <a:ea typeface="ＭＳ Ｐ明朝" charset="-128"/>
                <a:cs typeface="Tahoma" pitchFamily="34" charset="0"/>
                <a:sym typeface="Wingdings" pitchFamily="2" charset="2"/>
              </a:rPr>
              <a:t>(</a:t>
            </a:r>
            <a:r>
              <a:rPr lang="en-US" altLang="ja-JP" sz="2000" i="1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H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-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sym typeface="Wingdings" pitchFamily="2" charset="2"/>
              </a:rPr>
              <a:t>{</a:t>
            </a:r>
            <a:r>
              <a:rPr lang="en-US" altLang="ja-JP" sz="2000" dirty="0" err="1">
                <a:solidFill>
                  <a:srgbClr val="C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c</a:t>
            </a:r>
            <a:r>
              <a:rPr lang="en-US" altLang="ja-JP" sz="2000" dirty="0" err="1">
                <a:latin typeface="Century Schoolbook" pitchFamily="18" charset="0"/>
                <a:ea typeface="ＭＳ Ｐ明朝" charset="-128"/>
                <a:sym typeface="Wingdings" pitchFamily="2" charset="2"/>
              </a:rPr>
              <a:t>,</a:t>
            </a:r>
            <a:r>
              <a:rPr lang="en-US" altLang="ja-JP" sz="2000" dirty="0" err="1">
                <a:solidFill>
                  <a:schemeClr val="accent1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e</a:t>
            </a:r>
            <a:r>
              <a:rPr lang="en-US" altLang="ja-JP" sz="2000" dirty="0">
                <a:latin typeface="Century Schoolbook" pitchFamily="18" charset="0"/>
                <a:ea typeface="ＭＳ Ｐ明朝" charset="-128"/>
                <a:sym typeface="Wingdings" pitchFamily="2" charset="2"/>
              </a:rPr>
              <a:t>}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,{</a:t>
            </a:r>
            <a:r>
              <a:rPr lang="en-US" altLang="ja-JP" sz="2000" dirty="0" err="1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b,d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</a:t>
            </a:r>
            <a:r>
              <a:rPr lang="en-US" altLang="ja-JP" sz="2000" dirty="0">
                <a:solidFill>
                  <a:srgbClr val="000000"/>
                </a:solidFill>
                <a:latin typeface="Tahoma" pitchFamily="34" charset="0"/>
                <a:ea typeface="ＭＳ Ｐ明朝" charset="-128"/>
                <a:sym typeface="Wingdings" pitchFamily="2" charset="2"/>
              </a:rPr>
              <a:t>)</a:t>
            </a:r>
          </a:p>
          <a:p>
            <a:r>
              <a:rPr lang="en-US" altLang="ja-JP" sz="2000" i="1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	H</a:t>
            </a:r>
            <a:r>
              <a:rPr lang="en-US" altLang="ja-JP" sz="2000" i="1" baseline="-25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3</a:t>
            </a:r>
            <a:r>
              <a:rPr lang="en-US" altLang="ja-JP" sz="2000" baseline="-25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 </a:t>
            </a:r>
            <a:r>
              <a:rPr lang="en-US" altLang="ja-JP" sz="2000" dirty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= 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{</a:t>
            </a:r>
            <a:r>
              <a:rPr lang="en-US" altLang="ja-JP" sz="2000" dirty="0" err="1" smtClean="0">
                <a:solidFill>
                  <a:srgbClr val="0070C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b,d</a:t>
            </a:r>
            <a:r>
              <a:rPr lang="en-US" altLang="ja-JP" sz="2000" dirty="0" smtClean="0">
                <a:solidFill>
                  <a:srgbClr val="000000"/>
                </a:solidFill>
                <a:latin typeface="Century Schoolbook" pitchFamily="18" charset="0"/>
                <a:ea typeface="ＭＳ Ｐ明朝" charset="-128"/>
                <a:sym typeface="Wingdings" pitchFamily="2" charset="2"/>
              </a:rPr>
              <a:t>}</a:t>
            </a:r>
            <a:endParaRPr lang="en-US" altLang="ja-JP" sz="2000" i="1" dirty="0">
              <a:solidFill>
                <a:srgbClr val="000000"/>
              </a:solidFill>
              <a:latin typeface="Symbol" pitchFamily="18" charset="2"/>
              <a:ea typeface="ＭＳ Ｐ明朝" charset="-128"/>
              <a:sym typeface="Wingdings" pitchFamily="2" charset="2"/>
            </a:endParaRPr>
          </a:p>
        </p:txBody>
      </p:sp>
      <p:cxnSp>
        <p:nvCxnSpPr>
          <p:cNvPr id="49" name="直線コネクタ 48"/>
          <p:cNvCxnSpPr>
            <a:stCxn id="46" idx="2"/>
            <a:endCxn id="45" idx="0"/>
          </p:cNvCxnSpPr>
          <p:nvPr/>
        </p:nvCxnSpPr>
        <p:spPr>
          <a:xfrm rot="16200000" flipH="1">
            <a:off x="5664137" y="3908370"/>
            <a:ext cx="814336" cy="655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図 38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5429256" y="4191136"/>
            <a:ext cx="129226" cy="166558"/>
          </a:xfrm>
          <a:prstGeom prst="rect">
            <a:avLst/>
          </a:prstGeom>
        </p:spPr>
      </p:pic>
      <p:grpSp>
        <p:nvGrpSpPr>
          <p:cNvPr id="40" name="グループ化 48"/>
          <p:cNvGrpSpPr>
            <a:grpSpLocks/>
          </p:cNvGrpSpPr>
          <p:nvPr/>
        </p:nvGrpSpPr>
        <p:grpSpPr bwMode="auto">
          <a:xfrm>
            <a:off x="6215086" y="1357298"/>
            <a:ext cx="1714500" cy="1606550"/>
            <a:chOff x="5978156" y="3430902"/>
            <a:chExt cx="3311525" cy="3101975"/>
          </a:xfrm>
        </p:grpSpPr>
        <p:sp>
          <p:nvSpPr>
            <p:cNvPr id="51" name="Oval 21"/>
            <p:cNvSpPr>
              <a:spLocks noChangeArrowheads="1"/>
            </p:cNvSpPr>
            <p:nvPr/>
          </p:nvSpPr>
          <p:spPr bwMode="auto">
            <a:xfrm rot="3926849" flipH="1">
              <a:off x="5959106" y="4397689"/>
              <a:ext cx="2471738" cy="538163"/>
            </a:xfrm>
            <a:prstGeom prst="ellipse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" name="Oval 22"/>
            <p:cNvSpPr>
              <a:spLocks noChangeArrowheads="1"/>
            </p:cNvSpPr>
            <p:nvPr/>
          </p:nvSpPr>
          <p:spPr bwMode="auto">
            <a:xfrm>
              <a:off x="6033718" y="4448490"/>
              <a:ext cx="3000375" cy="500062"/>
            </a:xfrm>
            <a:prstGeom prst="ellipse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" name="Oval 5"/>
            <p:cNvSpPr>
              <a:spLocks noChangeArrowheads="1"/>
            </p:cNvSpPr>
            <p:nvPr/>
          </p:nvSpPr>
          <p:spPr bwMode="auto">
            <a:xfrm rot="-2074934">
              <a:off x="5978156" y="5180327"/>
              <a:ext cx="3311525" cy="51752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" name="Oval 21"/>
            <p:cNvSpPr>
              <a:spLocks noChangeArrowheads="1"/>
            </p:cNvSpPr>
            <p:nvPr/>
          </p:nvSpPr>
          <p:spPr bwMode="auto">
            <a:xfrm rot="5802645" flipH="1">
              <a:off x="5048675" y="4754083"/>
              <a:ext cx="3065462" cy="49212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" name="Oval 13"/>
            <p:cNvSpPr>
              <a:spLocks noChangeArrowheads="1"/>
            </p:cNvSpPr>
            <p:nvPr/>
          </p:nvSpPr>
          <p:spPr bwMode="auto">
            <a:xfrm rot="5400000" flipH="1">
              <a:off x="6283750" y="3555521"/>
              <a:ext cx="1428750" cy="1500187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4" name="グループ化 49"/>
          <p:cNvGrpSpPr>
            <a:grpSpLocks/>
          </p:cNvGrpSpPr>
          <p:nvPr/>
        </p:nvGrpSpPr>
        <p:grpSpPr bwMode="auto">
          <a:xfrm>
            <a:off x="4071938" y="3394075"/>
            <a:ext cx="1714500" cy="1606550"/>
            <a:chOff x="5978156" y="3430902"/>
            <a:chExt cx="3311525" cy="3101975"/>
          </a:xfrm>
        </p:grpSpPr>
        <p:sp>
          <p:nvSpPr>
            <p:cNvPr id="55" name="Oval 5"/>
            <p:cNvSpPr>
              <a:spLocks noChangeArrowheads="1"/>
            </p:cNvSpPr>
            <p:nvPr/>
          </p:nvSpPr>
          <p:spPr bwMode="auto">
            <a:xfrm rot="-2074934">
              <a:off x="5978156" y="5180327"/>
              <a:ext cx="3311525" cy="517525"/>
            </a:xfrm>
            <a:prstGeom prst="ellipse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6" name="Oval 13"/>
            <p:cNvSpPr>
              <a:spLocks noChangeArrowheads="1"/>
            </p:cNvSpPr>
            <p:nvPr/>
          </p:nvSpPr>
          <p:spPr bwMode="auto">
            <a:xfrm rot="5400000" flipH="1">
              <a:off x="6283750" y="3555521"/>
              <a:ext cx="1428750" cy="1500187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7" name="Oval 21"/>
            <p:cNvSpPr>
              <a:spLocks noChangeArrowheads="1"/>
            </p:cNvSpPr>
            <p:nvPr/>
          </p:nvSpPr>
          <p:spPr bwMode="auto">
            <a:xfrm rot="3926849" flipH="1">
              <a:off x="5959106" y="4397689"/>
              <a:ext cx="2471738" cy="538163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8" name="Oval 22"/>
            <p:cNvSpPr>
              <a:spLocks noChangeArrowheads="1"/>
            </p:cNvSpPr>
            <p:nvPr/>
          </p:nvSpPr>
          <p:spPr bwMode="auto">
            <a:xfrm>
              <a:off x="6033718" y="4448490"/>
              <a:ext cx="3000375" cy="500062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9" name="Oval 21"/>
            <p:cNvSpPr>
              <a:spLocks noChangeArrowheads="1"/>
            </p:cNvSpPr>
            <p:nvPr/>
          </p:nvSpPr>
          <p:spPr bwMode="auto">
            <a:xfrm rot="5802645" flipH="1">
              <a:off x="5048675" y="4754083"/>
              <a:ext cx="3065462" cy="49212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0" name="グループ化 55"/>
          <p:cNvGrpSpPr>
            <a:grpSpLocks/>
          </p:cNvGrpSpPr>
          <p:nvPr/>
        </p:nvGrpSpPr>
        <p:grpSpPr bwMode="auto">
          <a:xfrm>
            <a:off x="3357563" y="5000625"/>
            <a:ext cx="1714500" cy="1606550"/>
            <a:chOff x="5978156" y="3430902"/>
            <a:chExt cx="3311525" cy="3101975"/>
          </a:xfrm>
        </p:grpSpPr>
        <p:sp>
          <p:nvSpPr>
            <p:cNvPr id="64" name="Oval 22"/>
            <p:cNvSpPr>
              <a:spLocks noChangeArrowheads="1"/>
            </p:cNvSpPr>
            <p:nvPr/>
          </p:nvSpPr>
          <p:spPr bwMode="auto">
            <a:xfrm>
              <a:off x="6033718" y="4448490"/>
              <a:ext cx="3000375" cy="500062"/>
            </a:xfrm>
            <a:prstGeom prst="ellipse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5" name="Oval 21"/>
            <p:cNvSpPr>
              <a:spLocks noChangeArrowheads="1"/>
            </p:cNvSpPr>
            <p:nvPr/>
          </p:nvSpPr>
          <p:spPr bwMode="auto">
            <a:xfrm rot="5802645" flipH="1">
              <a:off x="5048675" y="4754083"/>
              <a:ext cx="3065462" cy="492125"/>
            </a:xfrm>
            <a:prstGeom prst="ellipse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1" name="Oval 5"/>
            <p:cNvSpPr>
              <a:spLocks noChangeArrowheads="1"/>
            </p:cNvSpPr>
            <p:nvPr/>
          </p:nvSpPr>
          <p:spPr bwMode="auto">
            <a:xfrm rot="-2074934">
              <a:off x="5978156" y="5180327"/>
              <a:ext cx="3311525" cy="51752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2" name="Oval 13"/>
            <p:cNvSpPr>
              <a:spLocks noChangeArrowheads="1"/>
            </p:cNvSpPr>
            <p:nvPr/>
          </p:nvSpPr>
          <p:spPr bwMode="auto">
            <a:xfrm rot="5400000" flipH="1">
              <a:off x="6283750" y="3555521"/>
              <a:ext cx="1428750" cy="1500187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" name="Oval 21"/>
            <p:cNvSpPr>
              <a:spLocks noChangeArrowheads="1"/>
            </p:cNvSpPr>
            <p:nvPr/>
          </p:nvSpPr>
          <p:spPr bwMode="auto">
            <a:xfrm rot="3926849" flipH="1">
              <a:off x="5959106" y="4397689"/>
              <a:ext cx="2471738" cy="538163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6" name="グループ化 61"/>
          <p:cNvGrpSpPr>
            <a:grpSpLocks/>
          </p:cNvGrpSpPr>
          <p:nvPr/>
        </p:nvGrpSpPr>
        <p:grpSpPr bwMode="auto">
          <a:xfrm>
            <a:off x="6072198" y="3394075"/>
            <a:ext cx="1714500" cy="1606550"/>
            <a:chOff x="5978156" y="3430902"/>
            <a:chExt cx="3311525" cy="3101975"/>
          </a:xfrm>
        </p:grpSpPr>
        <p:sp>
          <p:nvSpPr>
            <p:cNvPr id="69" name="Oval 21"/>
            <p:cNvSpPr>
              <a:spLocks noChangeArrowheads="1"/>
            </p:cNvSpPr>
            <p:nvPr/>
          </p:nvSpPr>
          <p:spPr bwMode="auto">
            <a:xfrm rot="3926849" flipH="1">
              <a:off x="5959106" y="4397689"/>
              <a:ext cx="2471738" cy="538163"/>
            </a:xfrm>
            <a:prstGeom prst="ellipse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1" name="Oval 21"/>
            <p:cNvSpPr>
              <a:spLocks noChangeArrowheads="1"/>
            </p:cNvSpPr>
            <p:nvPr/>
          </p:nvSpPr>
          <p:spPr bwMode="auto">
            <a:xfrm rot="5802645" flipH="1">
              <a:off x="5048675" y="4754083"/>
              <a:ext cx="3065462" cy="492125"/>
            </a:xfrm>
            <a:prstGeom prst="ellipse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" name="Oval 5"/>
            <p:cNvSpPr>
              <a:spLocks noChangeArrowheads="1"/>
            </p:cNvSpPr>
            <p:nvPr/>
          </p:nvSpPr>
          <p:spPr bwMode="auto">
            <a:xfrm rot="-2074934">
              <a:off x="5978156" y="5180327"/>
              <a:ext cx="3311525" cy="517525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8" name="Oval 13"/>
            <p:cNvSpPr>
              <a:spLocks noChangeArrowheads="1"/>
            </p:cNvSpPr>
            <p:nvPr/>
          </p:nvSpPr>
          <p:spPr bwMode="auto">
            <a:xfrm rot="5400000" flipH="1">
              <a:off x="6283750" y="3555521"/>
              <a:ext cx="1428750" cy="1500187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0" name="Oval 22"/>
            <p:cNvSpPr>
              <a:spLocks noChangeArrowheads="1"/>
            </p:cNvSpPr>
            <p:nvPr/>
          </p:nvSpPr>
          <p:spPr bwMode="auto">
            <a:xfrm>
              <a:off x="6033718" y="4448490"/>
              <a:ext cx="3000375" cy="500062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72" name="スライド番号プレースホルダ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9D2B2D-37C7-44EA-B6B0-94551E695700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Subhypergraphs</a:t>
            </a:r>
            <a:r>
              <a:rPr lang="en-US" altLang="ja-JP" sz="1400" dirty="0" smtClean="0">
                <a:latin typeface="+mn-lt"/>
              </a:rPr>
              <a:t> with Polynomial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45" grpId="0"/>
      <p:bldP spid="45" grpId="1"/>
      <p:bldP spid="48" grpId="0"/>
      <p:bldP spid="4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無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638" y="1476375"/>
            <a:ext cx="567690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41425" y="3244850"/>
            <a:ext cx="5426075" cy="3481388"/>
            <a:chOff x="782" y="2044"/>
            <a:chExt cx="3418" cy="2193"/>
          </a:xfrm>
        </p:grpSpPr>
        <p:sp>
          <p:nvSpPr>
            <p:cNvPr id="33808" name="Rectangle 14"/>
            <p:cNvSpPr>
              <a:spLocks noChangeArrowheads="1"/>
            </p:cNvSpPr>
            <p:nvPr/>
          </p:nvSpPr>
          <p:spPr bwMode="auto">
            <a:xfrm>
              <a:off x="782" y="2134"/>
              <a:ext cx="3418" cy="2103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2" name="Text Box 15"/>
            <p:cNvSpPr txBox="1">
              <a:spLocks noChangeArrowheads="1"/>
            </p:cNvSpPr>
            <p:nvPr/>
          </p:nvSpPr>
          <p:spPr bwMode="auto">
            <a:xfrm>
              <a:off x="3780" y="2044"/>
              <a:ext cx="405" cy="233"/>
            </a:xfrm>
            <a:prstGeom prst="rect">
              <a:avLst/>
            </a:prstGeom>
            <a:solidFill>
              <a:schemeClr val="bg2"/>
            </a:solidFill>
            <a:ln w="38100" cmpd="dbl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|</a:t>
              </a:r>
              <a:r>
                <a:rPr lang="en-US" altLang="ja-JP" dirty="0">
                  <a:solidFill>
                    <a:srgbClr val="0070C0"/>
                  </a:solidFill>
                  <a:latin typeface="Script MT Bold" pitchFamily="66" charset="0"/>
                </a:rPr>
                <a:t>E</a:t>
              </a: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|</a:t>
              </a:r>
            </a:p>
          </p:txBody>
        </p:sp>
      </p:grp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Complexity of Algorithm </a:t>
            </a:r>
            <a:r>
              <a:rPr lang="en-US" altLang="ja-JP" dirty="0" err="1" smtClean="0">
                <a:latin typeface="Tahoma" pitchFamily="34" charset="0"/>
                <a:cs typeface="Tahoma" pitchFamily="34" charset="0"/>
              </a:rPr>
              <a:t>GenMAS</a:t>
            </a:r>
            <a:endParaRPr lang="ja-JP" altLang="en-US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844675" y="4210050"/>
            <a:ext cx="4799013" cy="1217613"/>
            <a:chOff x="1162" y="2652"/>
            <a:chExt cx="3023" cy="767"/>
          </a:xfrm>
        </p:grpSpPr>
        <p:sp>
          <p:nvSpPr>
            <p:cNvPr id="33806" name="Rectangle 5"/>
            <p:cNvSpPr>
              <a:spLocks noChangeArrowheads="1"/>
            </p:cNvSpPr>
            <p:nvPr/>
          </p:nvSpPr>
          <p:spPr bwMode="auto">
            <a:xfrm>
              <a:off x="1162" y="2815"/>
              <a:ext cx="2761" cy="604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20" name="Text Box 6"/>
            <p:cNvSpPr txBox="1">
              <a:spLocks noChangeArrowheads="1"/>
            </p:cNvSpPr>
            <p:nvPr/>
          </p:nvSpPr>
          <p:spPr bwMode="auto">
            <a:xfrm>
              <a:off x="3785" y="2652"/>
              <a:ext cx="400" cy="233"/>
            </a:xfrm>
            <a:prstGeom prst="rect">
              <a:avLst/>
            </a:prstGeom>
            <a:solidFill>
              <a:schemeClr val="bg2"/>
            </a:solidFill>
            <a:ln w="38100" cmpd="dbl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|</a:t>
              </a:r>
              <a:r>
                <a:rPr lang="en-US" altLang="ja-JP" dirty="0">
                  <a:solidFill>
                    <a:srgbClr val="0070C0"/>
                  </a:solidFill>
                  <a:latin typeface="Script MT Bold" pitchFamily="66" charset="0"/>
                </a:rPr>
                <a:t>E</a:t>
              </a: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|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100263" y="4679950"/>
            <a:ext cx="5257800" cy="850900"/>
            <a:chOff x="1323" y="2948"/>
            <a:chExt cx="3312" cy="536"/>
          </a:xfrm>
        </p:grpSpPr>
        <p:sp>
          <p:nvSpPr>
            <p:cNvPr id="33804" name="Rectangle 8"/>
            <p:cNvSpPr>
              <a:spLocks noChangeArrowheads="1"/>
            </p:cNvSpPr>
            <p:nvPr/>
          </p:nvSpPr>
          <p:spPr bwMode="auto">
            <a:xfrm>
              <a:off x="1323" y="2948"/>
              <a:ext cx="2249" cy="440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018" name="Text Box 9"/>
            <p:cNvSpPr txBox="1">
              <a:spLocks noChangeArrowheads="1"/>
            </p:cNvSpPr>
            <p:nvPr/>
          </p:nvSpPr>
          <p:spPr bwMode="auto">
            <a:xfrm>
              <a:off x="3505" y="3251"/>
              <a:ext cx="1130" cy="233"/>
            </a:xfrm>
            <a:prstGeom prst="rect">
              <a:avLst/>
            </a:prstGeom>
            <a:solidFill>
              <a:schemeClr val="bg2"/>
            </a:solidFill>
            <a:ln w="38100" cmpd="dbl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ja-JP" i="1" dirty="0">
                  <a:solidFill>
                    <a:srgbClr val="0070C0"/>
                  </a:solidFill>
                  <a:latin typeface="+mn-lt"/>
                </a:rPr>
                <a:t>O</a:t>
              </a: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(|</a:t>
              </a:r>
              <a:r>
                <a:rPr lang="en-US" altLang="ja-JP" i="1" dirty="0">
                  <a:solidFill>
                    <a:srgbClr val="0070C0"/>
                  </a:solidFill>
                  <a:latin typeface="+mn-lt"/>
                </a:rPr>
                <a:t>V</a:t>
              </a: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|+||</a:t>
              </a:r>
              <a:r>
                <a:rPr lang="en-US" altLang="ja-JP" dirty="0">
                  <a:solidFill>
                    <a:srgbClr val="0070C0"/>
                  </a:solidFill>
                  <a:latin typeface="Script MT Bold" pitchFamily="66" charset="0"/>
                </a:rPr>
                <a:t>E</a:t>
              </a:r>
              <a:r>
                <a:rPr lang="en-US" altLang="ja-JP" dirty="0">
                  <a:solidFill>
                    <a:srgbClr val="0070C0"/>
                  </a:solidFill>
                  <a:latin typeface="+mn-lt"/>
                </a:rPr>
                <a:t>||)</a:t>
              </a:r>
            </a:p>
          </p:txBody>
        </p:sp>
      </p:grpSp>
      <p:sp>
        <p:nvSpPr>
          <p:cNvPr id="336917" name="Text Box 21"/>
          <p:cNvSpPr txBox="1">
            <a:spLocks noChangeArrowheads="1"/>
          </p:cNvSpPr>
          <p:nvPr/>
        </p:nvSpPr>
        <p:spPr bwMode="auto">
          <a:xfrm>
            <a:off x="3500430" y="1857364"/>
            <a:ext cx="4603774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2000" dirty="0">
                <a:latin typeface="+mn-lt"/>
              </a:rPr>
              <a:t>The delay of the algorithm </a:t>
            </a:r>
            <a:r>
              <a:rPr lang="en-US" altLang="ja-JP" sz="2000" dirty="0" err="1">
                <a:latin typeface="Tahoma" pitchFamily="34" charset="0"/>
                <a:cs typeface="Tahoma" pitchFamily="34" charset="0"/>
              </a:rPr>
              <a:t>GenMAS</a:t>
            </a:r>
            <a:r>
              <a:rPr lang="en-US" altLang="ja-JP" sz="2000" dirty="0">
                <a:latin typeface="+mn-lt"/>
              </a:rPr>
              <a:t> is </a:t>
            </a:r>
            <a:r>
              <a:rPr lang="en-US" altLang="ja-JP" sz="2000" i="1" dirty="0">
                <a:solidFill>
                  <a:srgbClr val="0070C0"/>
                </a:solidFill>
                <a:latin typeface="+mn-lt"/>
              </a:rPr>
              <a:t>O</a:t>
            </a:r>
            <a:r>
              <a:rPr lang="en-US" altLang="ja-JP" sz="2000" dirty="0">
                <a:solidFill>
                  <a:srgbClr val="0070C0"/>
                </a:solidFill>
                <a:latin typeface="+mn-lt"/>
              </a:rPr>
              <a:t>(|</a:t>
            </a:r>
            <a:r>
              <a:rPr lang="en-US" altLang="ja-JP" sz="2000" dirty="0">
                <a:solidFill>
                  <a:srgbClr val="0070C0"/>
                </a:solidFill>
                <a:latin typeface="Script MT Bold" pitchFamily="66" charset="0"/>
              </a:rPr>
              <a:t>E</a:t>
            </a:r>
            <a:r>
              <a:rPr lang="en-US" altLang="ja-JP" sz="2000" dirty="0">
                <a:solidFill>
                  <a:srgbClr val="0070C0"/>
                </a:solidFill>
                <a:latin typeface="+mn-lt"/>
              </a:rPr>
              <a:t>|</a:t>
            </a:r>
            <a:r>
              <a:rPr lang="en-US" altLang="ja-JP" sz="2000" i="1" baseline="30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altLang="ja-JP" sz="2000" dirty="0">
                <a:solidFill>
                  <a:srgbClr val="0070C0"/>
                </a:solidFill>
                <a:latin typeface="+mn-lt"/>
              </a:rPr>
              <a:t>(|</a:t>
            </a:r>
            <a:r>
              <a:rPr lang="en-US" altLang="ja-JP" sz="2000" i="1" dirty="0">
                <a:solidFill>
                  <a:srgbClr val="0070C0"/>
                </a:solidFill>
                <a:latin typeface="+mn-lt"/>
              </a:rPr>
              <a:t>V</a:t>
            </a:r>
            <a:r>
              <a:rPr lang="en-US" altLang="ja-JP" sz="2000" dirty="0">
                <a:solidFill>
                  <a:srgbClr val="0070C0"/>
                </a:solidFill>
                <a:latin typeface="+mn-lt"/>
              </a:rPr>
              <a:t>|+||</a:t>
            </a:r>
            <a:r>
              <a:rPr lang="en-US" altLang="ja-JP" sz="2000" dirty="0">
                <a:solidFill>
                  <a:srgbClr val="0070C0"/>
                </a:solidFill>
                <a:latin typeface="Script MT Bold" pitchFamily="66" charset="0"/>
              </a:rPr>
              <a:t>E</a:t>
            </a:r>
            <a:r>
              <a:rPr lang="en-US" altLang="ja-JP" sz="2000" dirty="0">
                <a:solidFill>
                  <a:srgbClr val="0070C0"/>
                </a:solidFill>
                <a:latin typeface="+mn-lt"/>
              </a:rPr>
              <a:t>||))</a:t>
            </a:r>
            <a:endParaRPr lang="ja-JP" altLang="en-US" sz="2000" dirty="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5" name="グループ化 17"/>
          <p:cNvGrpSpPr>
            <a:grpSpLocks/>
          </p:cNvGrpSpPr>
          <p:nvPr/>
        </p:nvGrpSpPr>
        <p:grpSpPr bwMode="auto">
          <a:xfrm>
            <a:off x="1785938" y="3786188"/>
            <a:ext cx="6715152" cy="2071687"/>
            <a:chOff x="1785918" y="3786190"/>
            <a:chExt cx="6715192" cy="1795475"/>
          </a:xfrm>
        </p:grpSpPr>
        <p:sp>
          <p:nvSpPr>
            <p:cNvPr id="15" name="正方形/長方形 14"/>
            <p:cNvSpPr/>
            <p:nvPr/>
          </p:nvSpPr>
          <p:spPr>
            <a:xfrm>
              <a:off x="1785918" y="4000822"/>
              <a:ext cx="4572028" cy="1580843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4143371" y="3786190"/>
              <a:ext cx="4357739" cy="346764"/>
            </a:xfrm>
            <a:prstGeom prst="rect">
              <a:avLst/>
            </a:prstGeom>
            <a:solidFill>
              <a:schemeClr val="bg2"/>
            </a:solidFill>
            <a:ln w="9525" algn="ctr">
              <a:solidFill>
                <a:srgbClr val="0070C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ja-JP" sz="2000" dirty="0">
                  <a:solidFill>
                    <a:srgbClr val="0070C0"/>
                  </a:solidFill>
                  <a:latin typeface="+mn-lt"/>
                </a:rPr>
                <a:t>Find the MAS </a:t>
              </a:r>
              <a:r>
                <a:rPr lang="en-US" altLang="ja-JP" sz="2000" i="1" dirty="0">
                  <a:solidFill>
                    <a:srgbClr val="0070C0"/>
                  </a:solidFill>
                  <a:latin typeface="+mn-lt"/>
                </a:rPr>
                <a:t>H</a:t>
              </a:r>
              <a:r>
                <a:rPr lang="en-US" altLang="ja-JP" sz="2000" i="1" baseline="-25000" dirty="0">
                  <a:solidFill>
                    <a:srgbClr val="0070C0"/>
                  </a:solidFill>
                  <a:latin typeface="+mn-lt"/>
                </a:rPr>
                <a:t>2</a:t>
              </a:r>
              <a:r>
                <a:rPr lang="en-US" altLang="ja-JP" sz="2000" dirty="0">
                  <a:solidFill>
                    <a:srgbClr val="0070C0"/>
                  </a:solidFill>
                  <a:latin typeface="+mn-lt"/>
                </a:rPr>
                <a:t> of </a:t>
              </a:r>
              <a:r>
                <a:rPr lang="en-US" altLang="ja-JP" sz="2000" i="1" dirty="0">
                  <a:solidFill>
                    <a:srgbClr val="0070C0"/>
                  </a:solidFill>
                  <a:latin typeface="+mn-lt"/>
                </a:rPr>
                <a:t>H</a:t>
              </a:r>
              <a:r>
                <a:rPr lang="en-US" altLang="ja-JP" sz="2000" dirty="0">
                  <a:solidFill>
                    <a:srgbClr val="0070C0"/>
                  </a:solidFill>
                  <a:latin typeface="+mn-lt"/>
                </a:rPr>
                <a:t> by </a:t>
              </a:r>
              <a:r>
                <a:rPr lang="en-US" altLang="ja-JP" sz="2000" dirty="0" smtClean="0">
                  <a:solidFill>
                    <a:srgbClr val="0070C0"/>
                  </a:solidFill>
                  <a:latin typeface="+mn-lt"/>
                </a:rPr>
                <a:t>using </a:t>
              </a:r>
              <a:r>
                <a:rPr lang="en-US" altLang="ja-JP" sz="2000" i="1" dirty="0" smtClean="0">
                  <a:solidFill>
                    <a:schemeClr val="accent1"/>
                  </a:solidFill>
                  <a:latin typeface="+mn-lt"/>
                </a:rPr>
                <a:t>Sec</a:t>
              </a:r>
              <a:endParaRPr lang="ja-JP" altLang="en-US" sz="2000" i="1" dirty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26</a:t>
            </a:fld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Subhypergraphs</a:t>
            </a:r>
            <a:r>
              <a:rPr lang="en-US" altLang="ja-JP" sz="1400" dirty="0" smtClean="0">
                <a:latin typeface="+mn-lt"/>
              </a:rPr>
              <a:t> with Polynomial De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Conclusion and Future Works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altLang="ja-JP" dirty="0" smtClean="0"/>
              <a:t>Generating all MASs in a </a:t>
            </a:r>
            <a:r>
              <a:rPr lang="en-US" altLang="ja-JP" dirty="0" err="1" smtClean="0"/>
              <a:t>hypergraph</a:t>
            </a:r>
            <a:r>
              <a:rPr lang="en-US" altLang="ja-JP" dirty="0" smtClean="0"/>
              <a:t> with polynomial delay</a:t>
            </a:r>
          </a:p>
          <a:p>
            <a:pPr lvl="1" eaLnBrk="1" hangingPunct="1">
              <a:defRPr/>
            </a:pPr>
            <a:r>
              <a:rPr lang="en-US" altLang="ja-JP" dirty="0" smtClean="0"/>
              <a:t>Intractability </a:t>
            </a:r>
            <a:r>
              <a:rPr lang="en-US" altLang="ja-JP" dirty="0" smtClean="0">
                <a:solidFill>
                  <a:srgbClr val="0070C0"/>
                </a:solidFill>
              </a:rPr>
              <a:t>in lexicographic order with polynomial delay</a:t>
            </a:r>
            <a:endParaRPr lang="en-US" altLang="ja-JP" dirty="0" smtClean="0"/>
          </a:p>
          <a:p>
            <a:pPr lvl="1" eaLnBrk="1" hangingPunct="1">
              <a:defRPr/>
            </a:pPr>
            <a:r>
              <a:rPr lang="en-US" altLang="ja-JP" dirty="0" smtClean="0"/>
              <a:t>A </a:t>
            </a:r>
            <a:r>
              <a:rPr lang="en-US" altLang="ja-JP" dirty="0" smtClean="0">
                <a:solidFill>
                  <a:srgbClr val="0070C0"/>
                </a:solidFill>
              </a:rPr>
              <a:t>polynomial delay algorithm </a:t>
            </a:r>
            <a:r>
              <a:rPr lang="en-US" altLang="ja-JP" dirty="0" smtClean="0"/>
              <a:t>(by ignoring the order of outputs)</a:t>
            </a:r>
          </a:p>
          <a:p>
            <a:pPr lvl="1" eaLnBrk="1" hangingPunct="1">
              <a:defRPr/>
            </a:pPr>
            <a:endParaRPr lang="en-US" altLang="ja-JP" dirty="0" smtClean="0"/>
          </a:p>
          <a:p>
            <a:pPr eaLnBrk="1" hangingPunct="1">
              <a:defRPr/>
            </a:pPr>
            <a:r>
              <a:rPr lang="en-US" altLang="ja-JP" dirty="0" smtClean="0"/>
              <a:t>Generating all </a:t>
            </a:r>
            <a:r>
              <a:rPr lang="en-US" altLang="ja-JP" dirty="0" smtClean="0">
                <a:solidFill>
                  <a:srgbClr val="0070C0"/>
                </a:solidFill>
              </a:rPr>
              <a:t>maximal totally balanced </a:t>
            </a:r>
            <a:r>
              <a:rPr lang="en-US" altLang="ja-JP" dirty="0" err="1" smtClean="0">
                <a:solidFill>
                  <a:srgbClr val="0070C0"/>
                </a:solidFill>
              </a:rPr>
              <a:t>subhypergraphs</a:t>
            </a:r>
            <a:r>
              <a:rPr lang="en-US" altLang="ja-JP" smtClean="0">
                <a:solidFill>
                  <a:srgbClr val="0070C0"/>
                </a:solidFill>
              </a:rPr>
              <a:t> (in lexicographic order) </a:t>
            </a:r>
            <a:r>
              <a:rPr lang="en-US" altLang="ja-JP" dirty="0" smtClean="0">
                <a:solidFill>
                  <a:srgbClr val="0070C0"/>
                </a:solidFill>
              </a:rPr>
              <a:t>with polynomial delay</a:t>
            </a:r>
          </a:p>
          <a:p>
            <a:pPr lvl="1" eaLnBrk="1" hangingPunct="1">
              <a:defRPr/>
            </a:pPr>
            <a:r>
              <a:rPr lang="en-US" altLang="ja-JP" dirty="0" smtClean="0"/>
              <a:t>Totally balanced </a:t>
            </a:r>
            <a:r>
              <a:rPr lang="en-US" altLang="ja-JP" dirty="0" err="1" smtClean="0"/>
              <a:t>hypergraph</a:t>
            </a:r>
            <a:r>
              <a:rPr lang="en-US" altLang="ja-JP" dirty="0" smtClean="0"/>
              <a:t> (</a:t>
            </a:r>
            <a:r>
              <a:rPr lang="en-US" altLang="ja-JP" dirty="0" smtClean="0">
                <a:latin typeface="Symbol" pitchFamily="18" charset="2"/>
              </a:rPr>
              <a:t>b</a:t>
            </a:r>
            <a:r>
              <a:rPr lang="en-US" altLang="ja-JP" dirty="0" smtClean="0"/>
              <a:t>-acyclic): every </a:t>
            </a:r>
            <a:r>
              <a:rPr lang="en-US" altLang="ja-JP" dirty="0" err="1" smtClean="0"/>
              <a:t>subhypergraph</a:t>
            </a:r>
            <a:r>
              <a:rPr lang="en-US" altLang="ja-JP" dirty="0" smtClean="0"/>
              <a:t> is acyclic [Fagin 83, </a:t>
            </a:r>
            <a:r>
              <a:rPr lang="en-US" altLang="ja-JP" dirty="0" err="1" smtClean="0"/>
              <a:t>Lovasz</a:t>
            </a:r>
            <a:r>
              <a:rPr lang="en-US" altLang="ja-JP" dirty="0" smtClean="0"/>
              <a:t> 79]</a:t>
            </a:r>
          </a:p>
          <a:p>
            <a:pPr eaLnBrk="1" hangingPunct="1">
              <a:defRPr/>
            </a:pPr>
            <a:r>
              <a:rPr lang="en-US" altLang="ja-JP" dirty="0" smtClean="0"/>
              <a:t>Implementation and application to </a:t>
            </a:r>
            <a:r>
              <a:rPr lang="en-US" altLang="ja-JP" dirty="0" smtClean="0">
                <a:solidFill>
                  <a:srgbClr val="0070C0"/>
                </a:solidFill>
              </a:rPr>
              <a:t>data mining </a:t>
            </a:r>
            <a:r>
              <a:rPr lang="en-US" altLang="ja-JP" dirty="0" smtClean="0"/>
              <a:t>(frequent acyclic </a:t>
            </a:r>
            <a:r>
              <a:rPr lang="en-US" altLang="ja-JP" dirty="0" err="1" smtClean="0"/>
              <a:t>hypergraphs</a:t>
            </a:r>
            <a:r>
              <a:rPr lang="en-US" altLang="ja-JP" dirty="0" smtClean="0"/>
              <a:t> (cf. [Horvath et al. 07]))</a:t>
            </a:r>
          </a:p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27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Acyclic </a:t>
            </a:r>
            <a:r>
              <a:rPr lang="en-US" altLang="ja-JP" sz="1400" dirty="0" err="1" smtClean="0">
                <a:latin typeface="+mn-lt"/>
              </a:rPr>
              <a:t>Subhypergraphs</a:t>
            </a:r>
            <a:r>
              <a:rPr lang="en-US" altLang="ja-JP" sz="1400" dirty="0" smtClean="0">
                <a:latin typeface="+mn-lt"/>
              </a:rPr>
              <a:t> with Polynomial Delay</a:t>
            </a:r>
            <a:endParaRPr lang="ja-JP" alt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dirty="0" smtClean="0"/>
              <a:t>Graph and </a:t>
            </a:r>
            <a:r>
              <a:rPr lang="en-US" altLang="ja-JP" dirty="0" err="1" smtClean="0"/>
              <a:t>Hypergraph</a:t>
            </a:r>
            <a:endParaRPr lang="ja-JP" altLang="en-US" dirty="0"/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Graph</a:t>
            </a:r>
          </a:p>
          <a:p>
            <a:pPr lvl="1" eaLnBrk="1" hangingPunct="1"/>
            <a:r>
              <a:rPr lang="en-US" altLang="ja-JP" i="1" dirty="0" smtClean="0"/>
              <a:t>G</a:t>
            </a:r>
            <a:r>
              <a:rPr lang="en-US" altLang="ja-JP" dirty="0" smtClean="0"/>
              <a:t>=(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,</a:t>
            </a:r>
            <a:r>
              <a:rPr lang="en-US" altLang="ja-JP" i="1" dirty="0" smtClean="0"/>
              <a:t>E</a:t>
            </a:r>
            <a:r>
              <a:rPr lang="en-US" altLang="ja-JP" dirty="0" smtClean="0"/>
              <a:t>), </a:t>
            </a:r>
            <a:r>
              <a:rPr lang="en-US" altLang="ja-JP" i="1" dirty="0" smtClean="0"/>
              <a:t>E</a:t>
            </a:r>
            <a:r>
              <a:rPr lang="ja-JP" altLang="en-US" dirty="0" smtClean="0"/>
              <a:t>   </a:t>
            </a:r>
            <a:r>
              <a:rPr lang="en-US" altLang="ja-JP" i="1" dirty="0" smtClean="0"/>
              <a:t>V</a:t>
            </a:r>
            <a:r>
              <a:rPr lang="en-US" altLang="ja-JP" i="1" baseline="30000" dirty="0" smtClean="0"/>
              <a:t>2</a:t>
            </a:r>
          </a:p>
          <a:p>
            <a:pPr eaLnBrk="1" hangingPunct="1"/>
            <a:r>
              <a:rPr lang="en-US" altLang="ja-JP" dirty="0" err="1" smtClean="0">
                <a:solidFill>
                  <a:srgbClr val="0070C0"/>
                </a:solidFill>
              </a:rPr>
              <a:t>Hypergraph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altLang="ja-JP" i="1" dirty="0" smtClean="0"/>
              <a:t>H</a:t>
            </a:r>
            <a:r>
              <a:rPr lang="en-US" altLang="ja-JP" dirty="0" smtClean="0"/>
              <a:t>=(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,</a:t>
            </a:r>
            <a:r>
              <a:rPr lang="en-US" altLang="ja-JP" dirty="0" smtClean="0">
                <a:latin typeface="Script MT Bold" pitchFamily="66" charset="0"/>
              </a:rPr>
              <a:t>E</a:t>
            </a:r>
            <a:r>
              <a:rPr lang="en-US" altLang="ja-JP" dirty="0" smtClean="0"/>
              <a:t>), </a:t>
            </a:r>
            <a:r>
              <a:rPr lang="en-US" altLang="ja-JP" dirty="0" smtClean="0">
                <a:latin typeface="Script MT Bold" pitchFamily="66" charset="0"/>
              </a:rPr>
              <a:t>E</a:t>
            </a:r>
            <a:r>
              <a:rPr lang="ja-JP" altLang="en-US" dirty="0" smtClean="0"/>
              <a:t>   </a:t>
            </a:r>
            <a:r>
              <a:rPr lang="en-US" altLang="ja-JP" i="1" dirty="0" smtClean="0"/>
              <a:t>2</a:t>
            </a:r>
            <a:r>
              <a:rPr lang="en-US" altLang="ja-JP" i="1" baseline="30000" dirty="0" smtClean="0"/>
              <a:t>V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en-US" altLang="ja-JP" dirty="0" smtClean="0"/>
              <a:t>Acyclic graph</a:t>
            </a:r>
            <a:r>
              <a:rPr lang="ja-JP" altLang="en-US" dirty="0" smtClean="0"/>
              <a:t> </a:t>
            </a:r>
            <a:r>
              <a:rPr lang="en-US" altLang="ja-JP" dirty="0" smtClean="0"/>
              <a:t>(Tree)</a:t>
            </a:r>
          </a:p>
          <a:p>
            <a:pPr lvl="1" eaLnBrk="1" hangingPunct="1"/>
            <a:r>
              <a:rPr lang="en-US" altLang="ja-JP" dirty="0" smtClean="0"/>
              <a:t>A (connected) graph without cycles</a:t>
            </a:r>
          </a:p>
          <a:p>
            <a:pPr eaLnBrk="1" hangingPunct="1"/>
            <a:r>
              <a:rPr lang="en-US" altLang="ja-JP" dirty="0" smtClean="0">
                <a:solidFill>
                  <a:srgbClr val="0070C0"/>
                </a:solidFill>
              </a:rPr>
              <a:t>Acyclic </a:t>
            </a:r>
            <a:r>
              <a:rPr lang="en-US" altLang="ja-JP" dirty="0" err="1" smtClean="0">
                <a:solidFill>
                  <a:srgbClr val="0070C0"/>
                </a:solidFill>
              </a:rPr>
              <a:t>hypergraph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altLang="ja-JP" dirty="0" smtClean="0"/>
              <a:t>Many equivalent definitions [</a:t>
            </a:r>
            <a:r>
              <a:rPr lang="en-US" altLang="ja-JP" dirty="0" err="1" smtClean="0"/>
              <a:t>Berri</a:t>
            </a:r>
            <a:r>
              <a:rPr lang="en-US" altLang="ja-JP" dirty="0" smtClean="0"/>
              <a:t> et al. 83]</a:t>
            </a:r>
          </a:p>
          <a:p>
            <a:pPr lvl="1" eaLnBrk="1" hangingPunct="1"/>
            <a:endParaRPr lang="ja-JP" altLang="en-US" dirty="0" smtClean="0"/>
          </a:p>
        </p:txBody>
      </p:sp>
      <p:grpSp>
        <p:nvGrpSpPr>
          <p:cNvPr id="3" name="グループ化 110"/>
          <p:cNvGrpSpPr>
            <a:grpSpLocks/>
          </p:cNvGrpSpPr>
          <p:nvPr/>
        </p:nvGrpSpPr>
        <p:grpSpPr bwMode="auto">
          <a:xfrm>
            <a:off x="4000496" y="1500174"/>
            <a:ext cx="2995612" cy="2035175"/>
            <a:chOff x="5178932" y="3714752"/>
            <a:chExt cx="2994595" cy="2034386"/>
          </a:xfrm>
        </p:grpSpPr>
        <p:sp>
          <p:nvSpPr>
            <p:cNvPr id="67" name="円/楕円 66"/>
            <p:cNvSpPr/>
            <p:nvPr/>
          </p:nvSpPr>
          <p:spPr>
            <a:xfrm>
              <a:off x="5643911" y="4428850"/>
              <a:ext cx="142826" cy="1428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8" name="円/楕円 67"/>
            <p:cNvSpPr/>
            <p:nvPr/>
          </p:nvSpPr>
          <p:spPr>
            <a:xfrm>
              <a:off x="5786738" y="5142948"/>
              <a:ext cx="142826" cy="1428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69" name="円/楕円 68"/>
            <p:cNvSpPr/>
            <p:nvPr/>
          </p:nvSpPr>
          <p:spPr>
            <a:xfrm>
              <a:off x="6429457" y="4857309"/>
              <a:ext cx="142826" cy="1428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>
              <a:off x="6215217" y="4071801"/>
              <a:ext cx="142826" cy="1428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1" name="円/楕円 70"/>
            <p:cNvSpPr/>
            <p:nvPr/>
          </p:nvSpPr>
          <p:spPr>
            <a:xfrm>
              <a:off x="6786523" y="5357177"/>
              <a:ext cx="142826" cy="1428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7714896" y="4071801"/>
              <a:ext cx="142826" cy="1428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2" name="円/楕円 81"/>
            <p:cNvSpPr/>
            <p:nvPr/>
          </p:nvSpPr>
          <p:spPr>
            <a:xfrm>
              <a:off x="7500656" y="5357177"/>
              <a:ext cx="142826" cy="1428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b="1" dirty="0"/>
            </a:p>
          </p:txBody>
        </p:sp>
        <p:sp>
          <p:nvSpPr>
            <p:cNvPr id="90" name="円/楕円 89"/>
            <p:cNvSpPr/>
            <p:nvPr/>
          </p:nvSpPr>
          <p:spPr>
            <a:xfrm>
              <a:off x="5429672" y="3714752"/>
              <a:ext cx="1356851" cy="185665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1" name="円/楕円 90"/>
            <p:cNvSpPr/>
            <p:nvPr/>
          </p:nvSpPr>
          <p:spPr>
            <a:xfrm rot="20141995">
              <a:off x="6205695" y="3848050"/>
              <a:ext cx="695089" cy="18376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2" name="円/楕円 91"/>
            <p:cNvSpPr/>
            <p:nvPr/>
          </p:nvSpPr>
          <p:spPr>
            <a:xfrm rot="15676102">
              <a:off x="6328701" y="2788733"/>
              <a:ext cx="695055" cy="299459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3" name="円/楕円 92"/>
            <p:cNvSpPr/>
            <p:nvPr/>
          </p:nvSpPr>
          <p:spPr>
            <a:xfrm rot="17635864">
              <a:off x="6408069" y="4077310"/>
              <a:ext cx="1485324" cy="185833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94" name="円/楕円 93"/>
            <p:cNvSpPr/>
            <p:nvPr/>
          </p:nvSpPr>
          <p:spPr>
            <a:xfrm>
              <a:off x="7000763" y="4357440"/>
              <a:ext cx="142826" cy="1428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b="1" dirty="0"/>
            </a:p>
          </p:txBody>
        </p:sp>
        <p:sp>
          <p:nvSpPr>
            <p:cNvPr id="95" name="円/楕円 94"/>
            <p:cNvSpPr/>
            <p:nvPr/>
          </p:nvSpPr>
          <p:spPr>
            <a:xfrm>
              <a:off x="7500656" y="4857309"/>
              <a:ext cx="142826" cy="1428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6500870" y="4428850"/>
              <a:ext cx="142826" cy="14282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b="1" dirty="0"/>
            </a:p>
          </p:txBody>
        </p:sp>
      </p:grpSp>
      <p:pic>
        <p:nvPicPr>
          <p:cNvPr id="19" name="図 18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2571736" y="2143116"/>
            <a:ext cx="147449" cy="204790"/>
          </a:xfrm>
          <a:prstGeom prst="rect">
            <a:avLst/>
          </a:prstGeom>
        </p:spPr>
      </p:pic>
      <p:pic>
        <p:nvPicPr>
          <p:cNvPr id="20" name="図 19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lum/>
          </a:blip>
          <a:stretch>
            <a:fillRect/>
          </a:stretch>
        </p:blipFill>
        <p:spPr>
          <a:xfrm>
            <a:off x="2495725" y="3009896"/>
            <a:ext cx="147449" cy="204790"/>
          </a:xfrm>
          <a:prstGeom prst="rect">
            <a:avLst/>
          </a:prstGeom>
        </p:spPr>
      </p:pic>
      <p:sp>
        <p:nvSpPr>
          <p:cNvPr id="21" name="スライド番号プレースホルダ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428728" y="3714752"/>
            <a:ext cx="3650358" cy="240065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+mn-lt"/>
              </a:rPr>
              <a:t>1980’s</a:t>
            </a:r>
            <a:r>
              <a:rPr lang="ja-JP" altLang="en-US" sz="2000" dirty="0" smtClean="0">
                <a:latin typeface="+mn-lt"/>
              </a:rPr>
              <a:t> </a:t>
            </a:r>
            <a:r>
              <a:rPr lang="en-US" altLang="ja-JP" sz="2000" dirty="0" smtClean="0">
                <a:latin typeface="+mn-lt"/>
              </a:rPr>
              <a:t>: Database Theory</a:t>
            </a:r>
          </a:p>
          <a:p>
            <a:r>
              <a:rPr lang="en-US" altLang="ja-JP" sz="2000" dirty="0" smtClean="0">
                <a:latin typeface="+mn-lt"/>
              </a:rPr>
              <a:t>Today : Artificial Intelligence</a:t>
            </a:r>
          </a:p>
          <a:p>
            <a:r>
              <a:rPr lang="en-US" altLang="ja-JP" sz="2000" dirty="0" smtClean="0">
                <a:latin typeface="+mn-lt"/>
              </a:rPr>
              <a:t>	</a:t>
            </a:r>
            <a:r>
              <a:rPr lang="en-US" altLang="ja-JP" dirty="0" smtClean="0">
                <a:latin typeface="+mn-lt"/>
              </a:rPr>
              <a:t>constraint satisfaction, </a:t>
            </a:r>
          </a:p>
          <a:p>
            <a:r>
              <a:rPr kumimoji="1" lang="en-US" altLang="ja-JP" dirty="0" smtClean="0">
                <a:latin typeface="+mn-lt"/>
              </a:rPr>
              <a:t>	clause </a:t>
            </a:r>
            <a:r>
              <a:rPr kumimoji="1" lang="en-US" altLang="ja-JP" dirty="0" err="1" smtClean="0">
                <a:latin typeface="+mn-lt"/>
              </a:rPr>
              <a:t>subsumption</a:t>
            </a:r>
            <a:r>
              <a:rPr kumimoji="1" lang="en-US" altLang="ja-JP" dirty="0" smtClean="0">
                <a:latin typeface="+mn-lt"/>
              </a:rPr>
              <a:t>,</a:t>
            </a:r>
          </a:p>
          <a:p>
            <a:r>
              <a:rPr lang="en-US" altLang="ja-JP" dirty="0" smtClean="0">
                <a:latin typeface="+mn-lt"/>
              </a:rPr>
              <a:t>	theory revision,</a:t>
            </a:r>
          </a:p>
          <a:p>
            <a:r>
              <a:rPr kumimoji="1" lang="en-US" altLang="ja-JP" dirty="0" smtClean="0">
                <a:latin typeface="+mn-lt"/>
              </a:rPr>
              <a:t>	</a:t>
            </a:r>
            <a:r>
              <a:rPr kumimoji="1" lang="en-US" altLang="ja-JP" dirty="0" err="1" smtClean="0">
                <a:latin typeface="+mn-lt"/>
              </a:rPr>
              <a:t>abductive</a:t>
            </a:r>
            <a:r>
              <a:rPr kumimoji="1" lang="en-US" altLang="ja-JP" dirty="0" smtClean="0">
                <a:latin typeface="+mn-lt"/>
              </a:rPr>
              <a:t> explanation,</a:t>
            </a:r>
          </a:p>
          <a:p>
            <a:r>
              <a:rPr lang="en-US" altLang="ja-JP" dirty="0" smtClean="0">
                <a:latin typeface="+mn-lt"/>
              </a:rPr>
              <a:t>	machine learning,</a:t>
            </a:r>
          </a:p>
          <a:p>
            <a:r>
              <a:rPr kumimoji="1" lang="en-US" altLang="ja-JP" dirty="0" smtClean="0">
                <a:latin typeface="+mn-lt"/>
              </a:rPr>
              <a:t>	data mining, …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rating Maximal Acyclic 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23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Acyclic </a:t>
            </a:r>
            <a:r>
              <a:rPr lang="en-US" altLang="ja-JP" dirty="0" err="1" smtClean="0"/>
              <a:t>Hypergraph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28625" y="1571625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ja-JP" i="1" dirty="0" smtClean="0"/>
              <a:t>H</a:t>
            </a:r>
            <a:r>
              <a:rPr lang="en-US" altLang="ja-JP" dirty="0" smtClean="0"/>
              <a:t>=(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,</a:t>
            </a:r>
            <a:r>
              <a:rPr lang="en-US" altLang="ja-JP" dirty="0" smtClean="0">
                <a:latin typeface="Script MT Bold" pitchFamily="66" charset="0"/>
              </a:rPr>
              <a:t>E</a:t>
            </a:r>
            <a:r>
              <a:rPr lang="en-US" altLang="ja-JP" dirty="0" smtClean="0"/>
              <a:t>), </a:t>
            </a:r>
            <a:r>
              <a:rPr lang="en-US" altLang="ja-JP" i="1" dirty="0" err="1" smtClean="0"/>
              <a:t>E</a:t>
            </a:r>
            <a:r>
              <a:rPr lang="en-US" altLang="ja-JP" i="1" baseline="-25000" dirty="0" err="1" smtClean="0"/>
              <a:t>v</a:t>
            </a:r>
            <a:r>
              <a:rPr lang="en-US" altLang="ja-JP" dirty="0" smtClean="0"/>
              <a:t>={</a:t>
            </a:r>
            <a:r>
              <a:rPr lang="en-US" altLang="ja-JP" i="1" dirty="0" smtClean="0"/>
              <a:t>E</a:t>
            </a:r>
            <a:r>
              <a:rPr lang="ja-JP" altLang="en-US" dirty="0" smtClean="0"/>
              <a:t>    </a:t>
            </a:r>
            <a:r>
              <a:rPr lang="en-US" altLang="ja-JP" dirty="0" err="1" smtClean="0">
                <a:latin typeface="Script MT Bold" pitchFamily="66" charset="0"/>
              </a:rPr>
              <a:t>E</a:t>
            </a:r>
            <a:r>
              <a:rPr lang="en-US" altLang="ja-JP" dirty="0" err="1" smtClean="0"/>
              <a:t>|</a:t>
            </a:r>
            <a:r>
              <a:rPr lang="en-US" altLang="ja-JP" i="1" dirty="0" err="1" smtClean="0"/>
              <a:t>v</a:t>
            </a:r>
            <a:r>
              <a:rPr lang="ja-JP" altLang="en-US" dirty="0" smtClean="0"/>
              <a:t>   </a:t>
            </a:r>
            <a:r>
              <a:rPr lang="en-US" altLang="ja-JP" i="1" dirty="0" smtClean="0"/>
              <a:t>E</a:t>
            </a:r>
            <a:r>
              <a:rPr lang="en-US" altLang="ja-JP" dirty="0" smtClean="0"/>
              <a:t>}</a:t>
            </a:r>
          </a:p>
          <a:p>
            <a:pPr eaLnBrk="1" hangingPunct="1"/>
            <a:r>
              <a:rPr lang="en-US" altLang="ja-JP" dirty="0" smtClean="0">
                <a:solidFill>
                  <a:srgbClr val="0070C0"/>
                </a:solidFill>
              </a:rPr>
              <a:t>A tree scheme </a:t>
            </a:r>
            <a:r>
              <a:rPr lang="en-US" altLang="ja-JP" i="1" dirty="0" smtClean="0"/>
              <a:t>T </a:t>
            </a:r>
            <a:r>
              <a:rPr lang="en-US" altLang="ja-JP" dirty="0" smtClean="0"/>
              <a:t>of </a:t>
            </a:r>
            <a:r>
              <a:rPr lang="en-US" altLang="ja-JP" i="1" dirty="0" smtClean="0"/>
              <a:t>H </a:t>
            </a:r>
            <a:r>
              <a:rPr lang="en-US" altLang="ja-JP" dirty="0" smtClean="0"/>
              <a:t>: A tree with vertices </a:t>
            </a:r>
            <a:r>
              <a:rPr lang="en-US" altLang="ja-JP" dirty="0" smtClean="0">
                <a:latin typeface="Script MT Bold" pitchFamily="66" charset="0"/>
              </a:rPr>
              <a:t>E</a:t>
            </a:r>
            <a:r>
              <a:rPr lang="en-US" altLang="ja-JP" dirty="0" smtClean="0"/>
              <a:t> such that </a:t>
            </a:r>
            <a:r>
              <a:rPr lang="en-US" altLang="ja-JP" i="1" dirty="0" err="1" smtClean="0"/>
              <a:t>E</a:t>
            </a:r>
            <a:r>
              <a:rPr lang="en-US" altLang="ja-JP" i="1" baseline="-25000" dirty="0" err="1" smtClean="0"/>
              <a:t>v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induces a </a:t>
            </a:r>
            <a:r>
              <a:rPr lang="en-US" altLang="ja-JP" dirty="0" err="1" smtClean="0"/>
              <a:t>subtree</a:t>
            </a:r>
            <a:r>
              <a:rPr lang="en-US" altLang="ja-JP" dirty="0" smtClean="0"/>
              <a:t> of </a:t>
            </a:r>
            <a:r>
              <a:rPr lang="en-US" altLang="ja-JP" i="1" dirty="0" smtClean="0"/>
              <a:t>T </a:t>
            </a:r>
            <a:r>
              <a:rPr lang="en-US" altLang="ja-JP" dirty="0" smtClean="0"/>
              <a:t>for every </a:t>
            </a:r>
            <a:r>
              <a:rPr lang="en-US" altLang="ja-JP" i="1" dirty="0" smtClean="0"/>
              <a:t>v</a:t>
            </a:r>
            <a:r>
              <a:rPr lang="ja-JP" altLang="en-US" dirty="0" smtClean="0"/>
              <a:t>   </a:t>
            </a:r>
            <a:r>
              <a:rPr lang="en-US" altLang="ja-JP" i="1" dirty="0" smtClean="0"/>
              <a:t>V</a:t>
            </a:r>
          </a:p>
          <a:p>
            <a:pPr eaLnBrk="1" hangingPunct="1"/>
            <a:r>
              <a:rPr lang="en-US" altLang="ja-JP" i="1" dirty="0" smtClean="0"/>
              <a:t>H</a:t>
            </a:r>
            <a:r>
              <a:rPr lang="en-US" altLang="ja-JP" dirty="0" smtClean="0"/>
              <a:t>: </a:t>
            </a:r>
            <a:r>
              <a:rPr lang="en-US" altLang="ja-JP" dirty="0" smtClean="0">
                <a:solidFill>
                  <a:srgbClr val="C00000"/>
                </a:solidFill>
              </a:rPr>
              <a:t>acyclic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iff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 has a tree scheme </a:t>
            </a:r>
          </a:p>
          <a:p>
            <a:pPr eaLnBrk="1" hangingPunct="1"/>
            <a:r>
              <a:rPr lang="en-US" altLang="ja-JP" i="1" dirty="0" smtClean="0"/>
              <a:t>H</a:t>
            </a:r>
            <a:r>
              <a:rPr lang="en-US" altLang="ja-JP" dirty="0" smtClean="0"/>
              <a:t>: </a:t>
            </a:r>
            <a:r>
              <a:rPr lang="en-US" altLang="ja-JP" dirty="0" smtClean="0">
                <a:solidFill>
                  <a:srgbClr val="C00000"/>
                </a:solidFill>
              </a:rPr>
              <a:t>cyclic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iff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 has no tree scheme</a:t>
            </a:r>
          </a:p>
        </p:txBody>
      </p:sp>
      <p:grpSp>
        <p:nvGrpSpPr>
          <p:cNvPr id="4" name="グループ化 60"/>
          <p:cNvGrpSpPr>
            <a:grpSpLocks/>
          </p:cNvGrpSpPr>
          <p:nvPr/>
        </p:nvGrpSpPr>
        <p:grpSpPr bwMode="auto">
          <a:xfrm>
            <a:off x="5357813" y="4768850"/>
            <a:ext cx="1500187" cy="1303338"/>
            <a:chOff x="5357813" y="4768850"/>
            <a:chExt cx="1500187" cy="1303338"/>
          </a:xfrm>
        </p:grpSpPr>
        <p:cxnSp>
          <p:nvCxnSpPr>
            <p:cNvPr id="81" name="直線コネクタ 80"/>
            <p:cNvCxnSpPr>
              <a:stCxn id="11318" idx="2"/>
              <a:endCxn id="74" idx="0"/>
            </p:cNvCxnSpPr>
            <p:nvPr/>
          </p:nvCxnSpPr>
          <p:spPr bwMode="auto">
            <a:xfrm rot="5400000">
              <a:off x="5853113" y="5022850"/>
              <a:ext cx="509588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>
              <a:stCxn id="74" idx="4"/>
              <a:endCxn id="11314" idx="0"/>
            </p:cNvCxnSpPr>
            <p:nvPr/>
          </p:nvCxnSpPr>
          <p:spPr bwMode="auto">
            <a:xfrm rot="16200000" flipH="1">
              <a:off x="6228556" y="5442744"/>
              <a:ext cx="509588" cy="7493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>
              <a:stCxn id="74" idx="4"/>
              <a:endCxn id="11316" idx="0"/>
            </p:cNvCxnSpPr>
            <p:nvPr/>
          </p:nvCxnSpPr>
          <p:spPr bwMode="auto">
            <a:xfrm rot="5400000">
              <a:off x="5478463" y="5441950"/>
              <a:ext cx="509588" cy="7508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62"/>
          <p:cNvGrpSpPr>
            <a:grpSpLocks/>
          </p:cNvGrpSpPr>
          <p:nvPr/>
        </p:nvGrpSpPr>
        <p:grpSpPr bwMode="auto">
          <a:xfrm>
            <a:off x="5000625" y="4286250"/>
            <a:ext cx="2276475" cy="2124075"/>
            <a:chOff x="5000625" y="4286250"/>
            <a:chExt cx="2276475" cy="2124075"/>
          </a:xfrm>
        </p:grpSpPr>
        <p:grpSp>
          <p:nvGrpSpPr>
            <p:cNvPr id="11303" name="グループ化 49"/>
            <p:cNvGrpSpPr>
              <a:grpSpLocks/>
            </p:cNvGrpSpPr>
            <p:nvPr/>
          </p:nvGrpSpPr>
          <p:grpSpPr bwMode="auto">
            <a:xfrm>
              <a:off x="5822224" y="4429097"/>
              <a:ext cx="571547" cy="338486"/>
              <a:chOff x="5500694" y="4286256"/>
              <a:chExt cx="571504" cy="338554"/>
            </a:xfrm>
          </p:grpSpPr>
          <p:sp>
            <p:nvSpPr>
              <p:cNvPr id="11318" name="正方形/長方形 44"/>
              <p:cNvSpPr>
                <a:spLocks noChangeArrowheads="1"/>
              </p:cNvSpPr>
              <p:nvPr/>
            </p:nvSpPr>
            <p:spPr bwMode="auto">
              <a:xfrm>
                <a:off x="5523393" y="4286256"/>
                <a:ext cx="52610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C00000"/>
                    </a:solidFill>
                    <a:latin typeface="Century Schoolbook" pitchFamily="18" charset="0"/>
                    <a:ea typeface="ＭＳ Ｐ明朝" charset="-128"/>
                  </a:rPr>
                  <a:t>1</a:t>
                </a:r>
                <a:r>
                  <a:rPr lang="en-US" altLang="ja-JP" sz="160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2</a:t>
                </a:r>
                <a:r>
                  <a:rPr lang="en-US" altLang="ja-JP" sz="1600">
                    <a:solidFill>
                      <a:srgbClr val="0070C0"/>
                    </a:solidFill>
                    <a:latin typeface="Century Schoolbook" pitchFamily="18" charset="0"/>
                    <a:ea typeface="ＭＳ Ｐ明朝" charset="-128"/>
                  </a:rPr>
                  <a:t>3</a:t>
                </a:r>
                <a:endParaRPr lang="ja-JP" altLang="en-US" sz="1600">
                  <a:solidFill>
                    <a:srgbClr val="0070C0"/>
                  </a:solidFill>
                </a:endParaRPr>
              </a:p>
            </p:txBody>
          </p:sp>
          <p:sp>
            <p:nvSpPr>
              <p:cNvPr id="49" name="円/楕円 48"/>
              <p:cNvSpPr/>
              <p:nvPr/>
            </p:nvSpPr>
            <p:spPr>
              <a:xfrm>
                <a:off x="5501420" y="4313277"/>
                <a:ext cx="571457" cy="28421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1304" name="グループ化 64"/>
            <p:cNvGrpSpPr>
              <a:grpSpLocks/>
            </p:cNvGrpSpPr>
            <p:nvPr/>
          </p:nvGrpSpPr>
          <p:grpSpPr bwMode="auto">
            <a:xfrm>
              <a:off x="5072068" y="6071839"/>
              <a:ext cx="2071859" cy="338486"/>
              <a:chOff x="4714876" y="5929330"/>
              <a:chExt cx="2071702" cy="338554"/>
            </a:xfrm>
          </p:grpSpPr>
          <p:grpSp>
            <p:nvGrpSpPr>
              <p:cNvPr id="11312" name="グループ化 55"/>
              <p:cNvGrpSpPr>
                <a:grpSpLocks/>
              </p:cNvGrpSpPr>
              <p:nvPr/>
            </p:nvGrpSpPr>
            <p:grpSpPr bwMode="auto">
              <a:xfrm>
                <a:off x="4714876" y="5929330"/>
                <a:ext cx="571504" cy="338554"/>
                <a:chOff x="5500694" y="4286256"/>
                <a:chExt cx="571504" cy="338554"/>
              </a:xfrm>
            </p:grpSpPr>
            <p:sp>
              <p:nvSpPr>
                <p:cNvPr id="11316" name="正方形/長方形 56"/>
                <p:cNvSpPr>
                  <a:spLocks noChangeArrowheads="1"/>
                </p:cNvSpPr>
                <p:nvPr/>
              </p:nvSpPr>
              <p:spPr bwMode="auto">
                <a:xfrm>
                  <a:off x="5523393" y="4286256"/>
                  <a:ext cx="526106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1600">
                      <a:solidFill>
                        <a:srgbClr val="0070C0"/>
                      </a:solidFill>
                      <a:latin typeface="Century Schoolbook" pitchFamily="18" charset="0"/>
                      <a:ea typeface="ＭＳ Ｐ明朝" charset="-128"/>
                    </a:rPr>
                    <a:t>3</a:t>
                  </a:r>
                  <a:r>
                    <a:rPr lang="en-US" altLang="ja-JP" sz="1600">
                      <a:solidFill>
                        <a:srgbClr val="000000"/>
                      </a:solidFill>
                      <a:latin typeface="Century Schoolbook" pitchFamily="18" charset="0"/>
                      <a:ea typeface="ＭＳ Ｐ明朝" charset="-128"/>
                    </a:rPr>
                    <a:t>4</a:t>
                  </a:r>
                  <a:r>
                    <a:rPr lang="en-US" altLang="ja-JP" sz="1600">
                      <a:solidFill>
                        <a:srgbClr val="00B050"/>
                      </a:solidFill>
                      <a:latin typeface="Century Schoolbook" pitchFamily="18" charset="0"/>
                      <a:ea typeface="ＭＳ Ｐ明朝" charset="-128"/>
                    </a:rPr>
                    <a:t>5</a:t>
                  </a:r>
                  <a:endParaRPr lang="ja-JP" altLang="en-US" sz="160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58" name="円/楕円 57"/>
                <p:cNvSpPr/>
                <p:nvPr/>
              </p:nvSpPr>
              <p:spPr>
                <a:xfrm>
                  <a:off x="5500689" y="4313597"/>
                  <a:ext cx="571457" cy="28422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1313" name="グループ化 61"/>
              <p:cNvGrpSpPr>
                <a:grpSpLocks/>
              </p:cNvGrpSpPr>
              <p:nvPr/>
            </p:nvGrpSpPr>
            <p:grpSpPr bwMode="auto">
              <a:xfrm>
                <a:off x="6215074" y="5929330"/>
                <a:ext cx="571504" cy="338554"/>
                <a:chOff x="5500694" y="4286256"/>
                <a:chExt cx="571504" cy="338554"/>
              </a:xfrm>
            </p:grpSpPr>
            <p:sp>
              <p:nvSpPr>
                <p:cNvPr id="11314" name="正方形/長方形 62"/>
                <p:cNvSpPr>
                  <a:spLocks noChangeArrowheads="1"/>
                </p:cNvSpPr>
                <p:nvPr/>
              </p:nvSpPr>
              <p:spPr bwMode="auto">
                <a:xfrm>
                  <a:off x="5523393" y="4286256"/>
                  <a:ext cx="526106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1600">
                      <a:solidFill>
                        <a:srgbClr val="C00000"/>
                      </a:solidFill>
                      <a:latin typeface="Century Schoolbook" pitchFamily="18" charset="0"/>
                      <a:ea typeface="ＭＳ Ｐ明朝" charset="-128"/>
                    </a:rPr>
                    <a:t>1</a:t>
                  </a:r>
                  <a:r>
                    <a:rPr lang="en-US" altLang="ja-JP" sz="1600">
                      <a:solidFill>
                        <a:srgbClr val="00B050"/>
                      </a:solidFill>
                      <a:latin typeface="Century Schoolbook" pitchFamily="18" charset="0"/>
                      <a:ea typeface="ＭＳ Ｐ明朝" charset="-128"/>
                    </a:rPr>
                    <a:t>5</a:t>
                  </a:r>
                  <a:r>
                    <a:rPr lang="en-US" altLang="ja-JP" sz="1600">
                      <a:solidFill>
                        <a:srgbClr val="000000"/>
                      </a:solidFill>
                      <a:latin typeface="Century Schoolbook" pitchFamily="18" charset="0"/>
                      <a:ea typeface="ＭＳ Ｐ明朝" charset="-128"/>
                    </a:rPr>
                    <a:t>6</a:t>
                  </a:r>
                  <a:endParaRPr lang="ja-JP" altLang="en-US" sz="1600"/>
                </a:p>
              </p:txBody>
            </p:sp>
            <p:sp>
              <p:nvSpPr>
                <p:cNvPr id="64" name="円/楕円 63"/>
                <p:cNvSpPr/>
                <p:nvPr/>
              </p:nvSpPr>
              <p:spPr>
                <a:xfrm>
                  <a:off x="5500564" y="4313597"/>
                  <a:ext cx="571457" cy="28422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</p:grpSp>
        <p:grpSp>
          <p:nvGrpSpPr>
            <p:cNvPr id="11305" name="グループ化 71"/>
            <p:cNvGrpSpPr>
              <a:grpSpLocks/>
            </p:cNvGrpSpPr>
            <p:nvPr/>
          </p:nvGrpSpPr>
          <p:grpSpPr bwMode="auto">
            <a:xfrm>
              <a:off x="5822224" y="5250468"/>
              <a:ext cx="571547" cy="338486"/>
              <a:chOff x="5500694" y="4286256"/>
              <a:chExt cx="571504" cy="338554"/>
            </a:xfrm>
          </p:grpSpPr>
          <p:sp>
            <p:nvSpPr>
              <p:cNvPr id="11310" name="正方形/長方形 72"/>
              <p:cNvSpPr>
                <a:spLocks noChangeArrowheads="1"/>
              </p:cNvSpPr>
              <p:nvPr/>
            </p:nvSpPr>
            <p:spPr bwMode="auto">
              <a:xfrm>
                <a:off x="5523393" y="4286256"/>
                <a:ext cx="52610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C00000"/>
                    </a:solidFill>
                    <a:latin typeface="Century Schoolbook" pitchFamily="18" charset="0"/>
                    <a:ea typeface="ＭＳ Ｐ明朝" charset="-128"/>
                  </a:rPr>
                  <a:t>1</a:t>
                </a:r>
                <a:r>
                  <a:rPr lang="en-US" altLang="ja-JP" sz="1600">
                    <a:solidFill>
                      <a:srgbClr val="0070C0"/>
                    </a:solidFill>
                    <a:latin typeface="Century Schoolbook" pitchFamily="18" charset="0"/>
                    <a:ea typeface="ＭＳ Ｐ明朝" charset="-128"/>
                  </a:rPr>
                  <a:t>3</a:t>
                </a:r>
                <a:r>
                  <a:rPr lang="en-US" altLang="ja-JP" sz="1600">
                    <a:solidFill>
                      <a:srgbClr val="00B050"/>
                    </a:solidFill>
                    <a:latin typeface="Century Schoolbook" pitchFamily="18" charset="0"/>
                    <a:ea typeface="ＭＳ Ｐ明朝" charset="-128"/>
                  </a:rPr>
                  <a:t>5</a:t>
                </a:r>
                <a:endParaRPr lang="ja-JP" altLang="en-US" sz="1600">
                  <a:solidFill>
                    <a:srgbClr val="00B050"/>
                  </a:solidFill>
                </a:endParaRPr>
              </a:p>
            </p:txBody>
          </p:sp>
          <p:sp>
            <p:nvSpPr>
              <p:cNvPr id="74" name="円/楕円 73"/>
              <p:cNvSpPr/>
              <p:nvPr/>
            </p:nvSpPr>
            <p:spPr>
              <a:xfrm>
                <a:off x="5501420" y="4312643"/>
                <a:ext cx="571457" cy="28580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11306" name="正方形/長方形 85"/>
            <p:cNvSpPr>
              <a:spLocks noChangeArrowheads="1"/>
            </p:cNvSpPr>
            <p:nvPr/>
          </p:nvSpPr>
          <p:spPr bwMode="auto">
            <a:xfrm>
              <a:off x="5500729" y="4286250"/>
              <a:ext cx="298503" cy="338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a</a:t>
              </a:r>
              <a:endParaRPr lang="ja-JP" altLang="en-US" sz="1600"/>
            </a:p>
          </p:txBody>
        </p:sp>
        <p:sp>
          <p:nvSpPr>
            <p:cNvPr id="11307" name="正方形/長方形 86"/>
            <p:cNvSpPr>
              <a:spLocks noChangeArrowheads="1"/>
            </p:cNvSpPr>
            <p:nvPr/>
          </p:nvSpPr>
          <p:spPr bwMode="auto">
            <a:xfrm>
              <a:off x="5500729" y="5000486"/>
              <a:ext cx="303311" cy="338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d</a:t>
              </a:r>
              <a:endParaRPr lang="ja-JP" altLang="en-US" sz="1600"/>
            </a:p>
          </p:txBody>
        </p:sp>
        <p:sp>
          <p:nvSpPr>
            <p:cNvPr id="11308" name="正方形/長方形 87"/>
            <p:cNvSpPr>
              <a:spLocks noChangeArrowheads="1"/>
            </p:cNvSpPr>
            <p:nvPr/>
          </p:nvSpPr>
          <p:spPr bwMode="auto">
            <a:xfrm>
              <a:off x="7001041" y="5786145"/>
              <a:ext cx="276059" cy="338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c</a:t>
              </a:r>
              <a:endParaRPr lang="ja-JP" altLang="en-US" sz="1600"/>
            </a:p>
          </p:txBody>
        </p:sp>
        <p:sp>
          <p:nvSpPr>
            <p:cNvPr id="11309" name="正方形/長方形 88"/>
            <p:cNvSpPr>
              <a:spLocks noChangeArrowheads="1"/>
            </p:cNvSpPr>
            <p:nvPr/>
          </p:nvSpPr>
          <p:spPr bwMode="auto">
            <a:xfrm>
              <a:off x="5000625" y="5643298"/>
              <a:ext cx="298503" cy="338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b</a:t>
              </a:r>
              <a:endParaRPr lang="ja-JP" altLang="en-US" sz="1600"/>
            </a:p>
          </p:txBody>
        </p:sp>
      </p:grpSp>
      <p:grpSp>
        <p:nvGrpSpPr>
          <p:cNvPr id="13" name="グループ化 98"/>
          <p:cNvGrpSpPr>
            <a:grpSpLocks/>
          </p:cNvGrpSpPr>
          <p:nvPr/>
        </p:nvGrpSpPr>
        <p:grpSpPr bwMode="auto">
          <a:xfrm>
            <a:off x="1285875" y="4071938"/>
            <a:ext cx="3230563" cy="2500312"/>
            <a:chOff x="357158" y="4067735"/>
            <a:chExt cx="3230774" cy="2500331"/>
          </a:xfrm>
        </p:grpSpPr>
        <p:sp>
          <p:nvSpPr>
            <p:cNvPr id="14" name="円/楕円 13"/>
            <p:cNvSpPr/>
            <p:nvPr/>
          </p:nvSpPr>
          <p:spPr bwMode="auto">
            <a:xfrm>
              <a:off x="1874907" y="4572564"/>
              <a:ext cx="142884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grpSp>
          <p:nvGrpSpPr>
            <p:cNvPr id="11282" name="グループ化 27"/>
            <p:cNvGrpSpPr>
              <a:grpSpLocks/>
            </p:cNvGrpSpPr>
            <p:nvPr/>
          </p:nvGrpSpPr>
          <p:grpSpPr bwMode="auto">
            <a:xfrm>
              <a:off x="1142976" y="5929330"/>
              <a:ext cx="1606564" cy="142875"/>
              <a:chOff x="1179485" y="5715011"/>
              <a:chExt cx="1606564" cy="142875"/>
            </a:xfrm>
          </p:grpSpPr>
          <p:sp>
            <p:nvSpPr>
              <p:cNvPr id="12" name="円/楕円 11"/>
              <p:cNvSpPr/>
              <p:nvPr/>
            </p:nvSpPr>
            <p:spPr bwMode="auto">
              <a:xfrm>
                <a:off x="1179531" y="5715567"/>
                <a:ext cx="142884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5" name="円/楕円 14"/>
              <p:cNvSpPr/>
              <p:nvPr/>
            </p:nvSpPr>
            <p:spPr bwMode="auto">
              <a:xfrm>
                <a:off x="1911416" y="5715567"/>
                <a:ext cx="142884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7" name="円/楕円 16"/>
              <p:cNvSpPr/>
              <p:nvPr/>
            </p:nvSpPr>
            <p:spPr bwMode="auto">
              <a:xfrm>
                <a:off x="2643302" y="5715567"/>
                <a:ext cx="142884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b="1" dirty="0"/>
              </a:p>
            </p:txBody>
          </p:sp>
        </p:grpSp>
        <p:grpSp>
          <p:nvGrpSpPr>
            <p:cNvPr id="11283" name="グループ化 28"/>
            <p:cNvGrpSpPr>
              <a:grpSpLocks/>
            </p:cNvGrpSpPr>
            <p:nvPr/>
          </p:nvGrpSpPr>
          <p:grpSpPr bwMode="auto">
            <a:xfrm>
              <a:off x="1446193" y="5250669"/>
              <a:ext cx="1000131" cy="142875"/>
              <a:chOff x="1500166" y="5107793"/>
              <a:chExt cx="1000131" cy="142875"/>
            </a:xfrm>
          </p:grpSpPr>
          <p:sp>
            <p:nvSpPr>
              <p:cNvPr id="11" name="円/楕円 10"/>
              <p:cNvSpPr/>
              <p:nvPr/>
            </p:nvSpPr>
            <p:spPr bwMode="auto">
              <a:xfrm>
                <a:off x="1500227" y="5107555"/>
                <a:ext cx="142884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2" name="円/楕円 21"/>
              <p:cNvSpPr/>
              <p:nvPr/>
            </p:nvSpPr>
            <p:spPr bwMode="auto">
              <a:xfrm>
                <a:off x="2357533" y="5107555"/>
                <a:ext cx="142884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b="1" dirty="0"/>
              </a:p>
            </p:txBody>
          </p:sp>
        </p:grpSp>
        <p:sp>
          <p:nvSpPr>
            <p:cNvPr id="30" name="円/楕円 29"/>
            <p:cNvSpPr/>
            <p:nvPr/>
          </p:nvSpPr>
          <p:spPr>
            <a:xfrm>
              <a:off x="714369" y="5644134"/>
              <a:ext cx="2500475" cy="6429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 rot="3625614">
              <a:off x="1146270" y="4996411"/>
              <a:ext cx="2500331" cy="6429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 rot="17974386" flipH="1">
              <a:off x="288964" y="4996411"/>
              <a:ext cx="2500331" cy="6429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1287" name="正方形/長方形 32"/>
            <p:cNvSpPr>
              <a:spLocks noChangeArrowheads="1"/>
            </p:cNvSpPr>
            <p:nvPr/>
          </p:nvSpPr>
          <p:spPr bwMode="auto">
            <a:xfrm>
              <a:off x="1916066" y="4376330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1</a:t>
              </a:r>
              <a:endParaRPr lang="ja-JP" altLang="en-US" sz="1600"/>
            </a:p>
          </p:txBody>
        </p:sp>
        <p:sp>
          <p:nvSpPr>
            <p:cNvPr id="11288" name="正方形/長方形 33"/>
            <p:cNvSpPr>
              <a:spLocks noChangeArrowheads="1"/>
            </p:cNvSpPr>
            <p:nvPr/>
          </p:nvSpPr>
          <p:spPr bwMode="auto">
            <a:xfrm>
              <a:off x="1428728" y="4947834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2</a:t>
              </a:r>
              <a:endParaRPr lang="ja-JP" altLang="en-US" sz="1600"/>
            </a:p>
          </p:txBody>
        </p:sp>
        <p:sp>
          <p:nvSpPr>
            <p:cNvPr id="11289" name="正方形/長方形 34"/>
            <p:cNvSpPr>
              <a:spLocks noChangeArrowheads="1"/>
            </p:cNvSpPr>
            <p:nvPr/>
          </p:nvSpPr>
          <p:spPr bwMode="auto">
            <a:xfrm>
              <a:off x="1201686" y="5805090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3</a:t>
              </a:r>
              <a:endParaRPr lang="ja-JP" altLang="en-US" sz="1600"/>
            </a:p>
          </p:txBody>
        </p:sp>
        <p:sp>
          <p:nvSpPr>
            <p:cNvPr id="11290" name="正方形/長方形 35"/>
            <p:cNvSpPr>
              <a:spLocks noChangeArrowheads="1"/>
            </p:cNvSpPr>
            <p:nvPr/>
          </p:nvSpPr>
          <p:spPr bwMode="auto">
            <a:xfrm>
              <a:off x="2000232" y="571501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4</a:t>
              </a:r>
              <a:endParaRPr lang="ja-JP" altLang="en-US" sz="1600"/>
            </a:p>
          </p:txBody>
        </p:sp>
        <p:sp>
          <p:nvSpPr>
            <p:cNvPr id="11291" name="正方形/長方形 36"/>
            <p:cNvSpPr>
              <a:spLocks noChangeArrowheads="1"/>
            </p:cNvSpPr>
            <p:nvPr/>
          </p:nvSpPr>
          <p:spPr bwMode="auto">
            <a:xfrm>
              <a:off x="2643174" y="571501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5</a:t>
              </a:r>
              <a:endParaRPr lang="ja-JP" altLang="en-US" sz="1600"/>
            </a:p>
          </p:txBody>
        </p:sp>
        <p:sp>
          <p:nvSpPr>
            <p:cNvPr id="11292" name="正方形/長方形 37"/>
            <p:cNvSpPr>
              <a:spLocks noChangeArrowheads="1"/>
            </p:cNvSpPr>
            <p:nvPr/>
          </p:nvSpPr>
          <p:spPr bwMode="auto">
            <a:xfrm>
              <a:off x="2143108" y="4929198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6</a:t>
              </a:r>
              <a:endParaRPr lang="ja-JP" altLang="en-US" sz="1600"/>
            </a:p>
          </p:txBody>
        </p:sp>
        <p:sp>
          <p:nvSpPr>
            <p:cNvPr id="11293" name="正方形/長方形 38"/>
            <p:cNvSpPr>
              <a:spLocks noChangeArrowheads="1"/>
            </p:cNvSpPr>
            <p:nvPr/>
          </p:nvSpPr>
          <p:spPr bwMode="auto">
            <a:xfrm>
              <a:off x="1000100" y="4714884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a</a:t>
              </a:r>
              <a:endParaRPr lang="ja-JP" altLang="en-US" sz="1600"/>
            </a:p>
          </p:txBody>
        </p:sp>
        <p:sp>
          <p:nvSpPr>
            <p:cNvPr id="11294" name="正方形/長方形 39"/>
            <p:cNvSpPr>
              <a:spLocks noChangeArrowheads="1"/>
            </p:cNvSpPr>
            <p:nvPr/>
          </p:nvSpPr>
          <p:spPr bwMode="auto">
            <a:xfrm>
              <a:off x="357158" y="5786454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b</a:t>
              </a:r>
              <a:endParaRPr lang="ja-JP" altLang="en-US" sz="1600"/>
            </a:p>
          </p:txBody>
        </p:sp>
        <p:sp>
          <p:nvSpPr>
            <p:cNvPr id="11295" name="正方形/長方形 40"/>
            <p:cNvSpPr>
              <a:spLocks noChangeArrowheads="1"/>
            </p:cNvSpPr>
            <p:nvPr/>
          </p:nvSpPr>
          <p:spPr bwMode="auto">
            <a:xfrm>
              <a:off x="2643174" y="4786322"/>
              <a:ext cx="27603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c</a:t>
              </a:r>
              <a:endParaRPr lang="ja-JP" altLang="en-US" sz="1600"/>
            </a:p>
          </p:txBody>
        </p:sp>
        <p:sp>
          <p:nvSpPr>
            <p:cNvPr id="11296" name="正方形/長方形 42"/>
            <p:cNvSpPr>
              <a:spLocks noChangeArrowheads="1"/>
            </p:cNvSpPr>
            <p:nvPr/>
          </p:nvSpPr>
          <p:spPr bwMode="auto">
            <a:xfrm>
              <a:off x="3214678" y="4643446"/>
              <a:ext cx="3032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d</a:t>
              </a:r>
              <a:endParaRPr lang="ja-JP" altLang="en-US" sz="1600"/>
            </a:p>
          </p:txBody>
        </p:sp>
        <p:sp>
          <p:nvSpPr>
            <p:cNvPr id="91" name="フリーフォーム 90"/>
            <p:cNvSpPr/>
            <p:nvPr/>
          </p:nvSpPr>
          <p:spPr>
            <a:xfrm>
              <a:off x="942984" y="4215373"/>
              <a:ext cx="2644948" cy="2281255"/>
            </a:xfrm>
            <a:custGeom>
              <a:avLst/>
              <a:gdLst>
                <a:gd name="connsiteX0" fmla="*/ 873035 w 2645230"/>
                <a:gd name="connsiteY0" fmla="*/ 241664 h 2218510"/>
                <a:gd name="connsiteX1" fmla="*/ 899161 w 2645230"/>
                <a:gd name="connsiteY1" fmla="*/ 633549 h 2218510"/>
                <a:gd name="connsiteX2" fmla="*/ 1513115 w 2645230"/>
                <a:gd name="connsiteY2" fmla="*/ 254726 h 2218510"/>
                <a:gd name="connsiteX3" fmla="*/ 2257698 w 2645230"/>
                <a:gd name="connsiteY3" fmla="*/ 359229 h 2218510"/>
                <a:gd name="connsiteX4" fmla="*/ 2179321 w 2645230"/>
                <a:gd name="connsiteY4" fmla="*/ 1195252 h 2218510"/>
                <a:gd name="connsiteX5" fmla="*/ 1748247 w 2645230"/>
                <a:gd name="connsiteY5" fmla="*/ 1417321 h 2218510"/>
                <a:gd name="connsiteX6" fmla="*/ 1277984 w 2645230"/>
                <a:gd name="connsiteY6" fmla="*/ 1900646 h 2218510"/>
                <a:gd name="connsiteX7" fmla="*/ 990601 w 2645230"/>
                <a:gd name="connsiteY7" fmla="*/ 2096589 h 2218510"/>
                <a:gd name="connsiteX8" fmla="*/ 520338 w 2645230"/>
                <a:gd name="connsiteY8" fmla="*/ 1626326 h 2218510"/>
                <a:gd name="connsiteX9" fmla="*/ 219892 w 2645230"/>
                <a:gd name="connsiteY9" fmla="*/ 1495698 h 2218510"/>
                <a:gd name="connsiteX10" fmla="*/ 23949 w 2645230"/>
                <a:gd name="connsiteY10" fmla="*/ 1691641 h 2218510"/>
                <a:gd name="connsiteX11" fmla="*/ 363584 w 2645230"/>
                <a:gd name="connsiteY11" fmla="*/ 2109652 h 2218510"/>
                <a:gd name="connsiteX12" fmla="*/ 1186544 w 2645230"/>
                <a:gd name="connsiteY12" fmla="*/ 2161904 h 2218510"/>
                <a:gd name="connsiteX13" fmla="*/ 1983378 w 2645230"/>
                <a:gd name="connsiteY13" fmla="*/ 1770018 h 2218510"/>
                <a:gd name="connsiteX14" fmla="*/ 2492829 w 2645230"/>
                <a:gd name="connsiteY14" fmla="*/ 1025435 h 2218510"/>
                <a:gd name="connsiteX15" fmla="*/ 2479767 w 2645230"/>
                <a:gd name="connsiteY15" fmla="*/ 176349 h 2218510"/>
                <a:gd name="connsiteX16" fmla="*/ 1500052 w 2645230"/>
                <a:gd name="connsiteY16" fmla="*/ 6532 h 2218510"/>
                <a:gd name="connsiteX17" fmla="*/ 873035 w 2645230"/>
                <a:gd name="connsiteY17" fmla="*/ 241664 h 221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45230" h="2218510">
                  <a:moveTo>
                    <a:pt x="873035" y="241664"/>
                  </a:moveTo>
                  <a:cubicBezTo>
                    <a:pt x="772887" y="346167"/>
                    <a:pt x="792481" y="631372"/>
                    <a:pt x="899161" y="633549"/>
                  </a:cubicBezTo>
                  <a:cubicBezTo>
                    <a:pt x="1005841" y="635726"/>
                    <a:pt x="1286692" y="300446"/>
                    <a:pt x="1513115" y="254726"/>
                  </a:cubicBezTo>
                  <a:cubicBezTo>
                    <a:pt x="1739538" y="209006"/>
                    <a:pt x="2146664" y="202475"/>
                    <a:pt x="2257698" y="359229"/>
                  </a:cubicBezTo>
                  <a:cubicBezTo>
                    <a:pt x="2368732" y="515983"/>
                    <a:pt x="2264229" y="1018903"/>
                    <a:pt x="2179321" y="1195252"/>
                  </a:cubicBezTo>
                  <a:cubicBezTo>
                    <a:pt x="2094413" y="1371601"/>
                    <a:pt x="1898470" y="1299755"/>
                    <a:pt x="1748247" y="1417321"/>
                  </a:cubicBezTo>
                  <a:cubicBezTo>
                    <a:pt x="1598024" y="1534887"/>
                    <a:pt x="1404258" y="1787435"/>
                    <a:pt x="1277984" y="1900646"/>
                  </a:cubicBezTo>
                  <a:cubicBezTo>
                    <a:pt x="1151710" y="2013857"/>
                    <a:pt x="1116875" y="2142309"/>
                    <a:pt x="990601" y="2096589"/>
                  </a:cubicBezTo>
                  <a:cubicBezTo>
                    <a:pt x="864327" y="2050869"/>
                    <a:pt x="648789" y="1726474"/>
                    <a:pt x="520338" y="1626326"/>
                  </a:cubicBezTo>
                  <a:cubicBezTo>
                    <a:pt x="391887" y="1526178"/>
                    <a:pt x="302623" y="1484812"/>
                    <a:pt x="219892" y="1495698"/>
                  </a:cubicBezTo>
                  <a:cubicBezTo>
                    <a:pt x="137161" y="1506584"/>
                    <a:pt x="0" y="1589315"/>
                    <a:pt x="23949" y="1691641"/>
                  </a:cubicBezTo>
                  <a:cubicBezTo>
                    <a:pt x="47898" y="1793967"/>
                    <a:pt x="169818" y="2031275"/>
                    <a:pt x="363584" y="2109652"/>
                  </a:cubicBezTo>
                  <a:cubicBezTo>
                    <a:pt x="557350" y="2188029"/>
                    <a:pt x="916578" y="2218510"/>
                    <a:pt x="1186544" y="2161904"/>
                  </a:cubicBezTo>
                  <a:cubicBezTo>
                    <a:pt x="1456510" y="2105298"/>
                    <a:pt x="1765664" y="1959430"/>
                    <a:pt x="1983378" y="1770018"/>
                  </a:cubicBezTo>
                  <a:cubicBezTo>
                    <a:pt x="2201092" y="1580606"/>
                    <a:pt x="2410098" y="1291047"/>
                    <a:pt x="2492829" y="1025435"/>
                  </a:cubicBezTo>
                  <a:cubicBezTo>
                    <a:pt x="2575561" y="759824"/>
                    <a:pt x="2645230" y="346166"/>
                    <a:pt x="2479767" y="176349"/>
                  </a:cubicBezTo>
                  <a:cubicBezTo>
                    <a:pt x="2314304" y="6532"/>
                    <a:pt x="1767841" y="0"/>
                    <a:pt x="1500052" y="6532"/>
                  </a:cubicBezTo>
                  <a:cubicBezTo>
                    <a:pt x="1232263" y="13064"/>
                    <a:pt x="973183" y="137161"/>
                    <a:pt x="873035" y="241664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102" name="テキスト ボックス 101"/>
          <p:cNvSpPr txBox="1"/>
          <p:nvPr/>
        </p:nvSpPr>
        <p:spPr>
          <a:xfrm>
            <a:off x="714375" y="5072063"/>
            <a:ext cx="11223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srgbClr val="C00000"/>
                </a:solidFill>
                <a:latin typeface="+mn-lt"/>
              </a:rPr>
              <a:t>acyclic</a:t>
            </a:r>
            <a:endParaRPr lang="ja-JP" altLang="en-US" sz="24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9" name="グループ化 53"/>
          <p:cNvGrpSpPr>
            <a:grpSpLocks/>
          </p:cNvGrpSpPr>
          <p:nvPr/>
        </p:nvGrpSpPr>
        <p:grpSpPr bwMode="auto">
          <a:xfrm>
            <a:off x="6286500" y="4572000"/>
            <a:ext cx="787400" cy="1500188"/>
            <a:chOff x="6571470" y="4572802"/>
            <a:chExt cx="786612" cy="1499404"/>
          </a:xfrm>
        </p:grpSpPr>
        <p:cxnSp>
          <p:nvCxnSpPr>
            <p:cNvPr id="51" name="直線コネクタ 50"/>
            <p:cNvCxnSpPr/>
            <p:nvPr/>
          </p:nvCxnSpPr>
          <p:spPr>
            <a:xfrm rot="5400000">
              <a:off x="6108162" y="5036110"/>
              <a:ext cx="928203" cy="158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6573056" y="5501005"/>
              <a:ext cx="785026" cy="5712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グループ化 54"/>
          <p:cNvGrpSpPr>
            <a:grpSpLocks/>
          </p:cNvGrpSpPr>
          <p:nvPr/>
        </p:nvGrpSpPr>
        <p:grpSpPr bwMode="auto">
          <a:xfrm flipH="1">
            <a:off x="5143500" y="4572000"/>
            <a:ext cx="787400" cy="1500188"/>
            <a:chOff x="6571470" y="4572802"/>
            <a:chExt cx="786612" cy="1499404"/>
          </a:xfrm>
        </p:grpSpPr>
        <p:cxnSp>
          <p:nvCxnSpPr>
            <p:cNvPr id="56" name="直線コネクタ 55"/>
            <p:cNvCxnSpPr/>
            <p:nvPr/>
          </p:nvCxnSpPr>
          <p:spPr>
            <a:xfrm rot="5400000">
              <a:off x="6108161" y="5036110"/>
              <a:ext cx="928203" cy="1585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6573055" y="5501005"/>
              <a:ext cx="785027" cy="57120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60"/>
          <p:cNvGrpSpPr>
            <a:grpSpLocks/>
          </p:cNvGrpSpPr>
          <p:nvPr/>
        </p:nvGrpSpPr>
        <p:grpSpPr bwMode="auto">
          <a:xfrm>
            <a:off x="5572125" y="5707063"/>
            <a:ext cx="1076325" cy="365125"/>
            <a:chOff x="5510213" y="5715000"/>
            <a:chExt cx="1500187" cy="509588"/>
          </a:xfrm>
        </p:grpSpPr>
        <p:cxnSp>
          <p:nvCxnSpPr>
            <p:cNvPr id="59" name="直線コネクタ 58"/>
            <p:cNvCxnSpPr/>
            <p:nvPr/>
          </p:nvCxnSpPr>
          <p:spPr bwMode="auto">
            <a:xfrm rot="16200000" flipH="1">
              <a:off x="6380559" y="5594748"/>
              <a:ext cx="509588" cy="7500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 bwMode="auto">
            <a:xfrm rot="5400000">
              <a:off x="5630466" y="5594747"/>
              <a:ext cx="509588" cy="75009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正方形/長方形 60"/>
          <p:cNvSpPr/>
          <p:nvPr/>
        </p:nvSpPr>
        <p:spPr>
          <a:xfrm>
            <a:off x="1714480" y="414338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prstClr val="black"/>
                </a:solidFill>
                <a:latin typeface="Century Schoolbook"/>
                <a:ea typeface="ＭＳ Ｐ明朝"/>
              </a:rPr>
              <a:t>H</a:t>
            </a:r>
            <a:endParaRPr lang="ja-JP" altLang="en-US" dirty="0"/>
          </a:p>
        </p:txBody>
      </p:sp>
      <p:sp>
        <p:nvSpPr>
          <p:cNvPr id="62" name="正方形/長方形 61"/>
          <p:cNvSpPr/>
          <p:nvPr/>
        </p:nvSpPr>
        <p:spPr>
          <a:xfrm>
            <a:off x="6500826" y="4143380"/>
            <a:ext cx="396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prstClr val="black"/>
                </a:solidFill>
                <a:latin typeface="Century Schoolbook"/>
                <a:ea typeface="ＭＳ Ｐ明朝"/>
              </a:rPr>
              <a:t>T</a:t>
            </a:r>
            <a:endParaRPr lang="ja-JP" altLang="en-US" dirty="0"/>
          </a:p>
        </p:txBody>
      </p:sp>
      <p:pic>
        <p:nvPicPr>
          <p:cNvPr id="63" name="図 62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3786182" y="1714488"/>
            <a:ext cx="174114" cy="224413"/>
          </a:xfrm>
          <a:prstGeom prst="rect">
            <a:avLst/>
          </a:prstGeom>
        </p:spPr>
      </p:pic>
      <p:pic>
        <p:nvPicPr>
          <p:cNvPr id="65" name="図 64" descr="txp_fig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2928926" y="1714488"/>
            <a:ext cx="174114" cy="224413"/>
          </a:xfrm>
          <a:prstGeom prst="rect">
            <a:avLst/>
          </a:prstGeom>
        </p:spPr>
      </p:pic>
      <p:pic>
        <p:nvPicPr>
          <p:cNvPr id="66" name="図 65" descr="txp_fig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lum/>
          </a:blip>
          <a:stretch>
            <a:fillRect/>
          </a:stretch>
        </p:blipFill>
        <p:spPr>
          <a:xfrm>
            <a:off x="6572264" y="2490207"/>
            <a:ext cx="174114" cy="224413"/>
          </a:xfrm>
          <a:prstGeom prst="rect">
            <a:avLst/>
          </a:prstGeom>
        </p:spPr>
      </p:pic>
      <p:sp>
        <p:nvSpPr>
          <p:cNvPr id="67" name="スライド番号プレースホルダ 6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ting Maximal Acyclic 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Acyclic </a:t>
            </a:r>
            <a:r>
              <a:rPr lang="en-US" altLang="ja-JP" dirty="0" err="1" smtClean="0"/>
              <a:t>Hypergraph</a:t>
            </a:r>
            <a:endParaRPr lang="ja-JP" altLang="en-US" dirty="0"/>
          </a:p>
        </p:txBody>
      </p:sp>
      <p:grpSp>
        <p:nvGrpSpPr>
          <p:cNvPr id="12291" name="グループ化 208"/>
          <p:cNvGrpSpPr>
            <a:grpSpLocks/>
          </p:cNvGrpSpPr>
          <p:nvPr/>
        </p:nvGrpSpPr>
        <p:grpSpPr bwMode="auto">
          <a:xfrm>
            <a:off x="344488" y="1500188"/>
            <a:ext cx="2886075" cy="2500312"/>
            <a:chOff x="344449" y="1500188"/>
            <a:chExt cx="2886082" cy="2500312"/>
          </a:xfrm>
        </p:grpSpPr>
        <p:sp>
          <p:nvSpPr>
            <p:cNvPr id="5" name="円/楕円 4"/>
            <p:cNvSpPr/>
            <p:nvPr/>
          </p:nvSpPr>
          <p:spPr bwMode="auto">
            <a:xfrm>
              <a:off x="1517614" y="2005013"/>
              <a:ext cx="142875" cy="1428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grpSp>
          <p:nvGrpSpPr>
            <p:cNvPr id="12425" name="グループ化 27"/>
            <p:cNvGrpSpPr>
              <a:grpSpLocks/>
            </p:cNvGrpSpPr>
            <p:nvPr/>
          </p:nvGrpSpPr>
          <p:grpSpPr bwMode="auto">
            <a:xfrm>
              <a:off x="785735" y="3361769"/>
              <a:ext cx="1606459" cy="142874"/>
              <a:chOff x="1179485" y="5715011"/>
              <a:chExt cx="1606564" cy="142875"/>
            </a:xfrm>
          </p:grpSpPr>
          <p:sp>
            <p:nvSpPr>
              <p:cNvPr id="24" name="円/楕円 23"/>
              <p:cNvSpPr/>
              <p:nvPr/>
            </p:nvSpPr>
            <p:spPr bwMode="auto">
              <a:xfrm>
                <a:off x="1179525" y="5715567"/>
                <a:ext cx="142885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5" name="円/楕円 24"/>
              <p:cNvSpPr/>
              <p:nvPr/>
            </p:nvSpPr>
            <p:spPr bwMode="auto">
              <a:xfrm>
                <a:off x="1911412" y="5715567"/>
                <a:ext cx="142885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6" name="円/楕円 25"/>
              <p:cNvSpPr/>
              <p:nvPr/>
            </p:nvSpPr>
            <p:spPr bwMode="auto">
              <a:xfrm>
                <a:off x="2643299" y="5715567"/>
                <a:ext cx="142885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b="1" dirty="0"/>
              </a:p>
            </p:txBody>
          </p:sp>
        </p:grpSp>
        <p:grpSp>
          <p:nvGrpSpPr>
            <p:cNvPr id="12426" name="グループ化 28"/>
            <p:cNvGrpSpPr>
              <a:grpSpLocks/>
            </p:cNvGrpSpPr>
            <p:nvPr/>
          </p:nvGrpSpPr>
          <p:grpSpPr bwMode="auto">
            <a:xfrm>
              <a:off x="1088932" y="2683113"/>
              <a:ext cx="1000066" cy="142874"/>
              <a:chOff x="1500166" y="5107793"/>
              <a:chExt cx="1000131" cy="142875"/>
            </a:xfrm>
          </p:grpSpPr>
          <p:sp>
            <p:nvSpPr>
              <p:cNvPr id="22" name="円/楕円 21"/>
              <p:cNvSpPr/>
              <p:nvPr/>
            </p:nvSpPr>
            <p:spPr bwMode="auto">
              <a:xfrm>
                <a:off x="1500222" y="5107555"/>
                <a:ext cx="142885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23" name="円/楕円 22"/>
              <p:cNvSpPr/>
              <p:nvPr/>
            </p:nvSpPr>
            <p:spPr bwMode="auto">
              <a:xfrm>
                <a:off x="2357529" y="5107555"/>
                <a:ext cx="142885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b="1" dirty="0"/>
              </a:p>
            </p:txBody>
          </p:sp>
        </p:grpSp>
        <p:sp>
          <p:nvSpPr>
            <p:cNvPr id="8" name="円/楕円 7"/>
            <p:cNvSpPr/>
            <p:nvPr/>
          </p:nvSpPr>
          <p:spPr bwMode="auto">
            <a:xfrm>
              <a:off x="357149" y="3076575"/>
              <a:ext cx="2500318" cy="6429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" name="円/楕円 8"/>
            <p:cNvSpPr/>
            <p:nvPr/>
          </p:nvSpPr>
          <p:spPr bwMode="auto">
            <a:xfrm rot="3625614">
              <a:off x="788953" y="2428874"/>
              <a:ext cx="2500312" cy="6429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" name="円/楕円 9"/>
            <p:cNvSpPr/>
            <p:nvPr/>
          </p:nvSpPr>
          <p:spPr bwMode="auto">
            <a:xfrm rot="17974386" flipH="1">
              <a:off x="-68299" y="2428874"/>
              <a:ext cx="2500312" cy="6429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430" name="正方形/長方形 10"/>
            <p:cNvSpPr>
              <a:spLocks noChangeArrowheads="1"/>
            </p:cNvSpPr>
            <p:nvPr/>
          </p:nvSpPr>
          <p:spPr bwMode="auto">
            <a:xfrm>
              <a:off x="1558774" y="1808781"/>
              <a:ext cx="298461" cy="338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1</a:t>
              </a:r>
              <a:endParaRPr lang="ja-JP" altLang="en-US" sz="1600"/>
            </a:p>
          </p:txBody>
        </p:sp>
        <p:sp>
          <p:nvSpPr>
            <p:cNvPr id="12431" name="正方形/長方形 11"/>
            <p:cNvSpPr>
              <a:spLocks noChangeArrowheads="1"/>
            </p:cNvSpPr>
            <p:nvPr/>
          </p:nvSpPr>
          <p:spPr bwMode="auto">
            <a:xfrm>
              <a:off x="1071468" y="2380280"/>
              <a:ext cx="298461" cy="338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2</a:t>
              </a:r>
              <a:endParaRPr lang="ja-JP" altLang="en-US" sz="1600"/>
            </a:p>
          </p:txBody>
        </p:sp>
        <p:sp>
          <p:nvSpPr>
            <p:cNvPr id="12432" name="正方形/長方形 12"/>
            <p:cNvSpPr>
              <a:spLocks noChangeArrowheads="1"/>
            </p:cNvSpPr>
            <p:nvPr/>
          </p:nvSpPr>
          <p:spPr bwMode="auto">
            <a:xfrm>
              <a:off x="844441" y="3237530"/>
              <a:ext cx="298461" cy="338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3</a:t>
              </a:r>
              <a:endParaRPr lang="ja-JP" altLang="en-US" sz="1600"/>
            </a:p>
          </p:txBody>
        </p:sp>
        <p:sp>
          <p:nvSpPr>
            <p:cNvPr id="12433" name="正方形/長方形 13"/>
            <p:cNvSpPr>
              <a:spLocks noChangeArrowheads="1"/>
            </p:cNvSpPr>
            <p:nvPr/>
          </p:nvSpPr>
          <p:spPr bwMode="auto">
            <a:xfrm>
              <a:off x="1642935" y="3147456"/>
              <a:ext cx="298461" cy="338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4</a:t>
              </a:r>
              <a:endParaRPr lang="ja-JP" altLang="en-US" sz="1600"/>
            </a:p>
          </p:txBody>
        </p:sp>
        <p:sp>
          <p:nvSpPr>
            <p:cNvPr id="12434" name="正方形/長方形 14"/>
            <p:cNvSpPr>
              <a:spLocks noChangeArrowheads="1"/>
            </p:cNvSpPr>
            <p:nvPr/>
          </p:nvSpPr>
          <p:spPr bwMode="auto">
            <a:xfrm>
              <a:off x="2285835" y="3147456"/>
              <a:ext cx="298461" cy="338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5</a:t>
              </a:r>
              <a:endParaRPr lang="ja-JP" altLang="en-US" sz="1600"/>
            </a:p>
          </p:txBody>
        </p:sp>
        <p:sp>
          <p:nvSpPr>
            <p:cNvPr id="12435" name="正方形/長方形 15"/>
            <p:cNvSpPr>
              <a:spLocks noChangeArrowheads="1"/>
            </p:cNvSpPr>
            <p:nvPr/>
          </p:nvSpPr>
          <p:spPr bwMode="auto">
            <a:xfrm>
              <a:off x="1785801" y="2361644"/>
              <a:ext cx="298461" cy="338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6</a:t>
              </a:r>
              <a:endParaRPr lang="ja-JP" altLang="en-US" sz="1600"/>
            </a:p>
          </p:txBody>
        </p:sp>
        <p:sp>
          <p:nvSpPr>
            <p:cNvPr id="12436" name="正方形/長方形 16"/>
            <p:cNvSpPr>
              <a:spLocks noChangeArrowheads="1"/>
            </p:cNvSpPr>
            <p:nvPr/>
          </p:nvSpPr>
          <p:spPr bwMode="auto">
            <a:xfrm>
              <a:off x="642868" y="2147332"/>
              <a:ext cx="298461" cy="338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a</a:t>
              </a:r>
              <a:endParaRPr lang="ja-JP" altLang="en-US" sz="1600"/>
            </a:p>
          </p:txBody>
        </p:sp>
        <p:sp>
          <p:nvSpPr>
            <p:cNvPr id="12437" name="正方形/長方形 17"/>
            <p:cNvSpPr>
              <a:spLocks noChangeArrowheads="1"/>
            </p:cNvSpPr>
            <p:nvPr/>
          </p:nvSpPr>
          <p:spPr bwMode="auto">
            <a:xfrm>
              <a:off x="344449" y="2928934"/>
              <a:ext cx="298461" cy="338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b</a:t>
              </a:r>
              <a:endParaRPr lang="ja-JP" altLang="en-US" sz="1600"/>
            </a:p>
          </p:txBody>
        </p:sp>
        <p:sp>
          <p:nvSpPr>
            <p:cNvPr id="12438" name="正方形/長方形 18"/>
            <p:cNvSpPr>
              <a:spLocks noChangeArrowheads="1"/>
            </p:cNvSpPr>
            <p:nvPr/>
          </p:nvSpPr>
          <p:spPr bwMode="auto">
            <a:xfrm>
              <a:off x="2285835" y="2218770"/>
              <a:ext cx="276020" cy="338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c</a:t>
              </a:r>
              <a:endParaRPr lang="ja-JP" altLang="en-US" sz="1600"/>
            </a:p>
          </p:txBody>
        </p:sp>
        <p:sp>
          <p:nvSpPr>
            <p:cNvPr id="12439" name="正方形/長方形 19"/>
            <p:cNvSpPr>
              <a:spLocks noChangeArrowheads="1"/>
            </p:cNvSpPr>
            <p:nvPr/>
          </p:nvSpPr>
          <p:spPr bwMode="auto">
            <a:xfrm>
              <a:off x="2857301" y="2075895"/>
              <a:ext cx="303268" cy="338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d</a:t>
              </a:r>
              <a:endParaRPr lang="ja-JP" altLang="en-US" sz="1600"/>
            </a:p>
          </p:txBody>
        </p:sp>
        <p:sp>
          <p:nvSpPr>
            <p:cNvPr id="21" name="フリーフォーム 20"/>
            <p:cNvSpPr/>
            <p:nvPr/>
          </p:nvSpPr>
          <p:spPr bwMode="auto">
            <a:xfrm>
              <a:off x="585750" y="1647825"/>
              <a:ext cx="2644781" cy="2281238"/>
            </a:xfrm>
            <a:custGeom>
              <a:avLst/>
              <a:gdLst>
                <a:gd name="connsiteX0" fmla="*/ 873035 w 2645230"/>
                <a:gd name="connsiteY0" fmla="*/ 241664 h 2218510"/>
                <a:gd name="connsiteX1" fmla="*/ 899161 w 2645230"/>
                <a:gd name="connsiteY1" fmla="*/ 633549 h 2218510"/>
                <a:gd name="connsiteX2" fmla="*/ 1513115 w 2645230"/>
                <a:gd name="connsiteY2" fmla="*/ 254726 h 2218510"/>
                <a:gd name="connsiteX3" fmla="*/ 2257698 w 2645230"/>
                <a:gd name="connsiteY3" fmla="*/ 359229 h 2218510"/>
                <a:gd name="connsiteX4" fmla="*/ 2179321 w 2645230"/>
                <a:gd name="connsiteY4" fmla="*/ 1195252 h 2218510"/>
                <a:gd name="connsiteX5" fmla="*/ 1748247 w 2645230"/>
                <a:gd name="connsiteY5" fmla="*/ 1417321 h 2218510"/>
                <a:gd name="connsiteX6" fmla="*/ 1277984 w 2645230"/>
                <a:gd name="connsiteY6" fmla="*/ 1900646 h 2218510"/>
                <a:gd name="connsiteX7" fmla="*/ 990601 w 2645230"/>
                <a:gd name="connsiteY7" fmla="*/ 2096589 h 2218510"/>
                <a:gd name="connsiteX8" fmla="*/ 520338 w 2645230"/>
                <a:gd name="connsiteY8" fmla="*/ 1626326 h 2218510"/>
                <a:gd name="connsiteX9" fmla="*/ 219892 w 2645230"/>
                <a:gd name="connsiteY9" fmla="*/ 1495698 h 2218510"/>
                <a:gd name="connsiteX10" fmla="*/ 23949 w 2645230"/>
                <a:gd name="connsiteY10" fmla="*/ 1691641 h 2218510"/>
                <a:gd name="connsiteX11" fmla="*/ 363584 w 2645230"/>
                <a:gd name="connsiteY11" fmla="*/ 2109652 h 2218510"/>
                <a:gd name="connsiteX12" fmla="*/ 1186544 w 2645230"/>
                <a:gd name="connsiteY12" fmla="*/ 2161904 h 2218510"/>
                <a:gd name="connsiteX13" fmla="*/ 1983378 w 2645230"/>
                <a:gd name="connsiteY13" fmla="*/ 1770018 h 2218510"/>
                <a:gd name="connsiteX14" fmla="*/ 2492829 w 2645230"/>
                <a:gd name="connsiteY14" fmla="*/ 1025435 h 2218510"/>
                <a:gd name="connsiteX15" fmla="*/ 2479767 w 2645230"/>
                <a:gd name="connsiteY15" fmla="*/ 176349 h 2218510"/>
                <a:gd name="connsiteX16" fmla="*/ 1500052 w 2645230"/>
                <a:gd name="connsiteY16" fmla="*/ 6532 h 2218510"/>
                <a:gd name="connsiteX17" fmla="*/ 873035 w 2645230"/>
                <a:gd name="connsiteY17" fmla="*/ 241664 h 221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45230" h="2218510">
                  <a:moveTo>
                    <a:pt x="873035" y="241664"/>
                  </a:moveTo>
                  <a:cubicBezTo>
                    <a:pt x="772887" y="346167"/>
                    <a:pt x="792481" y="631372"/>
                    <a:pt x="899161" y="633549"/>
                  </a:cubicBezTo>
                  <a:cubicBezTo>
                    <a:pt x="1005841" y="635726"/>
                    <a:pt x="1286692" y="300446"/>
                    <a:pt x="1513115" y="254726"/>
                  </a:cubicBezTo>
                  <a:cubicBezTo>
                    <a:pt x="1739538" y="209006"/>
                    <a:pt x="2146664" y="202475"/>
                    <a:pt x="2257698" y="359229"/>
                  </a:cubicBezTo>
                  <a:cubicBezTo>
                    <a:pt x="2368732" y="515983"/>
                    <a:pt x="2264229" y="1018903"/>
                    <a:pt x="2179321" y="1195252"/>
                  </a:cubicBezTo>
                  <a:cubicBezTo>
                    <a:pt x="2094413" y="1371601"/>
                    <a:pt x="1898470" y="1299755"/>
                    <a:pt x="1748247" y="1417321"/>
                  </a:cubicBezTo>
                  <a:cubicBezTo>
                    <a:pt x="1598024" y="1534887"/>
                    <a:pt x="1404258" y="1787435"/>
                    <a:pt x="1277984" y="1900646"/>
                  </a:cubicBezTo>
                  <a:cubicBezTo>
                    <a:pt x="1151710" y="2013857"/>
                    <a:pt x="1116875" y="2142309"/>
                    <a:pt x="990601" y="2096589"/>
                  </a:cubicBezTo>
                  <a:cubicBezTo>
                    <a:pt x="864327" y="2050869"/>
                    <a:pt x="648789" y="1726474"/>
                    <a:pt x="520338" y="1626326"/>
                  </a:cubicBezTo>
                  <a:cubicBezTo>
                    <a:pt x="391887" y="1526178"/>
                    <a:pt x="302623" y="1484812"/>
                    <a:pt x="219892" y="1495698"/>
                  </a:cubicBezTo>
                  <a:cubicBezTo>
                    <a:pt x="137161" y="1506584"/>
                    <a:pt x="0" y="1589315"/>
                    <a:pt x="23949" y="1691641"/>
                  </a:cubicBezTo>
                  <a:cubicBezTo>
                    <a:pt x="47898" y="1793967"/>
                    <a:pt x="169818" y="2031275"/>
                    <a:pt x="363584" y="2109652"/>
                  </a:cubicBezTo>
                  <a:cubicBezTo>
                    <a:pt x="557350" y="2188029"/>
                    <a:pt x="916578" y="2218510"/>
                    <a:pt x="1186544" y="2161904"/>
                  </a:cubicBezTo>
                  <a:cubicBezTo>
                    <a:pt x="1456510" y="2105298"/>
                    <a:pt x="1765664" y="1959430"/>
                    <a:pt x="1983378" y="1770018"/>
                  </a:cubicBezTo>
                  <a:cubicBezTo>
                    <a:pt x="2201092" y="1580606"/>
                    <a:pt x="2410098" y="1291047"/>
                    <a:pt x="2492829" y="1025435"/>
                  </a:cubicBezTo>
                  <a:cubicBezTo>
                    <a:pt x="2575561" y="759824"/>
                    <a:pt x="2645230" y="346166"/>
                    <a:pt x="2479767" y="176349"/>
                  </a:cubicBezTo>
                  <a:cubicBezTo>
                    <a:pt x="2314304" y="6532"/>
                    <a:pt x="1767841" y="0"/>
                    <a:pt x="1500052" y="6532"/>
                  </a:cubicBezTo>
                  <a:cubicBezTo>
                    <a:pt x="1232263" y="13064"/>
                    <a:pt x="973183" y="137161"/>
                    <a:pt x="873035" y="241664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grpSp>
        <p:nvGrpSpPr>
          <p:cNvPr id="12292" name="グループ化 209"/>
          <p:cNvGrpSpPr>
            <a:grpSpLocks/>
          </p:cNvGrpSpPr>
          <p:nvPr/>
        </p:nvGrpSpPr>
        <p:grpSpPr bwMode="auto">
          <a:xfrm>
            <a:off x="3100388" y="1500188"/>
            <a:ext cx="2886075" cy="2500312"/>
            <a:chOff x="3130532" y="1500174"/>
            <a:chExt cx="2886080" cy="2500313"/>
          </a:xfrm>
        </p:grpSpPr>
        <p:sp>
          <p:nvSpPr>
            <p:cNvPr id="79" name="円/楕円 78"/>
            <p:cNvSpPr/>
            <p:nvPr/>
          </p:nvSpPr>
          <p:spPr bwMode="auto">
            <a:xfrm>
              <a:off x="4303696" y="2004999"/>
              <a:ext cx="142875" cy="1428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grpSp>
          <p:nvGrpSpPr>
            <p:cNvPr id="12401" name="グループ化 27"/>
            <p:cNvGrpSpPr>
              <a:grpSpLocks/>
            </p:cNvGrpSpPr>
            <p:nvPr/>
          </p:nvGrpSpPr>
          <p:grpSpPr bwMode="auto">
            <a:xfrm>
              <a:off x="3571816" y="3361756"/>
              <a:ext cx="1606459" cy="142874"/>
              <a:chOff x="1179485" y="5715011"/>
              <a:chExt cx="1606564" cy="142875"/>
            </a:xfrm>
          </p:grpSpPr>
          <p:sp>
            <p:nvSpPr>
              <p:cNvPr id="98" name="円/楕円 97"/>
              <p:cNvSpPr/>
              <p:nvPr/>
            </p:nvSpPr>
            <p:spPr bwMode="auto">
              <a:xfrm>
                <a:off x="1179527" y="5715567"/>
                <a:ext cx="142885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99" name="円/楕円 98"/>
              <p:cNvSpPr/>
              <p:nvPr/>
            </p:nvSpPr>
            <p:spPr bwMode="auto">
              <a:xfrm>
                <a:off x="1911413" y="5715567"/>
                <a:ext cx="142885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00" name="円/楕円 99"/>
              <p:cNvSpPr/>
              <p:nvPr/>
            </p:nvSpPr>
            <p:spPr bwMode="auto">
              <a:xfrm>
                <a:off x="2643300" y="5715567"/>
                <a:ext cx="142885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b="1" dirty="0"/>
              </a:p>
            </p:txBody>
          </p:sp>
        </p:grpSp>
        <p:grpSp>
          <p:nvGrpSpPr>
            <p:cNvPr id="12402" name="グループ化 28"/>
            <p:cNvGrpSpPr>
              <a:grpSpLocks/>
            </p:cNvGrpSpPr>
            <p:nvPr/>
          </p:nvGrpSpPr>
          <p:grpSpPr bwMode="auto">
            <a:xfrm>
              <a:off x="3875014" y="2683099"/>
              <a:ext cx="1000065" cy="142874"/>
              <a:chOff x="1500166" y="5107793"/>
              <a:chExt cx="1000131" cy="142875"/>
            </a:xfrm>
          </p:grpSpPr>
          <p:sp>
            <p:nvSpPr>
              <p:cNvPr id="96" name="円/楕円 95"/>
              <p:cNvSpPr/>
              <p:nvPr/>
            </p:nvSpPr>
            <p:spPr bwMode="auto">
              <a:xfrm>
                <a:off x="1500222" y="5107555"/>
                <a:ext cx="142885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97" name="円/楕円 96"/>
              <p:cNvSpPr/>
              <p:nvPr/>
            </p:nvSpPr>
            <p:spPr bwMode="auto">
              <a:xfrm>
                <a:off x="2357530" y="5107555"/>
                <a:ext cx="142885" cy="14287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b="1" dirty="0"/>
              </a:p>
            </p:txBody>
          </p:sp>
        </p:grpSp>
        <p:sp>
          <p:nvSpPr>
            <p:cNvPr id="82" name="円/楕円 81"/>
            <p:cNvSpPr/>
            <p:nvPr/>
          </p:nvSpPr>
          <p:spPr bwMode="auto">
            <a:xfrm>
              <a:off x="3143232" y="3076562"/>
              <a:ext cx="2500316" cy="64293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3" name="円/楕円 82"/>
            <p:cNvSpPr/>
            <p:nvPr/>
          </p:nvSpPr>
          <p:spPr bwMode="auto">
            <a:xfrm rot="3625614">
              <a:off x="3575034" y="2428861"/>
              <a:ext cx="2500313" cy="64293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4" name="円/楕円 83"/>
            <p:cNvSpPr/>
            <p:nvPr/>
          </p:nvSpPr>
          <p:spPr bwMode="auto">
            <a:xfrm rot="17974386" flipH="1">
              <a:off x="2717783" y="2428861"/>
              <a:ext cx="2500313" cy="64293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406" name="正方形/長方形 84"/>
            <p:cNvSpPr>
              <a:spLocks noChangeArrowheads="1"/>
            </p:cNvSpPr>
            <p:nvPr/>
          </p:nvSpPr>
          <p:spPr bwMode="auto">
            <a:xfrm>
              <a:off x="4344856" y="1808767"/>
              <a:ext cx="298460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1</a:t>
              </a:r>
              <a:endParaRPr lang="ja-JP" altLang="en-US" sz="1600"/>
            </a:p>
          </p:txBody>
        </p:sp>
        <p:sp>
          <p:nvSpPr>
            <p:cNvPr id="12407" name="正方形/長方形 85"/>
            <p:cNvSpPr>
              <a:spLocks noChangeArrowheads="1"/>
            </p:cNvSpPr>
            <p:nvPr/>
          </p:nvSpPr>
          <p:spPr bwMode="auto">
            <a:xfrm>
              <a:off x="3916256" y="2447497"/>
              <a:ext cx="298460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2</a:t>
              </a:r>
              <a:endParaRPr lang="ja-JP" altLang="en-US" sz="1600"/>
            </a:p>
          </p:txBody>
        </p:sp>
        <p:sp>
          <p:nvSpPr>
            <p:cNvPr id="12408" name="正方形/長方形 86"/>
            <p:cNvSpPr>
              <a:spLocks noChangeArrowheads="1"/>
            </p:cNvSpPr>
            <p:nvPr/>
          </p:nvSpPr>
          <p:spPr bwMode="auto">
            <a:xfrm>
              <a:off x="3630523" y="3237516"/>
              <a:ext cx="298460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3</a:t>
              </a:r>
              <a:endParaRPr lang="ja-JP" altLang="en-US" sz="1600"/>
            </a:p>
          </p:txBody>
        </p:sp>
        <p:sp>
          <p:nvSpPr>
            <p:cNvPr id="12409" name="正方形/長方形 87"/>
            <p:cNvSpPr>
              <a:spLocks noChangeArrowheads="1"/>
            </p:cNvSpPr>
            <p:nvPr/>
          </p:nvSpPr>
          <p:spPr bwMode="auto">
            <a:xfrm>
              <a:off x="4429016" y="3147443"/>
              <a:ext cx="298460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4</a:t>
              </a:r>
              <a:endParaRPr lang="ja-JP" altLang="en-US" sz="1600"/>
            </a:p>
          </p:txBody>
        </p:sp>
        <p:sp>
          <p:nvSpPr>
            <p:cNvPr id="12410" name="正方形/長方形 88"/>
            <p:cNvSpPr>
              <a:spLocks noChangeArrowheads="1"/>
            </p:cNvSpPr>
            <p:nvPr/>
          </p:nvSpPr>
          <p:spPr bwMode="auto">
            <a:xfrm>
              <a:off x="5071916" y="3147443"/>
              <a:ext cx="298460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5</a:t>
              </a:r>
              <a:endParaRPr lang="ja-JP" altLang="en-US" sz="1600"/>
            </a:p>
          </p:txBody>
        </p:sp>
        <p:sp>
          <p:nvSpPr>
            <p:cNvPr id="12411" name="正方形/長方形 89"/>
            <p:cNvSpPr>
              <a:spLocks noChangeArrowheads="1"/>
            </p:cNvSpPr>
            <p:nvPr/>
          </p:nvSpPr>
          <p:spPr bwMode="auto">
            <a:xfrm>
              <a:off x="4571883" y="2428861"/>
              <a:ext cx="298460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6</a:t>
              </a:r>
              <a:endParaRPr lang="ja-JP" altLang="en-US" sz="1600"/>
            </a:p>
          </p:txBody>
        </p:sp>
        <p:sp>
          <p:nvSpPr>
            <p:cNvPr id="12412" name="正方形/長方形 90"/>
            <p:cNvSpPr>
              <a:spLocks noChangeArrowheads="1"/>
            </p:cNvSpPr>
            <p:nvPr/>
          </p:nvSpPr>
          <p:spPr bwMode="auto">
            <a:xfrm>
              <a:off x="3428950" y="2147318"/>
              <a:ext cx="298460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a</a:t>
              </a:r>
              <a:endParaRPr lang="ja-JP" altLang="en-US" sz="1600"/>
            </a:p>
          </p:txBody>
        </p:sp>
        <p:sp>
          <p:nvSpPr>
            <p:cNvPr id="12413" name="正方形/長方形 91"/>
            <p:cNvSpPr>
              <a:spLocks noChangeArrowheads="1"/>
            </p:cNvSpPr>
            <p:nvPr/>
          </p:nvSpPr>
          <p:spPr bwMode="auto">
            <a:xfrm>
              <a:off x="3130532" y="2928934"/>
              <a:ext cx="298460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b</a:t>
              </a:r>
              <a:endParaRPr lang="ja-JP" altLang="en-US" sz="1600"/>
            </a:p>
          </p:txBody>
        </p:sp>
        <p:sp>
          <p:nvSpPr>
            <p:cNvPr id="12414" name="正方形/長方形 92"/>
            <p:cNvSpPr>
              <a:spLocks noChangeArrowheads="1"/>
            </p:cNvSpPr>
            <p:nvPr/>
          </p:nvSpPr>
          <p:spPr bwMode="auto">
            <a:xfrm>
              <a:off x="5071916" y="2218756"/>
              <a:ext cx="276020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c</a:t>
              </a:r>
              <a:endParaRPr lang="ja-JP" altLang="en-US" sz="1600"/>
            </a:p>
          </p:txBody>
        </p:sp>
        <p:sp>
          <p:nvSpPr>
            <p:cNvPr id="12415" name="正方形/長方形 93"/>
            <p:cNvSpPr>
              <a:spLocks noChangeArrowheads="1"/>
            </p:cNvSpPr>
            <p:nvPr/>
          </p:nvSpPr>
          <p:spPr bwMode="auto">
            <a:xfrm>
              <a:off x="5643382" y="2075881"/>
              <a:ext cx="303268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d</a:t>
              </a:r>
              <a:endParaRPr lang="ja-JP" altLang="en-US" sz="1600"/>
            </a:p>
          </p:txBody>
        </p:sp>
        <p:sp>
          <p:nvSpPr>
            <p:cNvPr id="95" name="フリーフォーム 94"/>
            <p:cNvSpPr/>
            <p:nvPr/>
          </p:nvSpPr>
          <p:spPr bwMode="auto">
            <a:xfrm>
              <a:off x="3371832" y="1647811"/>
              <a:ext cx="2644780" cy="2281239"/>
            </a:xfrm>
            <a:custGeom>
              <a:avLst/>
              <a:gdLst>
                <a:gd name="connsiteX0" fmla="*/ 873035 w 2645230"/>
                <a:gd name="connsiteY0" fmla="*/ 241664 h 2218510"/>
                <a:gd name="connsiteX1" fmla="*/ 899161 w 2645230"/>
                <a:gd name="connsiteY1" fmla="*/ 633549 h 2218510"/>
                <a:gd name="connsiteX2" fmla="*/ 1513115 w 2645230"/>
                <a:gd name="connsiteY2" fmla="*/ 254726 h 2218510"/>
                <a:gd name="connsiteX3" fmla="*/ 2257698 w 2645230"/>
                <a:gd name="connsiteY3" fmla="*/ 359229 h 2218510"/>
                <a:gd name="connsiteX4" fmla="*/ 2179321 w 2645230"/>
                <a:gd name="connsiteY4" fmla="*/ 1195252 h 2218510"/>
                <a:gd name="connsiteX5" fmla="*/ 1748247 w 2645230"/>
                <a:gd name="connsiteY5" fmla="*/ 1417321 h 2218510"/>
                <a:gd name="connsiteX6" fmla="*/ 1277984 w 2645230"/>
                <a:gd name="connsiteY6" fmla="*/ 1900646 h 2218510"/>
                <a:gd name="connsiteX7" fmla="*/ 990601 w 2645230"/>
                <a:gd name="connsiteY7" fmla="*/ 2096589 h 2218510"/>
                <a:gd name="connsiteX8" fmla="*/ 520338 w 2645230"/>
                <a:gd name="connsiteY8" fmla="*/ 1626326 h 2218510"/>
                <a:gd name="connsiteX9" fmla="*/ 219892 w 2645230"/>
                <a:gd name="connsiteY9" fmla="*/ 1495698 h 2218510"/>
                <a:gd name="connsiteX10" fmla="*/ 23949 w 2645230"/>
                <a:gd name="connsiteY10" fmla="*/ 1691641 h 2218510"/>
                <a:gd name="connsiteX11" fmla="*/ 363584 w 2645230"/>
                <a:gd name="connsiteY11" fmla="*/ 2109652 h 2218510"/>
                <a:gd name="connsiteX12" fmla="*/ 1186544 w 2645230"/>
                <a:gd name="connsiteY12" fmla="*/ 2161904 h 2218510"/>
                <a:gd name="connsiteX13" fmla="*/ 1983378 w 2645230"/>
                <a:gd name="connsiteY13" fmla="*/ 1770018 h 2218510"/>
                <a:gd name="connsiteX14" fmla="*/ 2492829 w 2645230"/>
                <a:gd name="connsiteY14" fmla="*/ 1025435 h 2218510"/>
                <a:gd name="connsiteX15" fmla="*/ 2479767 w 2645230"/>
                <a:gd name="connsiteY15" fmla="*/ 176349 h 2218510"/>
                <a:gd name="connsiteX16" fmla="*/ 1500052 w 2645230"/>
                <a:gd name="connsiteY16" fmla="*/ 6532 h 2218510"/>
                <a:gd name="connsiteX17" fmla="*/ 873035 w 2645230"/>
                <a:gd name="connsiteY17" fmla="*/ 241664 h 221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45230" h="2218510">
                  <a:moveTo>
                    <a:pt x="873035" y="241664"/>
                  </a:moveTo>
                  <a:cubicBezTo>
                    <a:pt x="772887" y="346167"/>
                    <a:pt x="792481" y="631372"/>
                    <a:pt x="899161" y="633549"/>
                  </a:cubicBezTo>
                  <a:cubicBezTo>
                    <a:pt x="1005841" y="635726"/>
                    <a:pt x="1286692" y="300446"/>
                    <a:pt x="1513115" y="254726"/>
                  </a:cubicBezTo>
                  <a:cubicBezTo>
                    <a:pt x="1739538" y="209006"/>
                    <a:pt x="2146664" y="202475"/>
                    <a:pt x="2257698" y="359229"/>
                  </a:cubicBezTo>
                  <a:cubicBezTo>
                    <a:pt x="2368732" y="515983"/>
                    <a:pt x="2264229" y="1018903"/>
                    <a:pt x="2179321" y="1195252"/>
                  </a:cubicBezTo>
                  <a:cubicBezTo>
                    <a:pt x="2094413" y="1371601"/>
                    <a:pt x="1898470" y="1299755"/>
                    <a:pt x="1748247" y="1417321"/>
                  </a:cubicBezTo>
                  <a:cubicBezTo>
                    <a:pt x="1598024" y="1534887"/>
                    <a:pt x="1404258" y="1787435"/>
                    <a:pt x="1277984" y="1900646"/>
                  </a:cubicBezTo>
                  <a:cubicBezTo>
                    <a:pt x="1151710" y="2013857"/>
                    <a:pt x="1116875" y="2142309"/>
                    <a:pt x="990601" y="2096589"/>
                  </a:cubicBezTo>
                  <a:cubicBezTo>
                    <a:pt x="864327" y="2050869"/>
                    <a:pt x="648789" y="1726474"/>
                    <a:pt x="520338" y="1626326"/>
                  </a:cubicBezTo>
                  <a:cubicBezTo>
                    <a:pt x="391887" y="1526178"/>
                    <a:pt x="302623" y="1484812"/>
                    <a:pt x="219892" y="1495698"/>
                  </a:cubicBezTo>
                  <a:cubicBezTo>
                    <a:pt x="137161" y="1506584"/>
                    <a:pt x="0" y="1589315"/>
                    <a:pt x="23949" y="1691641"/>
                  </a:cubicBezTo>
                  <a:cubicBezTo>
                    <a:pt x="47898" y="1793967"/>
                    <a:pt x="169818" y="2031275"/>
                    <a:pt x="363584" y="2109652"/>
                  </a:cubicBezTo>
                  <a:cubicBezTo>
                    <a:pt x="557350" y="2188029"/>
                    <a:pt x="916578" y="2218510"/>
                    <a:pt x="1186544" y="2161904"/>
                  </a:cubicBezTo>
                  <a:cubicBezTo>
                    <a:pt x="1456510" y="2105298"/>
                    <a:pt x="1765664" y="1959430"/>
                    <a:pt x="1983378" y="1770018"/>
                  </a:cubicBezTo>
                  <a:cubicBezTo>
                    <a:pt x="2201092" y="1580606"/>
                    <a:pt x="2410098" y="1291047"/>
                    <a:pt x="2492829" y="1025435"/>
                  </a:cubicBezTo>
                  <a:cubicBezTo>
                    <a:pt x="2575561" y="759824"/>
                    <a:pt x="2645230" y="346166"/>
                    <a:pt x="2479767" y="176349"/>
                  </a:cubicBezTo>
                  <a:cubicBezTo>
                    <a:pt x="2314304" y="6532"/>
                    <a:pt x="1767841" y="0"/>
                    <a:pt x="1500052" y="6532"/>
                  </a:cubicBezTo>
                  <a:cubicBezTo>
                    <a:pt x="1232263" y="13064"/>
                    <a:pt x="973183" y="137161"/>
                    <a:pt x="873035" y="241664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8" name="円/楕円 77"/>
            <p:cNvSpPr/>
            <p:nvPr/>
          </p:nvSpPr>
          <p:spPr bwMode="auto">
            <a:xfrm>
              <a:off x="3714733" y="2428861"/>
              <a:ext cx="1357314" cy="5715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418" name="正方形/長方形 100"/>
            <p:cNvSpPr>
              <a:spLocks noChangeArrowheads="1"/>
            </p:cNvSpPr>
            <p:nvPr/>
          </p:nvSpPr>
          <p:spPr bwMode="auto">
            <a:xfrm>
              <a:off x="4276626" y="2705087"/>
              <a:ext cx="287239" cy="338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</a:rPr>
                <a:t>e</a:t>
              </a:r>
              <a:endParaRPr lang="ja-JP" altLang="en-US" sz="1600">
                <a:solidFill>
                  <a:srgbClr val="C00000"/>
                </a:solidFill>
              </a:endParaRPr>
            </a:p>
          </p:txBody>
        </p:sp>
      </p:grpSp>
      <p:grpSp>
        <p:nvGrpSpPr>
          <p:cNvPr id="12293" name="グループ化 154"/>
          <p:cNvGrpSpPr>
            <a:grpSpLocks/>
          </p:cNvGrpSpPr>
          <p:nvPr/>
        </p:nvGrpSpPr>
        <p:grpSpPr bwMode="auto">
          <a:xfrm>
            <a:off x="500063" y="4081463"/>
            <a:ext cx="2276475" cy="2124075"/>
            <a:chOff x="4643438" y="4143380"/>
            <a:chExt cx="2276302" cy="2124504"/>
          </a:xfrm>
        </p:grpSpPr>
        <p:grpSp>
          <p:nvGrpSpPr>
            <p:cNvPr id="12380" name="グループ化 49"/>
            <p:cNvGrpSpPr>
              <a:grpSpLocks/>
            </p:cNvGrpSpPr>
            <p:nvPr/>
          </p:nvGrpSpPr>
          <p:grpSpPr bwMode="auto">
            <a:xfrm>
              <a:off x="5464975" y="4286256"/>
              <a:ext cx="571504" cy="338554"/>
              <a:chOff x="5500694" y="4286256"/>
              <a:chExt cx="571504" cy="338554"/>
            </a:xfrm>
          </p:grpSpPr>
          <p:sp>
            <p:nvSpPr>
              <p:cNvPr id="12398" name="正方形/長方形 173"/>
              <p:cNvSpPr>
                <a:spLocks noChangeArrowheads="1"/>
              </p:cNvSpPr>
              <p:nvPr/>
            </p:nvSpPr>
            <p:spPr bwMode="auto">
              <a:xfrm>
                <a:off x="5523393" y="4286256"/>
                <a:ext cx="52610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123</a:t>
                </a:r>
                <a:endParaRPr lang="ja-JP" altLang="en-US" sz="1600"/>
              </a:p>
            </p:txBody>
          </p:sp>
          <p:sp>
            <p:nvSpPr>
              <p:cNvPr id="175" name="円/楕円 174"/>
              <p:cNvSpPr/>
              <p:nvPr/>
            </p:nvSpPr>
            <p:spPr>
              <a:xfrm>
                <a:off x="5501420" y="4313276"/>
                <a:ext cx="571457" cy="28422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2381" name="グループ化 64"/>
            <p:cNvGrpSpPr>
              <a:grpSpLocks/>
            </p:cNvGrpSpPr>
            <p:nvPr/>
          </p:nvGrpSpPr>
          <p:grpSpPr bwMode="auto">
            <a:xfrm>
              <a:off x="4714876" y="5929330"/>
              <a:ext cx="2071702" cy="338554"/>
              <a:chOff x="4714876" y="5929330"/>
              <a:chExt cx="2071702" cy="338554"/>
            </a:xfrm>
          </p:grpSpPr>
          <p:grpSp>
            <p:nvGrpSpPr>
              <p:cNvPr id="12392" name="グループ化 55"/>
              <p:cNvGrpSpPr>
                <a:grpSpLocks/>
              </p:cNvGrpSpPr>
              <p:nvPr/>
            </p:nvGrpSpPr>
            <p:grpSpPr bwMode="auto">
              <a:xfrm>
                <a:off x="4714876" y="5929330"/>
                <a:ext cx="571504" cy="338554"/>
                <a:chOff x="5500694" y="4286256"/>
                <a:chExt cx="571504" cy="338554"/>
              </a:xfrm>
            </p:grpSpPr>
            <p:sp>
              <p:nvSpPr>
                <p:cNvPr id="12396" name="正方形/長方形 171"/>
                <p:cNvSpPr>
                  <a:spLocks noChangeArrowheads="1"/>
                </p:cNvSpPr>
                <p:nvPr/>
              </p:nvSpPr>
              <p:spPr bwMode="auto">
                <a:xfrm>
                  <a:off x="5523393" y="4286256"/>
                  <a:ext cx="526106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1600">
                      <a:solidFill>
                        <a:srgbClr val="000000"/>
                      </a:solidFill>
                      <a:latin typeface="Century Schoolbook" pitchFamily="18" charset="0"/>
                      <a:ea typeface="ＭＳ Ｐ明朝" charset="-128"/>
                    </a:rPr>
                    <a:t>345</a:t>
                  </a:r>
                  <a:endParaRPr lang="ja-JP" altLang="en-US" sz="1600"/>
                </a:p>
              </p:txBody>
            </p:sp>
            <p:sp>
              <p:nvSpPr>
                <p:cNvPr id="173" name="円/楕円 172"/>
                <p:cNvSpPr/>
                <p:nvPr/>
              </p:nvSpPr>
              <p:spPr>
                <a:xfrm>
                  <a:off x="5500688" y="4313597"/>
                  <a:ext cx="571457" cy="284219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2393" name="グループ化 61"/>
              <p:cNvGrpSpPr>
                <a:grpSpLocks/>
              </p:cNvGrpSpPr>
              <p:nvPr/>
            </p:nvGrpSpPr>
            <p:grpSpPr bwMode="auto">
              <a:xfrm>
                <a:off x="6215074" y="5929330"/>
                <a:ext cx="571504" cy="338554"/>
                <a:chOff x="5500694" y="4286256"/>
                <a:chExt cx="571504" cy="338554"/>
              </a:xfrm>
            </p:grpSpPr>
            <p:sp>
              <p:nvSpPr>
                <p:cNvPr id="12394" name="正方形/長方形 169"/>
                <p:cNvSpPr>
                  <a:spLocks noChangeArrowheads="1"/>
                </p:cNvSpPr>
                <p:nvPr/>
              </p:nvSpPr>
              <p:spPr bwMode="auto">
                <a:xfrm>
                  <a:off x="5523393" y="4286256"/>
                  <a:ext cx="526106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1600">
                      <a:solidFill>
                        <a:srgbClr val="000000"/>
                      </a:solidFill>
                      <a:latin typeface="Century Schoolbook" pitchFamily="18" charset="0"/>
                      <a:ea typeface="ＭＳ Ｐ明朝" charset="-128"/>
                    </a:rPr>
                    <a:t>156</a:t>
                  </a:r>
                  <a:endParaRPr lang="ja-JP" altLang="en-US" sz="1600"/>
                </a:p>
              </p:txBody>
            </p:sp>
            <p:sp>
              <p:nvSpPr>
                <p:cNvPr id="171" name="円/楕円 170"/>
                <p:cNvSpPr/>
                <p:nvPr/>
              </p:nvSpPr>
              <p:spPr>
                <a:xfrm>
                  <a:off x="5500564" y="4313597"/>
                  <a:ext cx="571457" cy="284219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</p:grpSp>
        <p:grpSp>
          <p:nvGrpSpPr>
            <p:cNvPr id="12382" name="グループ化 71"/>
            <p:cNvGrpSpPr>
              <a:grpSpLocks/>
            </p:cNvGrpSpPr>
            <p:nvPr/>
          </p:nvGrpSpPr>
          <p:grpSpPr bwMode="auto">
            <a:xfrm>
              <a:off x="5464975" y="5107793"/>
              <a:ext cx="571504" cy="338554"/>
              <a:chOff x="5500694" y="4286256"/>
              <a:chExt cx="571504" cy="338554"/>
            </a:xfrm>
          </p:grpSpPr>
          <p:sp>
            <p:nvSpPr>
              <p:cNvPr id="12390" name="正方形/長方形 165"/>
              <p:cNvSpPr>
                <a:spLocks noChangeArrowheads="1"/>
              </p:cNvSpPr>
              <p:nvPr/>
            </p:nvSpPr>
            <p:spPr bwMode="auto">
              <a:xfrm>
                <a:off x="5523393" y="4286256"/>
                <a:ext cx="52610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135</a:t>
                </a:r>
                <a:endParaRPr lang="ja-JP" altLang="en-US" sz="1600"/>
              </a:p>
            </p:txBody>
          </p:sp>
          <p:sp>
            <p:nvSpPr>
              <p:cNvPr id="167" name="円/楕円 166"/>
              <p:cNvSpPr/>
              <p:nvPr/>
            </p:nvSpPr>
            <p:spPr>
              <a:xfrm>
                <a:off x="5501420" y="4312643"/>
                <a:ext cx="571457" cy="28580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cxnSp>
          <p:nvCxnSpPr>
            <p:cNvPr id="159" name="直線コネクタ 158"/>
            <p:cNvCxnSpPr>
              <a:stCxn id="12398" idx="2"/>
              <a:endCxn id="167" idx="0"/>
            </p:cNvCxnSpPr>
            <p:nvPr/>
          </p:nvCxnSpPr>
          <p:spPr>
            <a:xfrm rot="5400000">
              <a:off x="5495789" y="4880129"/>
              <a:ext cx="5096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>
              <a:stCxn id="167" idx="4"/>
              <a:endCxn id="12394" idx="0"/>
            </p:cNvCxnSpPr>
            <p:nvPr/>
          </p:nvCxnSpPr>
          <p:spPr>
            <a:xfrm rot="16200000" flipH="1">
              <a:off x="5871205" y="5300212"/>
              <a:ext cx="509690" cy="7492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コネクタ 160"/>
            <p:cNvCxnSpPr>
              <a:stCxn id="167" idx="4"/>
              <a:endCxn id="12396" idx="0"/>
            </p:cNvCxnSpPr>
            <p:nvPr/>
          </p:nvCxnSpPr>
          <p:spPr>
            <a:xfrm rot="5400000">
              <a:off x="5121168" y="5299418"/>
              <a:ext cx="509690" cy="7508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86" name="正方形/長方形 161"/>
            <p:cNvSpPr>
              <a:spLocks noChangeArrowheads="1"/>
            </p:cNvSpPr>
            <p:nvPr/>
          </p:nvSpPr>
          <p:spPr bwMode="auto">
            <a:xfrm>
              <a:off x="5143504" y="4143380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a</a:t>
              </a:r>
              <a:endParaRPr lang="ja-JP" altLang="en-US" sz="1600"/>
            </a:p>
          </p:txBody>
        </p:sp>
        <p:sp>
          <p:nvSpPr>
            <p:cNvPr id="12387" name="正方形/長方形 162"/>
            <p:cNvSpPr>
              <a:spLocks noChangeArrowheads="1"/>
            </p:cNvSpPr>
            <p:nvPr/>
          </p:nvSpPr>
          <p:spPr bwMode="auto">
            <a:xfrm>
              <a:off x="5143504" y="4857760"/>
              <a:ext cx="3032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d</a:t>
              </a:r>
              <a:endParaRPr lang="ja-JP" altLang="en-US" sz="1600"/>
            </a:p>
          </p:txBody>
        </p:sp>
        <p:sp>
          <p:nvSpPr>
            <p:cNvPr id="12388" name="正方形/長方形 163"/>
            <p:cNvSpPr>
              <a:spLocks noChangeArrowheads="1"/>
            </p:cNvSpPr>
            <p:nvPr/>
          </p:nvSpPr>
          <p:spPr bwMode="auto">
            <a:xfrm>
              <a:off x="6643702" y="5643578"/>
              <a:ext cx="27603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c</a:t>
              </a:r>
              <a:endParaRPr lang="ja-JP" altLang="en-US" sz="1600"/>
            </a:p>
          </p:txBody>
        </p:sp>
        <p:sp>
          <p:nvSpPr>
            <p:cNvPr id="12389" name="正方形/長方形 164"/>
            <p:cNvSpPr>
              <a:spLocks noChangeArrowheads="1"/>
            </p:cNvSpPr>
            <p:nvPr/>
          </p:nvSpPr>
          <p:spPr bwMode="auto">
            <a:xfrm>
              <a:off x="4643438" y="5500702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b</a:t>
              </a:r>
              <a:endParaRPr lang="ja-JP" altLang="en-US" sz="1600"/>
            </a:p>
          </p:txBody>
        </p:sp>
      </p:grpSp>
      <p:sp>
        <p:nvSpPr>
          <p:cNvPr id="227" name="テキスト ボックス 226"/>
          <p:cNvSpPr txBox="1"/>
          <p:nvPr/>
        </p:nvSpPr>
        <p:spPr>
          <a:xfrm>
            <a:off x="3929058" y="6126968"/>
            <a:ext cx="9509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srgbClr val="C00000"/>
                </a:solidFill>
                <a:latin typeface="+mn-lt"/>
              </a:rPr>
              <a:t>cyclic</a:t>
            </a:r>
            <a:endParaRPr lang="ja-JP" altLang="en-US" sz="24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9" name="グループ化 243"/>
          <p:cNvGrpSpPr>
            <a:grpSpLocks/>
          </p:cNvGrpSpPr>
          <p:nvPr/>
        </p:nvGrpSpPr>
        <p:grpSpPr bwMode="auto">
          <a:xfrm>
            <a:off x="3286125" y="4081463"/>
            <a:ext cx="2124075" cy="2124075"/>
            <a:chOff x="6581978" y="3571876"/>
            <a:chExt cx="2123712" cy="2124504"/>
          </a:xfrm>
        </p:grpSpPr>
        <p:grpSp>
          <p:nvGrpSpPr>
            <p:cNvPr id="12355" name="グループ化 49"/>
            <p:cNvGrpSpPr>
              <a:grpSpLocks/>
            </p:cNvGrpSpPr>
            <p:nvPr/>
          </p:nvGrpSpPr>
          <p:grpSpPr bwMode="auto">
            <a:xfrm>
              <a:off x="7332077" y="3714752"/>
              <a:ext cx="571504" cy="338554"/>
              <a:chOff x="5500694" y="4286256"/>
              <a:chExt cx="571504" cy="338554"/>
            </a:xfrm>
          </p:grpSpPr>
          <p:sp>
            <p:nvSpPr>
              <p:cNvPr id="12378" name="正方形/長方形 217"/>
              <p:cNvSpPr>
                <a:spLocks noChangeArrowheads="1"/>
              </p:cNvSpPr>
              <p:nvPr/>
            </p:nvSpPr>
            <p:spPr bwMode="auto">
              <a:xfrm>
                <a:off x="5523393" y="4286256"/>
                <a:ext cx="52610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123</a:t>
                </a:r>
                <a:endParaRPr lang="ja-JP" altLang="en-US" sz="1600"/>
              </a:p>
            </p:txBody>
          </p:sp>
          <p:sp>
            <p:nvSpPr>
              <p:cNvPr id="219" name="円/楕円 218"/>
              <p:cNvSpPr/>
              <p:nvPr/>
            </p:nvSpPr>
            <p:spPr>
              <a:xfrm>
                <a:off x="5501355" y="4313276"/>
                <a:ext cx="571402" cy="28422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2356" name="グループ化 55"/>
            <p:cNvGrpSpPr>
              <a:grpSpLocks/>
            </p:cNvGrpSpPr>
            <p:nvPr/>
          </p:nvGrpSpPr>
          <p:grpSpPr bwMode="auto">
            <a:xfrm>
              <a:off x="6581978" y="5357826"/>
              <a:ext cx="571504" cy="338554"/>
              <a:chOff x="5500694" y="4286256"/>
              <a:chExt cx="571504" cy="338554"/>
            </a:xfrm>
          </p:grpSpPr>
          <p:sp>
            <p:nvSpPr>
              <p:cNvPr id="12376" name="正方形/長方形 215"/>
              <p:cNvSpPr>
                <a:spLocks noChangeArrowheads="1"/>
              </p:cNvSpPr>
              <p:nvPr/>
            </p:nvSpPr>
            <p:spPr bwMode="auto">
              <a:xfrm>
                <a:off x="5523393" y="4286256"/>
                <a:ext cx="52610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345</a:t>
                </a:r>
                <a:endParaRPr lang="ja-JP" altLang="en-US" sz="1600"/>
              </a:p>
            </p:txBody>
          </p:sp>
          <p:sp>
            <p:nvSpPr>
              <p:cNvPr id="217" name="円/楕円 216"/>
              <p:cNvSpPr/>
              <p:nvPr/>
            </p:nvSpPr>
            <p:spPr>
              <a:xfrm>
                <a:off x="5500694" y="4313597"/>
                <a:ext cx="571402" cy="28421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2357" name="グループ化 61"/>
            <p:cNvGrpSpPr>
              <a:grpSpLocks/>
            </p:cNvGrpSpPr>
            <p:nvPr/>
          </p:nvGrpSpPr>
          <p:grpSpPr bwMode="auto">
            <a:xfrm>
              <a:off x="8082176" y="5357826"/>
              <a:ext cx="571504" cy="338554"/>
              <a:chOff x="5500694" y="4286256"/>
              <a:chExt cx="571504" cy="338554"/>
            </a:xfrm>
          </p:grpSpPr>
          <p:sp>
            <p:nvSpPr>
              <p:cNvPr id="12374" name="正方形/長方形 213"/>
              <p:cNvSpPr>
                <a:spLocks noChangeArrowheads="1"/>
              </p:cNvSpPr>
              <p:nvPr/>
            </p:nvSpPr>
            <p:spPr bwMode="auto">
              <a:xfrm>
                <a:off x="5523393" y="4286256"/>
                <a:ext cx="52610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156</a:t>
                </a:r>
                <a:endParaRPr lang="ja-JP" altLang="en-US" sz="1600"/>
              </a:p>
            </p:txBody>
          </p:sp>
          <p:sp>
            <p:nvSpPr>
              <p:cNvPr id="215" name="円/楕円 214"/>
              <p:cNvSpPr/>
              <p:nvPr/>
            </p:nvSpPr>
            <p:spPr>
              <a:xfrm>
                <a:off x="5500428" y="4313597"/>
                <a:ext cx="571402" cy="28421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2358" name="グループ化 71"/>
            <p:cNvGrpSpPr>
              <a:grpSpLocks/>
            </p:cNvGrpSpPr>
            <p:nvPr/>
          </p:nvGrpSpPr>
          <p:grpSpPr bwMode="auto">
            <a:xfrm>
              <a:off x="7332077" y="4536289"/>
              <a:ext cx="571504" cy="338554"/>
              <a:chOff x="5500694" y="4286256"/>
              <a:chExt cx="571504" cy="338554"/>
            </a:xfrm>
          </p:grpSpPr>
          <p:sp>
            <p:nvSpPr>
              <p:cNvPr id="12372" name="正方形/長方形 209"/>
              <p:cNvSpPr>
                <a:spLocks noChangeArrowheads="1"/>
              </p:cNvSpPr>
              <p:nvPr/>
            </p:nvSpPr>
            <p:spPr bwMode="auto">
              <a:xfrm>
                <a:off x="5523393" y="4286256"/>
                <a:ext cx="52610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135</a:t>
                </a:r>
                <a:endParaRPr lang="ja-JP" altLang="en-US" sz="1600"/>
              </a:p>
            </p:txBody>
          </p:sp>
          <p:sp>
            <p:nvSpPr>
              <p:cNvPr id="211" name="円/楕円 210"/>
              <p:cNvSpPr/>
              <p:nvPr/>
            </p:nvSpPr>
            <p:spPr>
              <a:xfrm>
                <a:off x="5501355" y="4312643"/>
                <a:ext cx="571402" cy="285807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cxnSp>
          <p:nvCxnSpPr>
            <p:cNvPr id="203" name="直線コネクタ 202"/>
            <p:cNvCxnSpPr/>
            <p:nvPr/>
          </p:nvCxnSpPr>
          <p:spPr>
            <a:xfrm rot="5400000">
              <a:off x="7362800" y="4308625"/>
              <a:ext cx="50969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コネクタ 203"/>
            <p:cNvCxnSpPr/>
            <p:nvPr/>
          </p:nvCxnSpPr>
          <p:spPr>
            <a:xfrm rot="16200000" flipH="1">
              <a:off x="7738179" y="4728743"/>
              <a:ext cx="509690" cy="7491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/>
            <p:cNvCxnSpPr/>
            <p:nvPr/>
          </p:nvCxnSpPr>
          <p:spPr>
            <a:xfrm rot="5400000">
              <a:off x="6988214" y="4727949"/>
              <a:ext cx="509690" cy="7507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62" name="正方形/長方形 205"/>
            <p:cNvSpPr>
              <a:spLocks noChangeArrowheads="1"/>
            </p:cNvSpPr>
            <p:nvPr/>
          </p:nvSpPr>
          <p:spPr bwMode="auto">
            <a:xfrm>
              <a:off x="7010606" y="357187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a</a:t>
              </a:r>
              <a:endParaRPr lang="ja-JP" altLang="en-US" sz="1600"/>
            </a:p>
          </p:txBody>
        </p:sp>
        <p:sp>
          <p:nvSpPr>
            <p:cNvPr id="12363" name="正方形/長方形 206"/>
            <p:cNvSpPr>
              <a:spLocks noChangeArrowheads="1"/>
            </p:cNvSpPr>
            <p:nvPr/>
          </p:nvSpPr>
          <p:spPr bwMode="auto">
            <a:xfrm>
              <a:off x="7010606" y="4286256"/>
              <a:ext cx="3032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d</a:t>
              </a:r>
              <a:endParaRPr lang="ja-JP" altLang="en-US" sz="1600"/>
            </a:p>
          </p:txBody>
        </p:sp>
        <p:sp>
          <p:nvSpPr>
            <p:cNvPr id="12364" name="正方形/長方形 207"/>
            <p:cNvSpPr>
              <a:spLocks noChangeArrowheads="1"/>
            </p:cNvSpPr>
            <p:nvPr/>
          </p:nvSpPr>
          <p:spPr bwMode="auto">
            <a:xfrm>
              <a:off x="8429652" y="5000636"/>
              <a:ext cx="27603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c</a:t>
              </a:r>
              <a:endParaRPr lang="ja-JP" altLang="en-US" sz="1600"/>
            </a:p>
          </p:txBody>
        </p:sp>
        <p:sp>
          <p:nvSpPr>
            <p:cNvPr id="12365" name="正方形/長方形 208"/>
            <p:cNvSpPr>
              <a:spLocks noChangeArrowheads="1"/>
            </p:cNvSpPr>
            <p:nvPr/>
          </p:nvSpPr>
          <p:spPr bwMode="auto">
            <a:xfrm>
              <a:off x="6724854" y="500063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b</a:t>
              </a:r>
              <a:endParaRPr lang="ja-JP" altLang="en-US" sz="1600"/>
            </a:p>
          </p:txBody>
        </p:sp>
        <p:grpSp>
          <p:nvGrpSpPr>
            <p:cNvPr id="12366" name="グループ化 223"/>
            <p:cNvGrpSpPr>
              <a:grpSpLocks/>
            </p:cNvGrpSpPr>
            <p:nvPr/>
          </p:nvGrpSpPr>
          <p:grpSpPr bwMode="auto">
            <a:xfrm>
              <a:off x="8117895" y="4214818"/>
              <a:ext cx="571504" cy="338554"/>
              <a:chOff x="8215338" y="3786190"/>
              <a:chExt cx="571504" cy="338554"/>
            </a:xfrm>
          </p:grpSpPr>
          <p:sp>
            <p:nvSpPr>
              <p:cNvPr id="12370" name="正方形/長方形 221"/>
              <p:cNvSpPr>
                <a:spLocks noChangeArrowheads="1"/>
              </p:cNvSpPr>
              <p:nvPr/>
            </p:nvSpPr>
            <p:spPr bwMode="auto">
              <a:xfrm>
                <a:off x="8294944" y="3786190"/>
                <a:ext cx="41229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26</a:t>
                </a:r>
                <a:endParaRPr lang="ja-JP" altLang="en-US" sz="1600"/>
              </a:p>
            </p:txBody>
          </p:sp>
          <p:sp>
            <p:nvSpPr>
              <p:cNvPr id="223" name="円/楕円 222"/>
              <p:cNvSpPr/>
              <p:nvPr/>
            </p:nvSpPr>
            <p:spPr>
              <a:xfrm>
                <a:off x="8215858" y="3813308"/>
                <a:ext cx="571402" cy="28421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12367" name="正方形/長方形 224"/>
            <p:cNvSpPr>
              <a:spLocks noChangeArrowheads="1"/>
            </p:cNvSpPr>
            <p:nvPr/>
          </p:nvSpPr>
          <p:spPr bwMode="auto">
            <a:xfrm>
              <a:off x="8286776" y="3929066"/>
              <a:ext cx="28725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e</a:t>
              </a:r>
              <a:endParaRPr lang="ja-JP" altLang="en-US" sz="1600"/>
            </a:p>
          </p:txBody>
        </p:sp>
        <p:cxnSp>
          <p:nvCxnSpPr>
            <p:cNvPr id="229" name="直線コネクタ 228"/>
            <p:cNvCxnSpPr>
              <a:stCxn id="219" idx="6"/>
              <a:endCxn id="223" idx="0"/>
            </p:cNvCxnSpPr>
            <p:nvPr/>
          </p:nvCxnSpPr>
          <p:spPr>
            <a:xfrm>
              <a:off x="7904140" y="3884676"/>
              <a:ext cx="499977" cy="35726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直線コネクタ 230"/>
            <p:cNvCxnSpPr>
              <a:stCxn id="223" idx="4"/>
              <a:endCxn id="215" idx="0"/>
            </p:cNvCxnSpPr>
            <p:nvPr/>
          </p:nvCxnSpPr>
          <p:spPr>
            <a:xfrm rot="5400000">
              <a:off x="7957946" y="4937409"/>
              <a:ext cx="855835" cy="3650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96" name="グループ化 211"/>
          <p:cNvGrpSpPr>
            <a:grpSpLocks/>
          </p:cNvGrpSpPr>
          <p:nvPr/>
        </p:nvGrpSpPr>
        <p:grpSpPr bwMode="auto">
          <a:xfrm>
            <a:off x="5857875" y="1500188"/>
            <a:ext cx="2965450" cy="2500312"/>
            <a:chOff x="5857884" y="1500174"/>
            <a:chExt cx="2965477" cy="2500312"/>
          </a:xfrm>
        </p:grpSpPr>
        <p:sp>
          <p:nvSpPr>
            <p:cNvPr id="138" name="円/楕円 137"/>
            <p:cNvSpPr/>
            <p:nvPr/>
          </p:nvSpPr>
          <p:spPr bwMode="auto">
            <a:xfrm>
              <a:off x="7110433" y="2004999"/>
              <a:ext cx="142876" cy="14287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grpSp>
          <p:nvGrpSpPr>
            <p:cNvPr id="12330" name="グループ化 27"/>
            <p:cNvGrpSpPr>
              <a:grpSpLocks/>
            </p:cNvGrpSpPr>
            <p:nvPr/>
          </p:nvGrpSpPr>
          <p:grpSpPr bwMode="auto">
            <a:xfrm>
              <a:off x="6378611" y="3360724"/>
              <a:ext cx="1606550" cy="142875"/>
              <a:chOff x="1179531" y="5714265"/>
              <a:chExt cx="1606655" cy="142898"/>
            </a:xfrm>
          </p:grpSpPr>
          <p:sp>
            <p:nvSpPr>
              <p:cNvPr id="164" name="円/楕円 163"/>
              <p:cNvSpPr/>
              <p:nvPr/>
            </p:nvSpPr>
            <p:spPr bwMode="auto">
              <a:xfrm>
                <a:off x="1179509" y="5714265"/>
                <a:ext cx="142886" cy="1428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65" name="円/楕円 164"/>
              <p:cNvSpPr/>
              <p:nvPr/>
            </p:nvSpPr>
            <p:spPr bwMode="auto">
              <a:xfrm>
                <a:off x="1911402" y="5714265"/>
                <a:ext cx="142886" cy="1428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66" name="円/楕円 165"/>
              <p:cNvSpPr/>
              <p:nvPr/>
            </p:nvSpPr>
            <p:spPr bwMode="auto">
              <a:xfrm>
                <a:off x="2643293" y="5714265"/>
                <a:ext cx="142886" cy="1428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b="1" dirty="0"/>
              </a:p>
            </p:txBody>
          </p:sp>
        </p:grpSp>
        <p:grpSp>
          <p:nvGrpSpPr>
            <p:cNvPr id="12331" name="グループ化 28"/>
            <p:cNvGrpSpPr>
              <a:grpSpLocks/>
            </p:cNvGrpSpPr>
            <p:nvPr/>
          </p:nvGrpSpPr>
          <p:grpSpPr bwMode="auto">
            <a:xfrm>
              <a:off x="6681823" y="2682861"/>
              <a:ext cx="1000125" cy="142875"/>
              <a:chOff x="1500227" y="5107736"/>
              <a:chExt cx="1000190" cy="142898"/>
            </a:xfrm>
          </p:grpSpPr>
          <p:sp>
            <p:nvSpPr>
              <p:cNvPr id="162" name="円/楕円 161"/>
              <p:cNvSpPr/>
              <p:nvPr/>
            </p:nvSpPr>
            <p:spPr bwMode="auto">
              <a:xfrm>
                <a:off x="1500209" y="5107736"/>
                <a:ext cx="142886" cy="1428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63" name="円/楕円 162"/>
              <p:cNvSpPr/>
              <p:nvPr/>
            </p:nvSpPr>
            <p:spPr bwMode="auto">
              <a:xfrm>
                <a:off x="2357522" y="5107736"/>
                <a:ext cx="142886" cy="142898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b="1" dirty="0"/>
              </a:p>
            </p:txBody>
          </p:sp>
        </p:grpSp>
        <p:sp>
          <p:nvSpPr>
            <p:cNvPr id="141" name="円/楕円 140"/>
            <p:cNvSpPr/>
            <p:nvPr/>
          </p:nvSpPr>
          <p:spPr bwMode="auto">
            <a:xfrm>
              <a:off x="5949960" y="3074974"/>
              <a:ext cx="2500336" cy="6429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2" name="円/楕円 141"/>
            <p:cNvSpPr/>
            <p:nvPr/>
          </p:nvSpPr>
          <p:spPr bwMode="auto">
            <a:xfrm rot="3625614">
              <a:off x="6381776" y="2428858"/>
              <a:ext cx="2500312" cy="6429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3" name="円/楕円 142"/>
            <p:cNvSpPr/>
            <p:nvPr/>
          </p:nvSpPr>
          <p:spPr bwMode="auto">
            <a:xfrm rot="17974386" flipH="1">
              <a:off x="5524518" y="2428858"/>
              <a:ext cx="2500312" cy="64294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335" name="正方形/長方形 109"/>
            <p:cNvSpPr>
              <a:spLocks noChangeArrowheads="1"/>
            </p:cNvSpPr>
            <p:nvPr/>
          </p:nvSpPr>
          <p:spPr bwMode="auto">
            <a:xfrm>
              <a:off x="7151604" y="1808719"/>
              <a:ext cx="298461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1</a:t>
              </a:r>
              <a:endParaRPr lang="ja-JP" altLang="en-US" sz="1600"/>
            </a:p>
          </p:txBody>
        </p:sp>
        <p:sp>
          <p:nvSpPr>
            <p:cNvPr id="12336" name="正方形/長方形 110"/>
            <p:cNvSpPr>
              <a:spLocks noChangeArrowheads="1"/>
            </p:cNvSpPr>
            <p:nvPr/>
          </p:nvSpPr>
          <p:spPr bwMode="auto">
            <a:xfrm>
              <a:off x="6723004" y="2447352"/>
              <a:ext cx="298461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2</a:t>
              </a:r>
              <a:endParaRPr lang="ja-JP" altLang="en-US" sz="1600"/>
            </a:p>
          </p:txBody>
        </p:sp>
        <p:sp>
          <p:nvSpPr>
            <p:cNvPr id="12337" name="正方形/長方形 111"/>
            <p:cNvSpPr>
              <a:spLocks noChangeArrowheads="1"/>
            </p:cNvSpPr>
            <p:nvPr/>
          </p:nvSpPr>
          <p:spPr bwMode="auto">
            <a:xfrm>
              <a:off x="6437271" y="3237250"/>
              <a:ext cx="298461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3</a:t>
              </a:r>
              <a:endParaRPr lang="ja-JP" altLang="en-US" sz="1600"/>
            </a:p>
          </p:txBody>
        </p:sp>
        <p:sp>
          <p:nvSpPr>
            <p:cNvPr id="12338" name="正方形/長方形 112"/>
            <p:cNvSpPr>
              <a:spLocks noChangeArrowheads="1"/>
            </p:cNvSpPr>
            <p:nvPr/>
          </p:nvSpPr>
          <p:spPr bwMode="auto">
            <a:xfrm>
              <a:off x="7235765" y="3147190"/>
              <a:ext cx="298461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4</a:t>
              </a:r>
              <a:endParaRPr lang="ja-JP" altLang="en-US" sz="1600"/>
            </a:p>
          </p:txBody>
        </p:sp>
        <p:sp>
          <p:nvSpPr>
            <p:cNvPr id="12339" name="正方形/長方形 113"/>
            <p:cNvSpPr>
              <a:spLocks noChangeArrowheads="1"/>
            </p:cNvSpPr>
            <p:nvPr/>
          </p:nvSpPr>
          <p:spPr bwMode="auto">
            <a:xfrm>
              <a:off x="7878665" y="3147190"/>
              <a:ext cx="298461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5</a:t>
              </a:r>
              <a:endParaRPr lang="ja-JP" altLang="en-US" sz="1600"/>
            </a:p>
          </p:txBody>
        </p:sp>
        <p:sp>
          <p:nvSpPr>
            <p:cNvPr id="12340" name="正方形/長方形 114"/>
            <p:cNvSpPr>
              <a:spLocks noChangeArrowheads="1"/>
            </p:cNvSpPr>
            <p:nvPr/>
          </p:nvSpPr>
          <p:spPr bwMode="auto">
            <a:xfrm>
              <a:off x="7378631" y="2428719"/>
              <a:ext cx="298461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6</a:t>
              </a:r>
              <a:endParaRPr lang="ja-JP" altLang="en-US" sz="1600"/>
            </a:p>
          </p:txBody>
        </p:sp>
        <p:sp>
          <p:nvSpPr>
            <p:cNvPr id="12341" name="正方形/長方形 115"/>
            <p:cNvSpPr>
              <a:spLocks noChangeArrowheads="1"/>
            </p:cNvSpPr>
            <p:nvPr/>
          </p:nvSpPr>
          <p:spPr bwMode="auto">
            <a:xfrm>
              <a:off x="6235698" y="2147219"/>
              <a:ext cx="298461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a</a:t>
              </a:r>
              <a:endParaRPr lang="ja-JP" altLang="en-US" sz="1600"/>
            </a:p>
          </p:txBody>
        </p:sp>
        <p:sp>
          <p:nvSpPr>
            <p:cNvPr id="12342" name="正方形/長方形 116"/>
            <p:cNvSpPr>
              <a:spLocks noChangeArrowheads="1"/>
            </p:cNvSpPr>
            <p:nvPr/>
          </p:nvSpPr>
          <p:spPr bwMode="auto">
            <a:xfrm>
              <a:off x="5857884" y="3000372"/>
              <a:ext cx="298461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b</a:t>
              </a:r>
              <a:endParaRPr lang="ja-JP" altLang="en-US" sz="1600"/>
            </a:p>
          </p:txBody>
        </p:sp>
        <p:sp>
          <p:nvSpPr>
            <p:cNvPr id="12343" name="正方形/長方形 117"/>
            <p:cNvSpPr>
              <a:spLocks noChangeArrowheads="1"/>
            </p:cNvSpPr>
            <p:nvPr/>
          </p:nvSpPr>
          <p:spPr bwMode="auto">
            <a:xfrm>
              <a:off x="7878665" y="2218646"/>
              <a:ext cx="276020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c</a:t>
              </a:r>
              <a:endParaRPr lang="ja-JP" altLang="en-US" sz="1600"/>
            </a:p>
          </p:txBody>
        </p:sp>
        <p:sp>
          <p:nvSpPr>
            <p:cNvPr id="12344" name="正方形/長方形 118"/>
            <p:cNvSpPr>
              <a:spLocks noChangeArrowheads="1"/>
            </p:cNvSpPr>
            <p:nvPr/>
          </p:nvSpPr>
          <p:spPr bwMode="auto">
            <a:xfrm>
              <a:off x="8450131" y="2075793"/>
              <a:ext cx="303268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d</a:t>
              </a:r>
              <a:endParaRPr lang="ja-JP" altLang="en-US" sz="1600"/>
            </a:p>
          </p:txBody>
        </p:sp>
        <p:sp>
          <p:nvSpPr>
            <p:cNvPr id="154" name="フリーフォーム 153"/>
            <p:cNvSpPr/>
            <p:nvPr/>
          </p:nvSpPr>
          <p:spPr bwMode="auto">
            <a:xfrm>
              <a:off x="6178562" y="1647811"/>
              <a:ext cx="2644799" cy="2281238"/>
            </a:xfrm>
            <a:custGeom>
              <a:avLst/>
              <a:gdLst>
                <a:gd name="connsiteX0" fmla="*/ 873035 w 2645230"/>
                <a:gd name="connsiteY0" fmla="*/ 241664 h 2218510"/>
                <a:gd name="connsiteX1" fmla="*/ 899161 w 2645230"/>
                <a:gd name="connsiteY1" fmla="*/ 633549 h 2218510"/>
                <a:gd name="connsiteX2" fmla="*/ 1513115 w 2645230"/>
                <a:gd name="connsiteY2" fmla="*/ 254726 h 2218510"/>
                <a:gd name="connsiteX3" fmla="*/ 2257698 w 2645230"/>
                <a:gd name="connsiteY3" fmla="*/ 359229 h 2218510"/>
                <a:gd name="connsiteX4" fmla="*/ 2179321 w 2645230"/>
                <a:gd name="connsiteY4" fmla="*/ 1195252 h 2218510"/>
                <a:gd name="connsiteX5" fmla="*/ 1748247 w 2645230"/>
                <a:gd name="connsiteY5" fmla="*/ 1417321 h 2218510"/>
                <a:gd name="connsiteX6" fmla="*/ 1277984 w 2645230"/>
                <a:gd name="connsiteY6" fmla="*/ 1900646 h 2218510"/>
                <a:gd name="connsiteX7" fmla="*/ 990601 w 2645230"/>
                <a:gd name="connsiteY7" fmla="*/ 2096589 h 2218510"/>
                <a:gd name="connsiteX8" fmla="*/ 520338 w 2645230"/>
                <a:gd name="connsiteY8" fmla="*/ 1626326 h 2218510"/>
                <a:gd name="connsiteX9" fmla="*/ 219892 w 2645230"/>
                <a:gd name="connsiteY9" fmla="*/ 1495698 h 2218510"/>
                <a:gd name="connsiteX10" fmla="*/ 23949 w 2645230"/>
                <a:gd name="connsiteY10" fmla="*/ 1691641 h 2218510"/>
                <a:gd name="connsiteX11" fmla="*/ 363584 w 2645230"/>
                <a:gd name="connsiteY11" fmla="*/ 2109652 h 2218510"/>
                <a:gd name="connsiteX12" fmla="*/ 1186544 w 2645230"/>
                <a:gd name="connsiteY12" fmla="*/ 2161904 h 2218510"/>
                <a:gd name="connsiteX13" fmla="*/ 1983378 w 2645230"/>
                <a:gd name="connsiteY13" fmla="*/ 1770018 h 2218510"/>
                <a:gd name="connsiteX14" fmla="*/ 2492829 w 2645230"/>
                <a:gd name="connsiteY14" fmla="*/ 1025435 h 2218510"/>
                <a:gd name="connsiteX15" fmla="*/ 2479767 w 2645230"/>
                <a:gd name="connsiteY15" fmla="*/ 176349 h 2218510"/>
                <a:gd name="connsiteX16" fmla="*/ 1500052 w 2645230"/>
                <a:gd name="connsiteY16" fmla="*/ 6532 h 2218510"/>
                <a:gd name="connsiteX17" fmla="*/ 873035 w 2645230"/>
                <a:gd name="connsiteY17" fmla="*/ 241664 h 2218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645230" h="2218510">
                  <a:moveTo>
                    <a:pt x="873035" y="241664"/>
                  </a:moveTo>
                  <a:cubicBezTo>
                    <a:pt x="772887" y="346167"/>
                    <a:pt x="792481" y="631372"/>
                    <a:pt x="899161" y="633549"/>
                  </a:cubicBezTo>
                  <a:cubicBezTo>
                    <a:pt x="1005841" y="635726"/>
                    <a:pt x="1286692" y="300446"/>
                    <a:pt x="1513115" y="254726"/>
                  </a:cubicBezTo>
                  <a:cubicBezTo>
                    <a:pt x="1739538" y="209006"/>
                    <a:pt x="2146664" y="202475"/>
                    <a:pt x="2257698" y="359229"/>
                  </a:cubicBezTo>
                  <a:cubicBezTo>
                    <a:pt x="2368732" y="515983"/>
                    <a:pt x="2264229" y="1018903"/>
                    <a:pt x="2179321" y="1195252"/>
                  </a:cubicBezTo>
                  <a:cubicBezTo>
                    <a:pt x="2094413" y="1371601"/>
                    <a:pt x="1898470" y="1299755"/>
                    <a:pt x="1748247" y="1417321"/>
                  </a:cubicBezTo>
                  <a:cubicBezTo>
                    <a:pt x="1598024" y="1534887"/>
                    <a:pt x="1404258" y="1787435"/>
                    <a:pt x="1277984" y="1900646"/>
                  </a:cubicBezTo>
                  <a:cubicBezTo>
                    <a:pt x="1151710" y="2013857"/>
                    <a:pt x="1116875" y="2142309"/>
                    <a:pt x="990601" y="2096589"/>
                  </a:cubicBezTo>
                  <a:cubicBezTo>
                    <a:pt x="864327" y="2050869"/>
                    <a:pt x="648789" y="1726474"/>
                    <a:pt x="520338" y="1626326"/>
                  </a:cubicBezTo>
                  <a:cubicBezTo>
                    <a:pt x="391887" y="1526178"/>
                    <a:pt x="302623" y="1484812"/>
                    <a:pt x="219892" y="1495698"/>
                  </a:cubicBezTo>
                  <a:cubicBezTo>
                    <a:pt x="137161" y="1506584"/>
                    <a:pt x="0" y="1589315"/>
                    <a:pt x="23949" y="1691641"/>
                  </a:cubicBezTo>
                  <a:cubicBezTo>
                    <a:pt x="47898" y="1793967"/>
                    <a:pt x="169818" y="2031275"/>
                    <a:pt x="363584" y="2109652"/>
                  </a:cubicBezTo>
                  <a:cubicBezTo>
                    <a:pt x="557350" y="2188029"/>
                    <a:pt x="916578" y="2218510"/>
                    <a:pt x="1186544" y="2161904"/>
                  </a:cubicBezTo>
                  <a:cubicBezTo>
                    <a:pt x="1456510" y="2105298"/>
                    <a:pt x="1765664" y="1959430"/>
                    <a:pt x="1983378" y="1770018"/>
                  </a:cubicBezTo>
                  <a:cubicBezTo>
                    <a:pt x="2201092" y="1580606"/>
                    <a:pt x="2410098" y="1291047"/>
                    <a:pt x="2492829" y="1025435"/>
                  </a:cubicBezTo>
                  <a:cubicBezTo>
                    <a:pt x="2575561" y="759824"/>
                    <a:pt x="2645230" y="346166"/>
                    <a:pt x="2479767" y="176349"/>
                  </a:cubicBezTo>
                  <a:cubicBezTo>
                    <a:pt x="2314304" y="6532"/>
                    <a:pt x="1767841" y="0"/>
                    <a:pt x="1500052" y="6532"/>
                  </a:cubicBezTo>
                  <a:cubicBezTo>
                    <a:pt x="1232263" y="13064"/>
                    <a:pt x="973183" y="137161"/>
                    <a:pt x="873035" y="241664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55" name="円/楕円 154"/>
            <p:cNvSpPr/>
            <p:nvPr/>
          </p:nvSpPr>
          <p:spPr bwMode="auto">
            <a:xfrm>
              <a:off x="6521465" y="2428861"/>
              <a:ext cx="1357325" cy="5715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347" name="正方形/長方形 121"/>
            <p:cNvSpPr>
              <a:spLocks noChangeArrowheads="1"/>
            </p:cNvSpPr>
            <p:nvPr/>
          </p:nvSpPr>
          <p:spPr bwMode="auto">
            <a:xfrm>
              <a:off x="7083375" y="2704902"/>
              <a:ext cx="287239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e</a:t>
              </a:r>
              <a:endParaRPr lang="ja-JP" altLang="en-US" sz="1600"/>
            </a:p>
          </p:txBody>
        </p:sp>
        <p:sp>
          <p:nvSpPr>
            <p:cNvPr id="157" name="円/楕円 156"/>
            <p:cNvSpPr/>
            <p:nvPr/>
          </p:nvSpPr>
          <p:spPr bwMode="auto">
            <a:xfrm>
              <a:off x="6092836" y="1714486"/>
              <a:ext cx="2286021" cy="2286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349" name="正方形/長方形 153"/>
            <p:cNvSpPr>
              <a:spLocks noChangeArrowheads="1"/>
            </p:cNvSpPr>
            <p:nvPr/>
          </p:nvSpPr>
          <p:spPr bwMode="auto">
            <a:xfrm>
              <a:off x="6532999" y="1571612"/>
              <a:ext cx="253579" cy="33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C00000"/>
                  </a:solidFill>
                  <a:latin typeface="Century Schoolbook" pitchFamily="18" charset="0"/>
                  <a:ea typeface="ＭＳ Ｐ明朝" charset="-128"/>
                </a:rPr>
                <a:t>f</a:t>
              </a:r>
              <a:endParaRPr lang="ja-JP" altLang="en-US" sz="1600">
                <a:solidFill>
                  <a:srgbClr val="C00000"/>
                </a:solidFill>
              </a:endParaRPr>
            </a:p>
          </p:txBody>
        </p:sp>
      </p:grpSp>
      <p:sp>
        <p:nvSpPr>
          <p:cNvPr id="168" name="テキスト ボックス 167"/>
          <p:cNvSpPr txBox="1"/>
          <p:nvPr/>
        </p:nvSpPr>
        <p:spPr>
          <a:xfrm>
            <a:off x="6715125" y="6126968"/>
            <a:ext cx="11223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srgbClr val="C00000"/>
                </a:solidFill>
                <a:latin typeface="+mn-lt"/>
              </a:rPr>
              <a:t>acyclic</a:t>
            </a:r>
            <a:endParaRPr lang="ja-JP" altLang="en-US" sz="24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69" name="グループ化 168"/>
          <p:cNvGrpSpPr/>
          <p:nvPr/>
        </p:nvGrpSpPr>
        <p:grpSpPr>
          <a:xfrm>
            <a:off x="6072198" y="4376409"/>
            <a:ext cx="2358958" cy="1838673"/>
            <a:chOff x="6072198" y="4357694"/>
            <a:chExt cx="2358958" cy="1838673"/>
          </a:xfrm>
        </p:grpSpPr>
        <p:sp>
          <p:nvSpPr>
            <p:cNvPr id="12299" name="正方形/長方形 170"/>
            <p:cNvSpPr>
              <a:spLocks noChangeArrowheads="1"/>
            </p:cNvSpPr>
            <p:nvPr/>
          </p:nvSpPr>
          <p:spPr bwMode="auto">
            <a:xfrm>
              <a:off x="6072198" y="5214950"/>
              <a:ext cx="298478" cy="33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 dirty="0" smtClean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a</a:t>
              </a:r>
              <a:endParaRPr lang="ja-JP" altLang="en-US" sz="1600" dirty="0"/>
            </a:p>
          </p:txBody>
        </p:sp>
        <p:sp>
          <p:nvSpPr>
            <p:cNvPr id="12300" name="正方形/長方形 171"/>
            <p:cNvSpPr>
              <a:spLocks noChangeArrowheads="1"/>
            </p:cNvSpPr>
            <p:nvPr/>
          </p:nvSpPr>
          <p:spPr bwMode="auto">
            <a:xfrm>
              <a:off x="7643834" y="5572140"/>
              <a:ext cx="303286" cy="33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 dirty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d</a:t>
              </a:r>
              <a:endParaRPr lang="ja-JP" altLang="en-US" sz="1600" dirty="0"/>
            </a:p>
          </p:txBody>
        </p:sp>
        <p:sp>
          <p:nvSpPr>
            <p:cNvPr id="12301" name="正方形/長方形 172"/>
            <p:cNvSpPr>
              <a:spLocks noChangeArrowheads="1"/>
            </p:cNvSpPr>
            <p:nvPr/>
          </p:nvSpPr>
          <p:spPr bwMode="auto">
            <a:xfrm>
              <a:off x="7072330" y="5857892"/>
              <a:ext cx="276036" cy="33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 dirty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c</a:t>
              </a:r>
              <a:endParaRPr lang="ja-JP" altLang="en-US" sz="1600" dirty="0"/>
            </a:p>
          </p:txBody>
        </p:sp>
        <p:sp>
          <p:nvSpPr>
            <p:cNvPr id="12302" name="正方形/長方形 173"/>
            <p:cNvSpPr>
              <a:spLocks noChangeArrowheads="1"/>
            </p:cNvSpPr>
            <p:nvPr/>
          </p:nvSpPr>
          <p:spPr bwMode="auto">
            <a:xfrm>
              <a:off x="6572264" y="5643578"/>
              <a:ext cx="298478" cy="33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 dirty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b</a:t>
              </a:r>
              <a:endParaRPr lang="ja-JP" altLang="en-US" sz="1600" dirty="0"/>
            </a:p>
          </p:txBody>
        </p:sp>
        <p:grpSp>
          <p:nvGrpSpPr>
            <p:cNvPr id="12314" name="グループ化 49"/>
            <p:cNvGrpSpPr>
              <a:grpSpLocks/>
            </p:cNvGrpSpPr>
            <p:nvPr/>
          </p:nvGrpSpPr>
          <p:grpSpPr bwMode="auto">
            <a:xfrm>
              <a:off x="6929454" y="5590855"/>
              <a:ext cx="571500" cy="338554"/>
              <a:chOff x="5500694" y="4286256"/>
              <a:chExt cx="571504" cy="338633"/>
            </a:xfrm>
          </p:grpSpPr>
          <p:sp>
            <p:nvSpPr>
              <p:cNvPr id="12327" name="正方形/長方形 156"/>
              <p:cNvSpPr>
                <a:spLocks noChangeArrowheads="1"/>
              </p:cNvSpPr>
              <p:nvPr/>
            </p:nvSpPr>
            <p:spPr bwMode="auto">
              <a:xfrm>
                <a:off x="5523396" y="4286256"/>
                <a:ext cx="526110" cy="338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 dirty="0" smtClean="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156</a:t>
                </a:r>
                <a:endParaRPr lang="ja-JP" altLang="en-US" sz="1600" dirty="0"/>
              </a:p>
            </p:txBody>
          </p:sp>
          <p:sp>
            <p:nvSpPr>
              <p:cNvPr id="208" name="円/楕円 207"/>
              <p:cNvSpPr/>
              <p:nvPr/>
            </p:nvSpPr>
            <p:spPr>
              <a:xfrm>
                <a:off x="5500694" y="4313507"/>
                <a:ext cx="571504" cy="28422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2315" name="グループ化 55"/>
            <p:cNvGrpSpPr>
              <a:grpSpLocks/>
            </p:cNvGrpSpPr>
            <p:nvPr/>
          </p:nvGrpSpPr>
          <p:grpSpPr bwMode="auto">
            <a:xfrm>
              <a:off x="6072199" y="4929198"/>
              <a:ext cx="571500" cy="338554"/>
              <a:chOff x="5501488" y="4286256"/>
              <a:chExt cx="571504" cy="338633"/>
            </a:xfrm>
          </p:grpSpPr>
          <p:sp>
            <p:nvSpPr>
              <p:cNvPr id="12325" name="正方形/長方形 159"/>
              <p:cNvSpPr>
                <a:spLocks noChangeArrowheads="1"/>
              </p:cNvSpPr>
              <p:nvPr/>
            </p:nvSpPr>
            <p:spPr bwMode="auto">
              <a:xfrm>
                <a:off x="5523396" y="4286256"/>
                <a:ext cx="526110" cy="338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 dirty="0" smtClean="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123</a:t>
                </a:r>
                <a:endParaRPr lang="ja-JP" altLang="en-US" sz="1600" dirty="0"/>
              </a:p>
            </p:txBody>
          </p:sp>
          <p:sp>
            <p:nvSpPr>
              <p:cNvPr id="206" name="円/楕円 205"/>
              <p:cNvSpPr/>
              <p:nvPr/>
            </p:nvSpPr>
            <p:spPr>
              <a:xfrm>
                <a:off x="5501488" y="4313507"/>
                <a:ext cx="571504" cy="28422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2316" name="グループ化 61"/>
            <p:cNvGrpSpPr>
              <a:grpSpLocks/>
            </p:cNvGrpSpPr>
            <p:nvPr/>
          </p:nvGrpSpPr>
          <p:grpSpPr bwMode="auto">
            <a:xfrm>
              <a:off x="6429389" y="5286388"/>
              <a:ext cx="571500" cy="338554"/>
              <a:chOff x="5500694" y="4286256"/>
              <a:chExt cx="571504" cy="338633"/>
            </a:xfrm>
          </p:grpSpPr>
          <p:sp>
            <p:nvSpPr>
              <p:cNvPr id="12323" name="正方形/長方形 162"/>
              <p:cNvSpPr>
                <a:spLocks noChangeArrowheads="1"/>
              </p:cNvSpPr>
              <p:nvPr/>
            </p:nvSpPr>
            <p:spPr bwMode="auto">
              <a:xfrm>
                <a:off x="5523396" y="4286256"/>
                <a:ext cx="526110" cy="3386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 dirty="0" smtClean="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345</a:t>
                </a:r>
                <a:endParaRPr lang="ja-JP" altLang="en-US" sz="1600" dirty="0"/>
              </a:p>
            </p:txBody>
          </p:sp>
          <p:sp>
            <p:nvSpPr>
              <p:cNvPr id="201" name="円/楕円 200"/>
              <p:cNvSpPr/>
              <p:nvPr/>
            </p:nvSpPr>
            <p:spPr>
              <a:xfrm>
                <a:off x="5500694" y="4313507"/>
                <a:ext cx="571504" cy="28422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2317" name="グループ化 71"/>
            <p:cNvGrpSpPr>
              <a:grpSpLocks/>
            </p:cNvGrpSpPr>
            <p:nvPr/>
          </p:nvGrpSpPr>
          <p:grpSpPr bwMode="auto">
            <a:xfrm>
              <a:off x="7429520" y="5286388"/>
              <a:ext cx="571500" cy="338475"/>
              <a:chOff x="5503075" y="4286256"/>
              <a:chExt cx="571504" cy="338554"/>
            </a:xfrm>
          </p:grpSpPr>
          <p:sp>
            <p:nvSpPr>
              <p:cNvPr id="12321" name="正方形/長方形 165"/>
              <p:cNvSpPr>
                <a:spLocks noChangeArrowheads="1"/>
              </p:cNvSpPr>
              <p:nvPr/>
            </p:nvSpPr>
            <p:spPr bwMode="auto">
              <a:xfrm>
                <a:off x="5523393" y="4286256"/>
                <a:ext cx="526106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135</a:t>
                </a:r>
                <a:endParaRPr lang="ja-JP" altLang="en-US" sz="1600"/>
              </a:p>
            </p:txBody>
          </p:sp>
          <p:sp>
            <p:nvSpPr>
              <p:cNvPr id="199" name="円/楕円 198"/>
              <p:cNvSpPr/>
              <p:nvPr/>
            </p:nvSpPr>
            <p:spPr>
              <a:xfrm>
                <a:off x="5503076" y="4313507"/>
                <a:ext cx="571504" cy="28422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grpSp>
          <p:nvGrpSpPr>
            <p:cNvPr id="12318" name="グループ化 174"/>
            <p:cNvGrpSpPr>
              <a:grpSpLocks/>
            </p:cNvGrpSpPr>
            <p:nvPr/>
          </p:nvGrpSpPr>
          <p:grpSpPr bwMode="auto">
            <a:xfrm>
              <a:off x="7858148" y="4929198"/>
              <a:ext cx="571500" cy="338475"/>
              <a:chOff x="8215338" y="3786190"/>
              <a:chExt cx="571504" cy="338554"/>
            </a:xfrm>
          </p:grpSpPr>
          <p:sp>
            <p:nvSpPr>
              <p:cNvPr id="12319" name="正方形/長方形 175"/>
              <p:cNvSpPr>
                <a:spLocks noChangeArrowheads="1"/>
              </p:cNvSpPr>
              <p:nvPr/>
            </p:nvSpPr>
            <p:spPr bwMode="auto">
              <a:xfrm>
                <a:off x="8294944" y="3786190"/>
                <a:ext cx="41229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26</a:t>
                </a:r>
                <a:endParaRPr lang="ja-JP" altLang="en-US" sz="1600"/>
              </a:p>
            </p:txBody>
          </p:sp>
          <p:sp>
            <p:nvSpPr>
              <p:cNvPr id="196" name="円/楕円 195"/>
              <p:cNvSpPr/>
              <p:nvPr/>
            </p:nvSpPr>
            <p:spPr>
              <a:xfrm>
                <a:off x="8215338" y="3813441"/>
                <a:ext cx="571504" cy="28422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12304" name="正方形/長方形 177"/>
            <p:cNvSpPr>
              <a:spLocks noChangeArrowheads="1"/>
            </p:cNvSpPr>
            <p:nvPr/>
          </p:nvSpPr>
          <p:spPr bwMode="auto">
            <a:xfrm>
              <a:off x="8143900" y="5214950"/>
              <a:ext cx="287256" cy="33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 dirty="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e</a:t>
              </a:r>
              <a:endParaRPr lang="ja-JP" altLang="en-US" sz="1600" dirty="0"/>
            </a:p>
          </p:txBody>
        </p:sp>
        <p:grpSp>
          <p:nvGrpSpPr>
            <p:cNvPr id="12305" name="グループ化 181"/>
            <p:cNvGrpSpPr>
              <a:grpSpLocks/>
            </p:cNvGrpSpPr>
            <p:nvPr/>
          </p:nvGrpSpPr>
          <p:grpSpPr bwMode="auto">
            <a:xfrm>
              <a:off x="6681787" y="4448175"/>
              <a:ext cx="1069975" cy="401638"/>
              <a:chOff x="1645423" y="5442464"/>
              <a:chExt cx="1069982" cy="401731"/>
            </a:xfrm>
          </p:grpSpPr>
          <p:sp>
            <p:nvSpPr>
              <p:cNvPr id="12312" name="正方形/長方形 179"/>
              <p:cNvSpPr>
                <a:spLocks noChangeArrowheads="1"/>
              </p:cNvSpPr>
              <p:nvPr/>
            </p:nvSpPr>
            <p:spPr bwMode="auto">
              <a:xfrm>
                <a:off x="1745055" y="5474300"/>
                <a:ext cx="86754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1600">
                    <a:solidFill>
                      <a:srgbClr val="000000"/>
                    </a:solidFill>
                    <a:latin typeface="Century Schoolbook" pitchFamily="18" charset="0"/>
                    <a:ea typeface="ＭＳ Ｐ明朝" charset="-128"/>
                  </a:rPr>
                  <a:t>123456</a:t>
                </a:r>
                <a:endParaRPr lang="ja-JP" altLang="en-US" sz="1600"/>
              </a:p>
            </p:txBody>
          </p:sp>
          <p:sp>
            <p:nvSpPr>
              <p:cNvPr id="187" name="円/楕円 186"/>
              <p:cNvSpPr/>
              <p:nvPr/>
            </p:nvSpPr>
            <p:spPr>
              <a:xfrm>
                <a:off x="1645424" y="5442464"/>
                <a:ext cx="1069982" cy="4017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12306" name="正方形/長方形 183"/>
            <p:cNvSpPr>
              <a:spLocks noChangeArrowheads="1"/>
            </p:cNvSpPr>
            <p:nvPr/>
          </p:nvSpPr>
          <p:spPr bwMode="auto">
            <a:xfrm>
              <a:off x="7786710" y="4357694"/>
              <a:ext cx="253594" cy="33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>
                  <a:solidFill>
                    <a:srgbClr val="000000"/>
                  </a:solidFill>
                  <a:latin typeface="Century Schoolbook" pitchFamily="18" charset="0"/>
                  <a:ea typeface="ＭＳ Ｐ明朝" charset="-128"/>
                </a:rPr>
                <a:t>f</a:t>
              </a:r>
              <a:endParaRPr lang="ja-JP" altLang="en-US" sz="1600"/>
            </a:p>
          </p:txBody>
        </p:sp>
        <p:cxnSp>
          <p:nvCxnSpPr>
            <p:cNvPr id="181" name="直線コネクタ 180"/>
            <p:cNvCxnSpPr>
              <a:stCxn id="187" idx="4"/>
              <a:endCxn id="208" idx="0"/>
            </p:cNvCxnSpPr>
            <p:nvPr/>
          </p:nvCxnSpPr>
          <p:spPr bwMode="auto">
            <a:xfrm rot="5400000">
              <a:off x="6831847" y="5233170"/>
              <a:ext cx="768287" cy="15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コネクタ 181"/>
            <p:cNvCxnSpPr>
              <a:stCxn id="187" idx="4"/>
              <a:endCxn id="206" idx="0"/>
            </p:cNvCxnSpPr>
            <p:nvPr/>
          </p:nvCxnSpPr>
          <p:spPr bwMode="auto">
            <a:xfrm rot="5400000">
              <a:off x="6734048" y="4473715"/>
              <a:ext cx="106630" cy="8588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コネクタ 182"/>
            <p:cNvCxnSpPr>
              <a:stCxn id="187" idx="4"/>
              <a:endCxn id="12323" idx="0"/>
            </p:cNvCxnSpPr>
            <p:nvPr/>
          </p:nvCxnSpPr>
          <p:spPr bwMode="auto">
            <a:xfrm rot="5400000">
              <a:off x="6747672" y="4817283"/>
              <a:ext cx="436575" cy="501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コネクタ 183"/>
            <p:cNvCxnSpPr>
              <a:stCxn id="187" idx="4"/>
              <a:endCxn id="199" idx="0"/>
            </p:cNvCxnSpPr>
            <p:nvPr/>
          </p:nvCxnSpPr>
          <p:spPr bwMode="auto">
            <a:xfrm rot="16200000" flipH="1">
              <a:off x="7234113" y="4832475"/>
              <a:ext cx="463820" cy="4984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コネクタ 184"/>
            <p:cNvCxnSpPr>
              <a:stCxn id="187" idx="4"/>
              <a:endCxn id="196" idx="0"/>
            </p:cNvCxnSpPr>
            <p:nvPr/>
          </p:nvCxnSpPr>
          <p:spPr bwMode="auto">
            <a:xfrm rot="16200000" flipH="1">
              <a:off x="7627022" y="4439567"/>
              <a:ext cx="106630" cy="9271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テキスト ボックス 157"/>
          <p:cNvSpPr txBox="1"/>
          <p:nvPr/>
        </p:nvSpPr>
        <p:spPr>
          <a:xfrm>
            <a:off x="1092183" y="6126968"/>
            <a:ext cx="11223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srgbClr val="C00000"/>
                </a:solidFill>
                <a:latin typeface="+mn-lt"/>
              </a:rPr>
              <a:t>acyclic</a:t>
            </a:r>
            <a:endParaRPr lang="ja-JP" altLang="en-US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0" name="スライド番号プレースホルダ 16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172" name="正方形/長方形 171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ng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Maximal Acyclic 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/>
      <p:bldP spid="1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直線コネクタ 92"/>
          <p:cNvCxnSpPr>
            <a:stCxn id="77" idx="1"/>
            <a:endCxn id="75" idx="0"/>
          </p:cNvCxnSpPr>
          <p:nvPr/>
        </p:nvCxnSpPr>
        <p:spPr bwMode="auto">
          <a:xfrm rot="16200000" flipV="1">
            <a:off x="3250407" y="3496490"/>
            <a:ext cx="520700" cy="3063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>
            <a:stCxn id="76" idx="4"/>
            <a:endCxn id="73" idx="6"/>
          </p:cNvCxnSpPr>
          <p:nvPr/>
        </p:nvCxnSpPr>
        <p:spPr bwMode="auto">
          <a:xfrm rot="5400000">
            <a:off x="2750344" y="2639240"/>
            <a:ext cx="285750" cy="500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stCxn id="82" idx="2"/>
            <a:endCxn id="73" idx="6"/>
          </p:cNvCxnSpPr>
          <p:nvPr/>
        </p:nvCxnSpPr>
        <p:spPr bwMode="auto">
          <a:xfrm rot="10800000">
            <a:off x="2643188" y="3032146"/>
            <a:ext cx="7143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74" idx="0"/>
            <a:endCxn id="73" idx="5"/>
          </p:cNvCxnSpPr>
          <p:nvPr/>
        </p:nvCxnSpPr>
        <p:spPr bwMode="auto">
          <a:xfrm rot="16200000" flipV="1">
            <a:off x="2372519" y="3332977"/>
            <a:ext cx="592138" cy="92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>
            <a:stCxn id="75" idx="2"/>
            <a:endCxn id="74" idx="7"/>
          </p:cNvCxnSpPr>
          <p:nvPr/>
        </p:nvCxnSpPr>
        <p:spPr bwMode="auto">
          <a:xfrm rot="10800000" flipV="1">
            <a:off x="2765425" y="3460771"/>
            <a:ext cx="520700" cy="234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>
            <a:stCxn id="82" idx="0"/>
            <a:endCxn id="76" idx="4"/>
          </p:cNvCxnSpPr>
          <p:nvPr/>
        </p:nvCxnSpPr>
        <p:spPr bwMode="auto">
          <a:xfrm rot="16200000" flipV="1">
            <a:off x="3178968" y="2710678"/>
            <a:ext cx="214313" cy="285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78" idx="2"/>
            <a:endCxn id="76" idx="6"/>
          </p:cNvCxnSpPr>
          <p:nvPr/>
        </p:nvCxnSpPr>
        <p:spPr bwMode="auto">
          <a:xfrm rot="10800000">
            <a:off x="3214688" y="2674959"/>
            <a:ext cx="13573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stCxn id="80" idx="1"/>
            <a:endCxn id="76" idx="5"/>
          </p:cNvCxnSpPr>
          <p:nvPr/>
        </p:nvCxnSpPr>
        <p:spPr bwMode="auto">
          <a:xfrm rot="16200000" flipV="1">
            <a:off x="3444082" y="2475727"/>
            <a:ext cx="184150" cy="684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>
            <a:stCxn id="78" idx="2"/>
            <a:endCxn id="80" idx="7"/>
          </p:cNvCxnSpPr>
          <p:nvPr/>
        </p:nvCxnSpPr>
        <p:spPr bwMode="auto">
          <a:xfrm rot="10800000" flipV="1">
            <a:off x="3979863" y="2674959"/>
            <a:ext cx="592137" cy="234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79" idx="0"/>
            <a:endCxn id="81" idx="4"/>
          </p:cNvCxnSpPr>
          <p:nvPr/>
        </p:nvCxnSpPr>
        <p:spPr bwMode="auto">
          <a:xfrm rot="5400000" flipH="1" flipV="1">
            <a:off x="4250532" y="3710802"/>
            <a:ext cx="357188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stCxn id="79" idx="2"/>
            <a:endCxn id="77" idx="6"/>
          </p:cNvCxnSpPr>
          <p:nvPr/>
        </p:nvCxnSpPr>
        <p:spPr bwMode="auto">
          <a:xfrm rot="10800000">
            <a:off x="3786188" y="3960834"/>
            <a:ext cx="5715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>
            <a:stCxn id="82" idx="4"/>
            <a:endCxn id="75" idx="0"/>
          </p:cNvCxnSpPr>
          <p:nvPr/>
        </p:nvCxnSpPr>
        <p:spPr bwMode="auto">
          <a:xfrm rot="5400000">
            <a:off x="3250407" y="3210740"/>
            <a:ext cx="285750" cy="71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stCxn id="80" idx="5"/>
            <a:endCxn id="81" idx="1"/>
          </p:cNvCxnSpPr>
          <p:nvPr/>
        </p:nvCxnSpPr>
        <p:spPr bwMode="auto">
          <a:xfrm rot="16200000" flipH="1">
            <a:off x="3979863" y="3011509"/>
            <a:ext cx="398462" cy="398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stCxn id="81" idx="2"/>
            <a:endCxn id="77" idx="7"/>
          </p:cNvCxnSpPr>
          <p:nvPr/>
        </p:nvCxnSpPr>
        <p:spPr bwMode="auto">
          <a:xfrm rot="10800000" flipV="1">
            <a:off x="3765550" y="3460771"/>
            <a:ext cx="592138" cy="449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Spanning Tree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ja-JP" dirty="0" smtClean="0"/>
              <a:t>Spanning tree in 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=(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,</a:t>
            </a:r>
            <a:r>
              <a:rPr lang="en-US" altLang="ja-JP" i="1" dirty="0" smtClean="0"/>
              <a:t>E</a:t>
            </a:r>
            <a:r>
              <a:rPr lang="en-US" altLang="ja-JP" dirty="0" smtClean="0"/>
              <a:t>)</a:t>
            </a:r>
            <a:r>
              <a:rPr lang="ja-JP" altLang="en-US" dirty="0" smtClean="0"/>
              <a:t> </a:t>
            </a:r>
            <a:r>
              <a:rPr lang="en-US" altLang="ja-JP" dirty="0" smtClean="0"/>
              <a:t>: A tree with vertices </a:t>
            </a:r>
            <a:r>
              <a:rPr lang="en-US" altLang="ja-JP" i="1" dirty="0" smtClean="0"/>
              <a:t>V</a:t>
            </a:r>
          </a:p>
          <a:p>
            <a:pPr eaLnBrk="1" hangingPunct="1">
              <a:buNone/>
            </a:pPr>
            <a:r>
              <a:rPr lang="en-US" altLang="ja-JP" dirty="0" smtClean="0"/>
              <a:t>	</a:t>
            </a:r>
            <a:r>
              <a:rPr lang="en-US" altLang="ja-JP" sz="2200" dirty="0" smtClean="0"/>
              <a:t>(spanning </a:t>
            </a:r>
            <a:r>
              <a:rPr lang="en-US" altLang="ja-JP" sz="2200" dirty="0" smtClean="0"/>
              <a:t>connected acyclic graph)</a:t>
            </a:r>
          </a:p>
          <a:p>
            <a:pPr eaLnBrk="1" hangingPunct="1"/>
            <a:endParaRPr lang="en-US" altLang="ja-JP" i="1" dirty="0" smtClean="0"/>
          </a:p>
          <a:p>
            <a:pPr eaLnBrk="1" hangingPunct="1"/>
            <a:endParaRPr lang="en-US" altLang="ja-JP" i="1" dirty="0" smtClean="0"/>
          </a:p>
          <a:p>
            <a:pPr eaLnBrk="1" hangingPunct="1"/>
            <a:endParaRPr lang="en-US" altLang="ja-JP" i="1" dirty="0" smtClean="0"/>
          </a:p>
          <a:p>
            <a:pPr eaLnBrk="1" hangingPunct="1"/>
            <a:endParaRPr lang="en-US" altLang="ja-JP" i="1" dirty="0" smtClean="0"/>
          </a:p>
          <a:p>
            <a:pPr eaLnBrk="1" hangingPunct="1">
              <a:buNone/>
            </a:pPr>
            <a:endParaRPr lang="en-US" altLang="ja-JP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altLang="ja-JP" dirty="0" smtClean="0">
                <a:solidFill>
                  <a:srgbClr val="C00000"/>
                </a:solidFill>
              </a:rPr>
              <a:t>Generating all spanning trees in a graph </a:t>
            </a:r>
            <a:r>
              <a:rPr lang="en-US" altLang="ja-JP" i="1" dirty="0" smtClean="0">
                <a:solidFill>
                  <a:srgbClr val="C00000"/>
                </a:solidFill>
              </a:rPr>
              <a:t>G</a:t>
            </a:r>
            <a:r>
              <a:rPr lang="en-US" altLang="ja-JP" dirty="0" smtClean="0">
                <a:solidFill>
                  <a:srgbClr val="C00000"/>
                </a:solidFill>
              </a:rPr>
              <a:t>=(</a:t>
            </a:r>
            <a:r>
              <a:rPr lang="en-US" altLang="ja-JP" i="1" dirty="0" smtClean="0">
                <a:solidFill>
                  <a:srgbClr val="C00000"/>
                </a:solidFill>
              </a:rPr>
              <a:t>V</a:t>
            </a:r>
            <a:r>
              <a:rPr lang="en-US" altLang="ja-JP" dirty="0" smtClean="0">
                <a:solidFill>
                  <a:srgbClr val="C00000"/>
                </a:solidFill>
              </a:rPr>
              <a:t>,</a:t>
            </a:r>
            <a:r>
              <a:rPr lang="en-US" altLang="ja-JP" i="1" dirty="0" smtClean="0">
                <a:solidFill>
                  <a:srgbClr val="C00000"/>
                </a:solidFill>
              </a:rPr>
              <a:t>E</a:t>
            </a:r>
            <a:r>
              <a:rPr lang="en-US" altLang="ja-JP" dirty="0" smtClean="0">
                <a:solidFill>
                  <a:srgbClr val="C00000"/>
                </a:solidFill>
              </a:rPr>
              <a:t>)</a:t>
            </a:r>
            <a:r>
              <a:rPr lang="ja-JP" altLang="en-US" dirty="0" smtClean="0">
                <a:solidFill>
                  <a:srgbClr val="C00000"/>
                </a:solidFill>
              </a:rPr>
              <a:t> 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altLang="ja-JP" i="1" dirty="0" smtClean="0">
                <a:solidFill>
                  <a:srgbClr val="0070C0"/>
                </a:solidFill>
              </a:rPr>
              <a:t>O</a:t>
            </a:r>
            <a:r>
              <a:rPr lang="en-US" altLang="ja-JP" dirty="0" smtClean="0">
                <a:solidFill>
                  <a:srgbClr val="0070C0"/>
                </a:solidFill>
              </a:rPr>
              <a:t>(|</a:t>
            </a:r>
            <a:r>
              <a:rPr lang="en-US" altLang="ja-JP" i="1" dirty="0" smtClean="0">
                <a:solidFill>
                  <a:srgbClr val="0070C0"/>
                </a:solidFill>
              </a:rPr>
              <a:t>V</a:t>
            </a:r>
            <a:r>
              <a:rPr lang="en-US" altLang="ja-JP" dirty="0" smtClean="0">
                <a:solidFill>
                  <a:srgbClr val="0070C0"/>
                </a:solidFill>
              </a:rPr>
              <a:t>|+|</a:t>
            </a:r>
            <a:r>
              <a:rPr lang="en-US" altLang="ja-JP" i="1" dirty="0" smtClean="0">
                <a:solidFill>
                  <a:srgbClr val="0070C0"/>
                </a:solidFill>
              </a:rPr>
              <a:t>E</a:t>
            </a:r>
            <a:r>
              <a:rPr lang="en-US" altLang="ja-JP" dirty="0" smtClean="0">
                <a:solidFill>
                  <a:srgbClr val="0070C0"/>
                </a:solidFill>
              </a:rPr>
              <a:t>|+</a:t>
            </a:r>
            <a:r>
              <a:rPr lang="en-US" altLang="ja-JP" i="1" dirty="0" err="1" smtClean="0">
                <a:solidFill>
                  <a:srgbClr val="0070C0"/>
                </a:solidFill>
                <a:latin typeface="Symbol" pitchFamily="18" charset="2"/>
              </a:rPr>
              <a:t>t</a:t>
            </a:r>
            <a:r>
              <a:rPr lang="en-US" altLang="ja-JP" dirty="0" err="1" smtClean="0">
                <a:solidFill>
                  <a:srgbClr val="0070C0"/>
                </a:solidFill>
              </a:rPr>
              <a:t>|</a:t>
            </a:r>
            <a:r>
              <a:rPr lang="en-US" altLang="ja-JP" i="1" dirty="0" err="1" smtClean="0">
                <a:solidFill>
                  <a:srgbClr val="0070C0"/>
                </a:solidFill>
              </a:rPr>
              <a:t>V</a:t>
            </a:r>
            <a:r>
              <a:rPr lang="en-US" altLang="ja-JP" dirty="0" smtClean="0">
                <a:solidFill>
                  <a:srgbClr val="0070C0"/>
                </a:solidFill>
              </a:rPr>
              <a:t>|) time and </a:t>
            </a:r>
            <a:r>
              <a:rPr lang="en-US" altLang="ja-JP" i="1" dirty="0" smtClean="0">
                <a:solidFill>
                  <a:srgbClr val="0070C0"/>
                </a:solidFill>
              </a:rPr>
              <a:t>O</a:t>
            </a:r>
            <a:r>
              <a:rPr lang="en-US" altLang="ja-JP" dirty="0" smtClean="0">
                <a:solidFill>
                  <a:srgbClr val="0070C0"/>
                </a:solidFill>
              </a:rPr>
              <a:t>(|</a:t>
            </a:r>
            <a:r>
              <a:rPr lang="en-US" altLang="ja-JP" i="1" dirty="0" smtClean="0">
                <a:solidFill>
                  <a:srgbClr val="0070C0"/>
                </a:solidFill>
              </a:rPr>
              <a:t>V</a:t>
            </a:r>
            <a:r>
              <a:rPr lang="en-US" altLang="ja-JP" dirty="0" smtClean="0">
                <a:solidFill>
                  <a:srgbClr val="0070C0"/>
                </a:solidFill>
              </a:rPr>
              <a:t>|+|</a:t>
            </a:r>
            <a:r>
              <a:rPr lang="en-US" altLang="ja-JP" i="1" dirty="0" smtClean="0">
                <a:solidFill>
                  <a:srgbClr val="0070C0"/>
                </a:solidFill>
              </a:rPr>
              <a:t>E</a:t>
            </a:r>
            <a:r>
              <a:rPr lang="en-US" altLang="ja-JP" dirty="0" smtClean="0">
                <a:solidFill>
                  <a:srgbClr val="0070C0"/>
                </a:solidFill>
              </a:rPr>
              <a:t>|) space 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Gabow</a:t>
            </a:r>
            <a:r>
              <a:rPr lang="en-US" altLang="ja-JP" dirty="0" smtClean="0"/>
              <a:t> &amp; Myers 78]</a:t>
            </a:r>
          </a:p>
          <a:p>
            <a:pPr eaLnBrk="1" hangingPunct="1"/>
            <a:r>
              <a:rPr lang="en-US" altLang="ja-JP" i="1" dirty="0" smtClean="0">
                <a:latin typeface="Symbol" pitchFamily="18" charset="2"/>
              </a:rPr>
              <a:t>t</a:t>
            </a:r>
            <a:r>
              <a:rPr lang="en-US" altLang="ja-JP" dirty="0" smtClean="0"/>
              <a:t> : the number of all spanning trees in </a:t>
            </a:r>
            <a:r>
              <a:rPr lang="en-US" altLang="ja-JP" i="1" dirty="0" smtClean="0"/>
              <a:t>G</a:t>
            </a:r>
          </a:p>
          <a:p>
            <a:pPr eaLnBrk="1" hangingPunct="1"/>
            <a:r>
              <a:rPr lang="en-US" altLang="ja-JP" dirty="0" smtClean="0"/>
              <a:t>Optimal to output all spanning trees </a:t>
            </a:r>
            <a:r>
              <a:rPr lang="en-US" altLang="ja-JP" dirty="0" smtClean="0"/>
              <a:t>explicitly</a:t>
            </a:r>
            <a:endParaRPr lang="en-US" altLang="ja-JP" dirty="0" smtClean="0"/>
          </a:p>
        </p:txBody>
      </p:sp>
      <p:sp>
        <p:nvSpPr>
          <p:cNvPr id="73" name="円/楕円 72"/>
          <p:cNvSpPr/>
          <p:nvPr/>
        </p:nvSpPr>
        <p:spPr bwMode="auto">
          <a:xfrm>
            <a:off x="2500313" y="2960709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4" name="円/楕円 73"/>
          <p:cNvSpPr/>
          <p:nvPr/>
        </p:nvSpPr>
        <p:spPr bwMode="auto">
          <a:xfrm>
            <a:off x="2643188" y="3675084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5" name="円/楕円 74"/>
          <p:cNvSpPr/>
          <p:nvPr/>
        </p:nvSpPr>
        <p:spPr bwMode="auto">
          <a:xfrm>
            <a:off x="3286125" y="3389334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6" name="円/楕円 75"/>
          <p:cNvSpPr/>
          <p:nvPr/>
        </p:nvSpPr>
        <p:spPr bwMode="auto">
          <a:xfrm>
            <a:off x="3071813" y="260352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7" name="円/楕円 76"/>
          <p:cNvSpPr/>
          <p:nvPr/>
        </p:nvSpPr>
        <p:spPr bwMode="auto">
          <a:xfrm>
            <a:off x="3643313" y="388939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8" name="円/楕円 77"/>
          <p:cNvSpPr/>
          <p:nvPr/>
        </p:nvSpPr>
        <p:spPr bwMode="auto">
          <a:xfrm>
            <a:off x="4572000" y="260352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9" name="円/楕円 78"/>
          <p:cNvSpPr/>
          <p:nvPr/>
        </p:nvSpPr>
        <p:spPr bwMode="auto">
          <a:xfrm>
            <a:off x="4357688" y="3889396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/>
          </a:p>
        </p:txBody>
      </p:sp>
      <p:sp>
        <p:nvSpPr>
          <p:cNvPr id="80" name="円/楕円 79"/>
          <p:cNvSpPr/>
          <p:nvPr/>
        </p:nvSpPr>
        <p:spPr bwMode="auto">
          <a:xfrm>
            <a:off x="3857625" y="2889271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/>
          </a:p>
        </p:txBody>
      </p:sp>
      <p:sp>
        <p:nvSpPr>
          <p:cNvPr id="81" name="円/楕円 80"/>
          <p:cNvSpPr/>
          <p:nvPr/>
        </p:nvSpPr>
        <p:spPr bwMode="auto">
          <a:xfrm>
            <a:off x="4357688" y="3389334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82" name="円/楕円 81"/>
          <p:cNvSpPr/>
          <p:nvPr/>
        </p:nvSpPr>
        <p:spPr bwMode="auto">
          <a:xfrm>
            <a:off x="3357563" y="2960709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/>
          </a:p>
        </p:txBody>
      </p:sp>
      <p:cxnSp>
        <p:nvCxnSpPr>
          <p:cNvPr id="94" name="直線コネクタ 93"/>
          <p:cNvCxnSpPr>
            <a:stCxn id="80" idx="3"/>
            <a:endCxn id="82" idx="6"/>
          </p:cNvCxnSpPr>
          <p:nvPr/>
        </p:nvCxnSpPr>
        <p:spPr bwMode="auto">
          <a:xfrm rot="5400000">
            <a:off x="3679032" y="2832915"/>
            <a:ext cx="20637" cy="377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スライド番号プレースホルダ 28"/>
          <p:cNvSpPr>
            <a:spLocks noGrp="1"/>
          </p:cNvSpPr>
          <p:nvPr>
            <p:ph type="sldNum" sz="quarter" idx="11"/>
          </p:nvPr>
        </p:nvSpPr>
        <p:spPr>
          <a:xfrm>
            <a:off x="8129588" y="5715016"/>
            <a:ext cx="609600" cy="520700"/>
          </a:xfrm>
        </p:spPr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Maximal Acyclic 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From Spanning Trees to Acyclic </a:t>
            </a:r>
            <a:r>
              <a:rPr lang="en-US" altLang="ja-JP" dirty="0" err="1" smtClean="0"/>
              <a:t>Subhypergraphs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>
              <a:buClr>
                <a:srgbClr val="FE8637"/>
              </a:buClr>
            </a:pPr>
            <a:r>
              <a:rPr lang="en-US" altLang="ja-JP" dirty="0" smtClean="0">
                <a:solidFill>
                  <a:srgbClr val="000000"/>
                </a:solidFill>
              </a:rPr>
              <a:t>A </a:t>
            </a:r>
            <a:r>
              <a:rPr lang="en-US" altLang="ja-JP" dirty="0" err="1" smtClean="0">
                <a:solidFill>
                  <a:srgbClr val="000000"/>
                </a:solidFill>
              </a:rPr>
              <a:t>hypergraph</a:t>
            </a:r>
            <a:r>
              <a:rPr lang="en-US" altLang="ja-JP" dirty="0" smtClean="0">
                <a:solidFill>
                  <a:srgbClr val="000000"/>
                </a:solidFill>
              </a:rPr>
              <a:t> has not always a </a:t>
            </a:r>
            <a:r>
              <a:rPr lang="en-US" altLang="ja-JP" i="1" dirty="0" smtClean="0">
                <a:solidFill>
                  <a:srgbClr val="0070C0"/>
                </a:solidFill>
              </a:rPr>
              <a:t>spanning</a:t>
            </a:r>
            <a:r>
              <a:rPr lang="en-US" altLang="ja-JP" dirty="0" smtClean="0">
                <a:solidFill>
                  <a:srgbClr val="000000"/>
                </a:solidFill>
              </a:rPr>
              <a:t> </a:t>
            </a:r>
            <a:r>
              <a:rPr lang="en-US" altLang="ja-JP" i="1" dirty="0" smtClean="0">
                <a:solidFill>
                  <a:srgbClr val="0070C0"/>
                </a:solidFill>
              </a:rPr>
              <a:t>connected</a:t>
            </a:r>
            <a:r>
              <a:rPr lang="en-US" altLang="ja-JP" dirty="0" smtClean="0">
                <a:solidFill>
                  <a:srgbClr val="000000"/>
                </a:solidFill>
              </a:rPr>
              <a:t> acyclic </a:t>
            </a:r>
            <a:r>
              <a:rPr lang="en-US" altLang="ja-JP" dirty="0" err="1" smtClean="0">
                <a:solidFill>
                  <a:srgbClr val="000000"/>
                </a:solidFill>
              </a:rPr>
              <a:t>subhypergraph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>
              <a:buClr>
                <a:srgbClr val="FE8637"/>
              </a:buClr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>
              <a:buClr>
                <a:srgbClr val="FE8637"/>
              </a:buClr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>
              <a:buClr>
                <a:srgbClr val="FE8637"/>
              </a:buClr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>
              <a:buClr>
                <a:srgbClr val="FE8637"/>
              </a:buClr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>
              <a:buClr>
                <a:srgbClr val="FE8637"/>
              </a:buClr>
            </a:pPr>
            <a:r>
              <a:rPr lang="en-US" altLang="ja-JP" dirty="0" smtClean="0">
                <a:solidFill>
                  <a:srgbClr val="000000"/>
                </a:solidFill>
              </a:rPr>
              <a:t>Whether or not a </a:t>
            </a:r>
            <a:r>
              <a:rPr lang="en-US" altLang="ja-JP" dirty="0" err="1" smtClean="0">
                <a:solidFill>
                  <a:srgbClr val="000000"/>
                </a:solidFill>
              </a:rPr>
              <a:t>hypergraph</a:t>
            </a:r>
            <a:r>
              <a:rPr lang="en-US" altLang="ja-JP" dirty="0" smtClean="0">
                <a:solidFill>
                  <a:srgbClr val="000000"/>
                </a:solidFill>
              </a:rPr>
              <a:t> has </a:t>
            </a:r>
            <a:r>
              <a:rPr lang="en-US" altLang="ja-JP" dirty="0" smtClean="0">
                <a:solidFill>
                  <a:srgbClr val="0070C0"/>
                </a:solidFill>
              </a:rPr>
              <a:t>a spanning connected acyclic </a:t>
            </a:r>
            <a:r>
              <a:rPr lang="en-US" altLang="ja-JP" dirty="0" err="1" smtClean="0">
                <a:solidFill>
                  <a:srgbClr val="0070C0"/>
                </a:solidFill>
              </a:rPr>
              <a:t>subhypergraph</a:t>
            </a:r>
            <a:r>
              <a:rPr lang="en-US" altLang="ja-JP" dirty="0" smtClean="0">
                <a:solidFill>
                  <a:srgbClr val="000000"/>
                </a:solidFill>
              </a:rPr>
              <a:t>?</a:t>
            </a:r>
          </a:p>
          <a:p>
            <a:pPr lvl="1">
              <a:buClr>
                <a:srgbClr val="FE8637"/>
              </a:buClr>
            </a:pPr>
            <a:r>
              <a:rPr lang="en-US" altLang="ja-JP" dirty="0" smtClean="0">
                <a:solidFill>
                  <a:srgbClr val="0070C0"/>
                </a:solidFill>
              </a:rPr>
              <a:t>NP-complete</a:t>
            </a:r>
            <a:r>
              <a:rPr lang="en-US" altLang="ja-JP" dirty="0" smtClean="0">
                <a:solidFill>
                  <a:srgbClr val="00206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[Hirata et al. 05]</a:t>
            </a:r>
          </a:p>
          <a:p>
            <a:pPr>
              <a:buClr>
                <a:srgbClr val="FE8637"/>
              </a:buClr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>
              <a:buClr>
                <a:srgbClr val="FE8637"/>
              </a:buClr>
            </a:pPr>
            <a:endParaRPr lang="en-US" altLang="ja-JP" dirty="0" smtClean="0">
              <a:solidFill>
                <a:srgbClr val="000000"/>
              </a:solidFill>
            </a:endParaRPr>
          </a:p>
        </p:txBody>
      </p:sp>
      <p:grpSp>
        <p:nvGrpSpPr>
          <p:cNvPr id="3" name="グループ化 15"/>
          <p:cNvGrpSpPr>
            <a:grpSpLocks/>
          </p:cNvGrpSpPr>
          <p:nvPr/>
        </p:nvGrpSpPr>
        <p:grpSpPr bwMode="auto">
          <a:xfrm>
            <a:off x="642910" y="2428868"/>
            <a:ext cx="1785922" cy="1496890"/>
            <a:chOff x="3346450" y="2398713"/>
            <a:chExt cx="2520950" cy="2112962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 rot="18759109">
              <a:off x="3048793" y="3072607"/>
              <a:ext cx="2066925" cy="7191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362" name="Oval 6"/>
            <p:cNvSpPr>
              <a:spLocks noChangeArrowheads="1"/>
            </p:cNvSpPr>
            <p:nvPr/>
          </p:nvSpPr>
          <p:spPr bwMode="auto">
            <a:xfrm>
              <a:off x="4067175" y="3416300"/>
              <a:ext cx="142875" cy="14287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3" name="Oval 7"/>
            <p:cNvSpPr>
              <a:spLocks noChangeArrowheads="1"/>
            </p:cNvSpPr>
            <p:nvPr/>
          </p:nvSpPr>
          <p:spPr bwMode="auto">
            <a:xfrm>
              <a:off x="3706813" y="3921125"/>
              <a:ext cx="142875" cy="14287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4" name="Oval 8"/>
            <p:cNvSpPr>
              <a:spLocks noChangeArrowheads="1"/>
            </p:cNvSpPr>
            <p:nvPr/>
          </p:nvSpPr>
          <p:spPr bwMode="auto">
            <a:xfrm>
              <a:off x="4498975" y="3921125"/>
              <a:ext cx="142875" cy="14287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5" name="Oval 9"/>
            <p:cNvSpPr>
              <a:spLocks noChangeArrowheads="1"/>
            </p:cNvSpPr>
            <p:nvPr/>
          </p:nvSpPr>
          <p:spPr bwMode="auto">
            <a:xfrm>
              <a:off x="5291138" y="3919538"/>
              <a:ext cx="142875" cy="14287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6" name="Oval 10"/>
            <p:cNvSpPr>
              <a:spLocks noChangeArrowheads="1"/>
            </p:cNvSpPr>
            <p:nvPr/>
          </p:nvSpPr>
          <p:spPr bwMode="auto">
            <a:xfrm>
              <a:off x="4427538" y="2947988"/>
              <a:ext cx="142875" cy="14287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7" name="Oval 11"/>
            <p:cNvSpPr>
              <a:spLocks noChangeArrowheads="1"/>
            </p:cNvSpPr>
            <p:nvPr/>
          </p:nvSpPr>
          <p:spPr bwMode="auto">
            <a:xfrm>
              <a:off x="4930775" y="3416300"/>
              <a:ext cx="142875" cy="14287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8" name="Oval 12"/>
            <p:cNvSpPr>
              <a:spLocks noChangeArrowheads="1"/>
            </p:cNvSpPr>
            <p:nvPr/>
          </p:nvSpPr>
          <p:spPr bwMode="auto">
            <a:xfrm>
              <a:off x="3346450" y="3668713"/>
              <a:ext cx="2520950" cy="64928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369" name="Oval 13"/>
            <p:cNvSpPr>
              <a:spLocks noChangeArrowheads="1"/>
            </p:cNvSpPr>
            <p:nvPr/>
          </p:nvSpPr>
          <p:spPr bwMode="auto">
            <a:xfrm rot="2840891" flipH="1">
              <a:off x="3969544" y="3118644"/>
              <a:ext cx="2066925" cy="71913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34" name="グループ化 15"/>
          <p:cNvGrpSpPr>
            <a:grpSpLocks/>
          </p:cNvGrpSpPr>
          <p:nvPr/>
        </p:nvGrpSpPr>
        <p:grpSpPr bwMode="auto">
          <a:xfrm>
            <a:off x="3000392" y="2432176"/>
            <a:ext cx="1785922" cy="1496890"/>
            <a:chOff x="3346450" y="2398713"/>
            <a:chExt cx="2520950" cy="2112962"/>
          </a:xfrm>
        </p:grpSpPr>
        <p:sp>
          <p:nvSpPr>
            <p:cNvPr id="36" name="Oval 5"/>
            <p:cNvSpPr>
              <a:spLocks noChangeArrowheads="1"/>
            </p:cNvSpPr>
            <p:nvPr/>
          </p:nvSpPr>
          <p:spPr bwMode="auto">
            <a:xfrm rot="18759109">
              <a:off x="3048793" y="3072607"/>
              <a:ext cx="2066925" cy="719138"/>
            </a:xfrm>
            <a:prstGeom prst="ellips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37" name="Oval 6"/>
            <p:cNvSpPr>
              <a:spLocks noChangeArrowheads="1"/>
            </p:cNvSpPr>
            <p:nvPr/>
          </p:nvSpPr>
          <p:spPr bwMode="auto">
            <a:xfrm>
              <a:off x="4067175" y="3416300"/>
              <a:ext cx="142875" cy="14287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" name="Oval 7"/>
            <p:cNvSpPr>
              <a:spLocks noChangeArrowheads="1"/>
            </p:cNvSpPr>
            <p:nvPr/>
          </p:nvSpPr>
          <p:spPr bwMode="auto">
            <a:xfrm>
              <a:off x="3706813" y="3921125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4498975" y="3921125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" name="Oval 9"/>
            <p:cNvSpPr>
              <a:spLocks noChangeArrowheads="1"/>
            </p:cNvSpPr>
            <p:nvPr/>
          </p:nvSpPr>
          <p:spPr bwMode="auto">
            <a:xfrm>
              <a:off x="5291138" y="3919538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" name="Oval 10"/>
            <p:cNvSpPr>
              <a:spLocks noChangeArrowheads="1"/>
            </p:cNvSpPr>
            <p:nvPr/>
          </p:nvSpPr>
          <p:spPr bwMode="auto">
            <a:xfrm>
              <a:off x="4427538" y="2947988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4930775" y="3416300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3" name="Oval 12"/>
            <p:cNvSpPr>
              <a:spLocks noChangeArrowheads="1"/>
            </p:cNvSpPr>
            <p:nvPr/>
          </p:nvSpPr>
          <p:spPr bwMode="auto">
            <a:xfrm>
              <a:off x="3346450" y="3668713"/>
              <a:ext cx="2520950" cy="649287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" name="Oval 13"/>
            <p:cNvSpPr>
              <a:spLocks noChangeArrowheads="1"/>
            </p:cNvSpPr>
            <p:nvPr/>
          </p:nvSpPr>
          <p:spPr bwMode="auto">
            <a:xfrm rot="2840891" flipH="1">
              <a:off x="3969544" y="3118644"/>
              <a:ext cx="2066925" cy="719137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5" name="グループ化 15"/>
          <p:cNvGrpSpPr>
            <a:grpSpLocks/>
          </p:cNvGrpSpPr>
          <p:nvPr/>
        </p:nvGrpSpPr>
        <p:grpSpPr bwMode="auto">
          <a:xfrm>
            <a:off x="5000656" y="2428868"/>
            <a:ext cx="1785922" cy="1496890"/>
            <a:chOff x="3346450" y="2398713"/>
            <a:chExt cx="2520950" cy="2112962"/>
          </a:xfrm>
        </p:grpSpPr>
        <p:sp>
          <p:nvSpPr>
            <p:cNvPr id="46" name="Oval 5"/>
            <p:cNvSpPr>
              <a:spLocks noChangeArrowheads="1"/>
            </p:cNvSpPr>
            <p:nvPr/>
          </p:nvSpPr>
          <p:spPr bwMode="auto">
            <a:xfrm rot="18759109">
              <a:off x="3048793" y="3072607"/>
              <a:ext cx="2066925" cy="71913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Oval 6"/>
            <p:cNvSpPr>
              <a:spLocks noChangeArrowheads="1"/>
            </p:cNvSpPr>
            <p:nvPr/>
          </p:nvSpPr>
          <p:spPr bwMode="auto">
            <a:xfrm>
              <a:off x="4067175" y="3416300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" name="Oval 7"/>
            <p:cNvSpPr>
              <a:spLocks noChangeArrowheads="1"/>
            </p:cNvSpPr>
            <p:nvPr/>
          </p:nvSpPr>
          <p:spPr bwMode="auto">
            <a:xfrm>
              <a:off x="3706813" y="3921125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9" name="Oval 8"/>
            <p:cNvSpPr>
              <a:spLocks noChangeArrowheads="1"/>
            </p:cNvSpPr>
            <p:nvPr/>
          </p:nvSpPr>
          <p:spPr bwMode="auto">
            <a:xfrm>
              <a:off x="4498975" y="3921125"/>
              <a:ext cx="142875" cy="14287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" name="Oval 9"/>
            <p:cNvSpPr>
              <a:spLocks noChangeArrowheads="1"/>
            </p:cNvSpPr>
            <p:nvPr/>
          </p:nvSpPr>
          <p:spPr bwMode="auto">
            <a:xfrm>
              <a:off x="5291138" y="3919538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1" name="Oval 10"/>
            <p:cNvSpPr>
              <a:spLocks noChangeArrowheads="1"/>
            </p:cNvSpPr>
            <p:nvPr/>
          </p:nvSpPr>
          <p:spPr bwMode="auto">
            <a:xfrm>
              <a:off x="4427538" y="2947988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" name="Oval 11"/>
            <p:cNvSpPr>
              <a:spLocks noChangeArrowheads="1"/>
            </p:cNvSpPr>
            <p:nvPr/>
          </p:nvSpPr>
          <p:spPr bwMode="auto">
            <a:xfrm>
              <a:off x="4930775" y="3416300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3" name="Oval 12"/>
            <p:cNvSpPr>
              <a:spLocks noChangeArrowheads="1"/>
            </p:cNvSpPr>
            <p:nvPr/>
          </p:nvSpPr>
          <p:spPr bwMode="auto">
            <a:xfrm>
              <a:off x="3346450" y="3668713"/>
              <a:ext cx="2520950" cy="649287"/>
            </a:xfrm>
            <a:prstGeom prst="ellips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4" name="Oval 13"/>
            <p:cNvSpPr>
              <a:spLocks noChangeArrowheads="1"/>
            </p:cNvSpPr>
            <p:nvPr/>
          </p:nvSpPr>
          <p:spPr bwMode="auto">
            <a:xfrm rot="2840891" flipH="1">
              <a:off x="3969544" y="3118644"/>
              <a:ext cx="2066925" cy="719137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95" name="グループ化 15"/>
          <p:cNvGrpSpPr>
            <a:grpSpLocks/>
          </p:cNvGrpSpPr>
          <p:nvPr/>
        </p:nvGrpSpPr>
        <p:grpSpPr bwMode="auto">
          <a:xfrm>
            <a:off x="7072358" y="2428868"/>
            <a:ext cx="1785922" cy="1496890"/>
            <a:chOff x="3346450" y="2398713"/>
            <a:chExt cx="2520950" cy="2112962"/>
          </a:xfrm>
        </p:grpSpPr>
        <p:sp>
          <p:nvSpPr>
            <p:cNvPr id="96" name="Oval 5"/>
            <p:cNvSpPr>
              <a:spLocks noChangeArrowheads="1"/>
            </p:cNvSpPr>
            <p:nvPr/>
          </p:nvSpPr>
          <p:spPr bwMode="auto">
            <a:xfrm rot="18759109">
              <a:off x="3048793" y="3072607"/>
              <a:ext cx="2066925" cy="71913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97" name="Oval 6"/>
            <p:cNvSpPr>
              <a:spLocks noChangeArrowheads="1"/>
            </p:cNvSpPr>
            <p:nvPr/>
          </p:nvSpPr>
          <p:spPr bwMode="auto">
            <a:xfrm>
              <a:off x="4067175" y="3416300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8" name="Oval 7"/>
            <p:cNvSpPr>
              <a:spLocks noChangeArrowheads="1"/>
            </p:cNvSpPr>
            <p:nvPr/>
          </p:nvSpPr>
          <p:spPr bwMode="auto">
            <a:xfrm>
              <a:off x="3706813" y="3921125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9" name="Oval 8"/>
            <p:cNvSpPr>
              <a:spLocks noChangeArrowheads="1"/>
            </p:cNvSpPr>
            <p:nvPr/>
          </p:nvSpPr>
          <p:spPr bwMode="auto">
            <a:xfrm>
              <a:off x="4498975" y="3921125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0" name="Oval 9"/>
            <p:cNvSpPr>
              <a:spLocks noChangeArrowheads="1"/>
            </p:cNvSpPr>
            <p:nvPr/>
          </p:nvSpPr>
          <p:spPr bwMode="auto">
            <a:xfrm>
              <a:off x="5291138" y="3919538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1" name="Oval 10"/>
            <p:cNvSpPr>
              <a:spLocks noChangeArrowheads="1"/>
            </p:cNvSpPr>
            <p:nvPr/>
          </p:nvSpPr>
          <p:spPr bwMode="auto">
            <a:xfrm>
              <a:off x="4427538" y="2947988"/>
              <a:ext cx="142875" cy="142875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2" name="Oval 11"/>
            <p:cNvSpPr>
              <a:spLocks noChangeArrowheads="1"/>
            </p:cNvSpPr>
            <p:nvPr/>
          </p:nvSpPr>
          <p:spPr bwMode="auto">
            <a:xfrm>
              <a:off x="4930775" y="3416300"/>
              <a:ext cx="142875" cy="142875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3" name="Oval 12"/>
            <p:cNvSpPr>
              <a:spLocks noChangeArrowheads="1"/>
            </p:cNvSpPr>
            <p:nvPr/>
          </p:nvSpPr>
          <p:spPr bwMode="auto">
            <a:xfrm>
              <a:off x="3346450" y="3668713"/>
              <a:ext cx="2520950" cy="649287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04" name="Oval 13"/>
            <p:cNvSpPr>
              <a:spLocks noChangeArrowheads="1"/>
            </p:cNvSpPr>
            <p:nvPr/>
          </p:nvSpPr>
          <p:spPr bwMode="auto">
            <a:xfrm rot="2840891" flipH="1">
              <a:off x="3969544" y="3118644"/>
              <a:ext cx="2066925" cy="719137"/>
            </a:xfrm>
            <a:prstGeom prst="ellips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5" name="スライド番号プレースホルダ 5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ximal Acyclic 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From Spanning Trees to Acyclic </a:t>
            </a:r>
            <a:r>
              <a:rPr lang="en-US" altLang="ja-JP" dirty="0" err="1" smtClean="0"/>
              <a:t>Subhypergraphs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Clr>
                <a:srgbClr val="FE8637"/>
              </a:buClr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Maximal acyclic </a:t>
            </a:r>
            <a:r>
              <a:rPr lang="en-US" altLang="ja-JP" dirty="0" err="1" smtClean="0">
                <a:solidFill>
                  <a:srgbClr val="0070C0"/>
                </a:solidFill>
              </a:rPr>
              <a:t>subhypergraph</a:t>
            </a:r>
            <a:r>
              <a:rPr lang="en-US" altLang="ja-JP" dirty="0" smtClean="0">
                <a:solidFill>
                  <a:srgbClr val="0070C0"/>
                </a:solidFill>
              </a:rPr>
              <a:t> (MAS)</a:t>
            </a:r>
          </a:p>
          <a:p>
            <a:pPr>
              <a:buClr>
                <a:srgbClr val="FE8637"/>
              </a:buClr>
              <a:defRPr/>
            </a:pPr>
            <a:r>
              <a:rPr lang="en-US" altLang="ja-JP" i="1" dirty="0" smtClean="0"/>
              <a:t>H</a:t>
            </a:r>
            <a:r>
              <a:rPr lang="en-US" altLang="ja-JP" i="1" baseline="-25000" dirty="0" smtClean="0"/>
              <a:t>1</a:t>
            </a:r>
            <a:r>
              <a:rPr lang="en-US" altLang="ja-JP" dirty="0" smtClean="0"/>
              <a:t> : </a:t>
            </a:r>
            <a:r>
              <a:rPr lang="en-US" altLang="ja-JP" dirty="0" smtClean="0">
                <a:solidFill>
                  <a:srgbClr val="0070C0"/>
                </a:solidFill>
              </a:rPr>
              <a:t>an MAS</a:t>
            </a:r>
            <a:r>
              <a:rPr lang="en-US" altLang="ja-JP" dirty="0" smtClean="0">
                <a:solidFill>
                  <a:srgbClr val="C00000"/>
                </a:solidFill>
              </a:rPr>
              <a:t> </a:t>
            </a:r>
            <a:r>
              <a:rPr lang="en-US" altLang="ja-JP" dirty="0" smtClean="0"/>
              <a:t>of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iff</a:t>
            </a:r>
            <a:r>
              <a:rPr lang="en-US" altLang="ja-JP" dirty="0" smtClean="0"/>
              <a:t> there exists no acyclic </a:t>
            </a:r>
            <a:r>
              <a:rPr lang="en-US" altLang="ja-JP" dirty="0" err="1" smtClean="0"/>
              <a:t>subhypergraph</a:t>
            </a:r>
            <a:r>
              <a:rPr lang="en-US" altLang="ja-JP" dirty="0" smtClean="0"/>
              <a:t> of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 containing </a:t>
            </a:r>
            <a:r>
              <a:rPr lang="en-US" altLang="ja-JP" i="1" dirty="0" smtClean="0"/>
              <a:t>H</a:t>
            </a:r>
            <a:r>
              <a:rPr lang="en-US" altLang="ja-JP" i="1" baseline="-25000" dirty="0" smtClean="0"/>
              <a:t>1</a:t>
            </a:r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5292725" y="3000372"/>
            <a:ext cx="2994051" cy="1291735"/>
            <a:chOff x="357158" y="3714174"/>
            <a:chExt cx="3565525" cy="1538288"/>
          </a:xfrm>
        </p:grpSpPr>
        <p:sp>
          <p:nvSpPr>
            <p:cNvPr id="15425" name="Oval 25"/>
            <p:cNvSpPr>
              <a:spLocks noChangeArrowheads="1"/>
            </p:cNvSpPr>
            <p:nvPr/>
          </p:nvSpPr>
          <p:spPr bwMode="auto">
            <a:xfrm rot="-2840891">
              <a:off x="141220" y="4204695"/>
              <a:ext cx="1504772" cy="52373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26" name="Oval 26"/>
            <p:cNvSpPr>
              <a:spLocks noChangeArrowheads="1"/>
            </p:cNvSpPr>
            <p:nvPr/>
          </p:nvSpPr>
          <p:spPr bwMode="auto">
            <a:xfrm>
              <a:off x="882044" y="445558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27" name="Oval 27"/>
            <p:cNvSpPr>
              <a:spLocks noChangeArrowheads="1"/>
            </p:cNvSpPr>
            <p:nvPr/>
          </p:nvSpPr>
          <p:spPr bwMode="auto">
            <a:xfrm>
              <a:off x="619601" y="482310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28" name="Oval 28"/>
            <p:cNvSpPr>
              <a:spLocks noChangeArrowheads="1"/>
            </p:cNvSpPr>
            <p:nvPr/>
          </p:nvSpPr>
          <p:spPr bwMode="auto">
            <a:xfrm>
              <a:off x="1196513" y="482310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29" name="Oval 29"/>
            <p:cNvSpPr>
              <a:spLocks noChangeArrowheads="1"/>
            </p:cNvSpPr>
            <p:nvPr/>
          </p:nvSpPr>
          <p:spPr bwMode="auto">
            <a:xfrm>
              <a:off x="1773425" y="482195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30" name="Oval 30"/>
            <p:cNvSpPr>
              <a:spLocks noChangeArrowheads="1"/>
            </p:cNvSpPr>
            <p:nvPr/>
          </p:nvSpPr>
          <p:spPr bwMode="auto">
            <a:xfrm>
              <a:off x="1144487" y="4114638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31" name="Oval 31"/>
            <p:cNvSpPr>
              <a:spLocks noChangeArrowheads="1"/>
            </p:cNvSpPr>
            <p:nvPr/>
          </p:nvSpPr>
          <p:spPr bwMode="auto">
            <a:xfrm>
              <a:off x="1510982" y="445558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Oval 32"/>
            <p:cNvSpPr>
              <a:spLocks noChangeArrowheads="1"/>
            </p:cNvSpPr>
            <p:nvPr/>
          </p:nvSpPr>
          <p:spPr bwMode="auto">
            <a:xfrm>
              <a:off x="357158" y="4639687"/>
              <a:ext cx="3565525" cy="476250"/>
            </a:xfrm>
            <a:prstGeom prst="ellips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33" name="Oval 33"/>
            <p:cNvSpPr>
              <a:spLocks noChangeArrowheads="1"/>
            </p:cNvSpPr>
            <p:nvPr/>
          </p:nvSpPr>
          <p:spPr bwMode="auto">
            <a:xfrm rot="2840891" flipH="1">
              <a:off x="811779" y="4238211"/>
              <a:ext cx="1504772" cy="52373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34" name="Oval 34"/>
            <p:cNvSpPr>
              <a:spLocks noChangeArrowheads="1"/>
            </p:cNvSpPr>
            <p:nvPr/>
          </p:nvSpPr>
          <p:spPr bwMode="auto">
            <a:xfrm rot="-2840891">
              <a:off x="1976008" y="4204695"/>
              <a:ext cx="1504772" cy="52373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35" name="Oval 35"/>
            <p:cNvSpPr>
              <a:spLocks noChangeArrowheads="1"/>
            </p:cNvSpPr>
            <p:nvPr/>
          </p:nvSpPr>
          <p:spPr bwMode="auto">
            <a:xfrm>
              <a:off x="2716833" y="445558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36" name="Oval 36"/>
            <p:cNvSpPr>
              <a:spLocks noChangeArrowheads="1"/>
            </p:cNvSpPr>
            <p:nvPr/>
          </p:nvSpPr>
          <p:spPr bwMode="auto">
            <a:xfrm>
              <a:off x="2454390" y="482310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37" name="Oval 37"/>
            <p:cNvSpPr>
              <a:spLocks noChangeArrowheads="1"/>
            </p:cNvSpPr>
            <p:nvPr/>
          </p:nvSpPr>
          <p:spPr bwMode="auto">
            <a:xfrm>
              <a:off x="3031302" y="482310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38" name="Oval 38"/>
            <p:cNvSpPr>
              <a:spLocks noChangeArrowheads="1"/>
            </p:cNvSpPr>
            <p:nvPr/>
          </p:nvSpPr>
          <p:spPr bwMode="auto">
            <a:xfrm>
              <a:off x="3608214" y="482195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39" name="Oval 39"/>
            <p:cNvSpPr>
              <a:spLocks noChangeArrowheads="1"/>
            </p:cNvSpPr>
            <p:nvPr/>
          </p:nvSpPr>
          <p:spPr bwMode="auto">
            <a:xfrm>
              <a:off x="2979276" y="4114638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40" name="Oval 40"/>
            <p:cNvSpPr>
              <a:spLocks noChangeArrowheads="1"/>
            </p:cNvSpPr>
            <p:nvPr/>
          </p:nvSpPr>
          <p:spPr bwMode="auto">
            <a:xfrm>
              <a:off x="3345771" y="445558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41" name="Oval 41"/>
            <p:cNvSpPr>
              <a:spLocks noChangeArrowheads="1"/>
            </p:cNvSpPr>
            <p:nvPr/>
          </p:nvSpPr>
          <p:spPr bwMode="auto">
            <a:xfrm rot="2840891" flipH="1">
              <a:off x="2646567" y="4238211"/>
              <a:ext cx="1504772" cy="52373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42" name="Oval 42"/>
            <p:cNvSpPr>
              <a:spLocks noChangeArrowheads="1"/>
            </p:cNvSpPr>
            <p:nvPr/>
          </p:nvSpPr>
          <p:spPr bwMode="auto">
            <a:xfrm>
              <a:off x="1091305" y="3910072"/>
              <a:ext cx="2150414" cy="476164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43" name="Oval 43"/>
            <p:cNvSpPr>
              <a:spLocks noChangeArrowheads="1"/>
            </p:cNvSpPr>
            <p:nvPr/>
          </p:nvSpPr>
          <p:spPr bwMode="auto">
            <a:xfrm>
              <a:off x="2061303" y="4114638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42976" y="3000372"/>
            <a:ext cx="3714745" cy="1603219"/>
            <a:chOff x="975" y="2989"/>
            <a:chExt cx="3084" cy="1331"/>
          </a:xfrm>
        </p:grpSpPr>
        <p:sp>
          <p:nvSpPr>
            <p:cNvPr id="15406" name="Oval 5"/>
            <p:cNvSpPr>
              <a:spLocks noChangeArrowheads="1"/>
            </p:cNvSpPr>
            <p:nvPr/>
          </p:nvSpPr>
          <p:spPr bwMode="auto">
            <a:xfrm rot="-2840891">
              <a:off x="788" y="3413"/>
              <a:ext cx="1302" cy="4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07" name="Oval 6"/>
            <p:cNvSpPr>
              <a:spLocks noChangeArrowheads="1"/>
            </p:cNvSpPr>
            <p:nvPr/>
          </p:nvSpPr>
          <p:spPr bwMode="auto">
            <a:xfrm>
              <a:off x="1429" y="3630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08" name="Oval 7"/>
            <p:cNvSpPr>
              <a:spLocks noChangeArrowheads="1"/>
            </p:cNvSpPr>
            <p:nvPr/>
          </p:nvSpPr>
          <p:spPr bwMode="auto">
            <a:xfrm>
              <a:off x="1202" y="3948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09" name="Oval 8"/>
            <p:cNvSpPr>
              <a:spLocks noChangeArrowheads="1"/>
            </p:cNvSpPr>
            <p:nvPr/>
          </p:nvSpPr>
          <p:spPr bwMode="auto">
            <a:xfrm>
              <a:off x="1701" y="3948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10" name="Oval 9"/>
            <p:cNvSpPr>
              <a:spLocks noChangeArrowheads="1"/>
            </p:cNvSpPr>
            <p:nvPr/>
          </p:nvSpPr>
          <p:spPr bwMode="auto">
            <a:xfrm>
              <a:off x="2200" y="3947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11" name="Oval 10"/>
            <p:cNvSpPr>
              <a:spLocks noChangeArrowheads="1"/>
            </p:cNvSpPr>
            <p:nvPr/>
          </p:nvSpPr>
          <p:spPr bwMode="auto">
            <a:xfrm>
              <a:off x="1656" y="3335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12" name="Oval 11"/>
            <p:cNvSpPr>
              <a:spLocks noChangeArrowheads="1"/>
            </p:cNvSpPr>
            <p:nvPr/>
          </p:nvSpPr>
          <p:spPr bwMode="auto">
            <a:xfrm>
              <a:off x="1973" y="3630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13" name="Oval 12"/>
            <p:cNvSpPr>
              <a:spLocks noChangeArrowheads="1"/>
            </p:cNvSpPr>
            <p:nvPr/>
          </p:nvSpPr>
          <p:spPr bwMode="auto">
            <a:xfrm>
              <a:off x="975" y="3789"/>
              <a:ext cx="3084" cy="4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14" name="Oval 13"/>
            <p:cNvSpPr>
              <a:spLocks noChangeArrowheads="1"/>
            </p:cNvSpPr>
            <p:nvPr/>
          </p:nvSpPr>
          <p:spPr bwMode="auto">
            <a:xfrm rot="2840891" flipH="1">
              <a:off x="1368" y="3442"/>
              <a:ext cx="1302" cy="4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15" name="Oval 14"/>
            <p:cNvSpPr>
              <a:spLocks noChangeArrowheads="1"/>
            </p:cNvSpPr>
            <p:nvPr/>
          </p:nvSpPr>
          <p:spPr bwMode="auto">
            <a:xfrm rot="-2840891">
              <a:off x="2375" y="3413"/>
              <a:ext cx="1302" cy="4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16" name="Oval 15"/>
            <p:cNvSpPr>
              <a:spLocks noChangeArrowheads="1"/>
            </p:cNvSpPr>
            <p:nvPr/>
          </p:nvSpPr>
          <p:spPr bwMode="auto">
            <a:xfrm>
              <a:off x="3016" y="3630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17" name="Oval 16"/>
            <p:cNvSpPr>
              <a:spLocks noChangeArrowheads="1"/>
            </p:cNvSpPr>
            <p:nvPr/>
          </p:nvSpPr>
          <p:spPr bwMode="auto">
            <a:xfrm>
              <a:off x="2789" y="3948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18" name="Oval 17"/>
            <p:cNvSpPr>
              <a:spLocks noChangeArrowheads="1"/>
            </p:cNvSpPr>
            <p:nvPr/>
          </p:nvSpPr>
          <p:spPr bwMode="auto">
            <a:xfrm>
              <a:off x="3288" y="3948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19" name="Oval 18"/>
            <p:cNvSpPr>
              <a:spLocks noChangeArrowheads="1"/>
            </p:cNvSpPr>
            <p:nvPr/>
          </p:nvSpPr>
          <p:spPr bwMode="auto">
            <a:xfrm>
              <a:off x="3787" y="3947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20" name="Oval 19"/>
            <p:cNvSpPr>
              <a:spLocks noChangeArrowheads="1"/>
            </p:cNvSpPr>
            <p:nvPr/>
          </p:nvSpPr>
          <p:spPr bwMode="auto">
            <a:xfrm>
              <a:off x="3243" y="3335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21" name="Oval 20"/>
            <p:cNvSpPr>
              <a:spLocks noChangeArrowheads="1"/>
            </p:cNvSpPr>
            <p:nvPr/>
          </p:nvSpPr>
          <p:spPr bwMode="auto">
            <a:xfrm>
              <a:off x="3560" y="3630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22" name="Oval 21"/>
            <p:cNvSpPr>
              <a:spLocks noChangeArrowheads="1"/>
            </p:cNvSpPr>
            <p:nvPr/>
          </p:nvSpPr>
          <p:spPr bwMode="auto">
            <a:xfrm rot="2840891" flipH="1">
              <a:off x="2955" y="3442"/>
              <a:ext cx="1302" cy="45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23" name="Oval 22"/>
            <p:cNvSpPr>
              <a:spLocks noChangeArrowheads="1"/>
            </p:cNvSpPr>
            <p:nvPr/>
          </p:nvSpPr>
          <p:spPr bwMode="auto">
            <a:xfrm>
              <a:off x="1610" y="3158"/>
              <a:ext cx="1860" cy="4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24" name="Oval 23"/>
            <p:cNvSpPr>
              <a:spLocks noChangeArrowheads="1"/>
            </p:cNvSpPr>
            <p:nvPr/>
          </p:nvSpPr>
          <p:spPr bwMode="auto">
            <a:xfrm>
              <a:off x="2449" y="3335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6" name="グループ化 92"/>
          <p:cNvGrpSpPr>
            <a:grpSpLocks/>
          </p:cNvGrpSpPr>
          <p:nvPr/>
        </p:nvGrpSpPr>
        <p:grpSpPr bwMode="auto">
          <a:xfrm>
            <a:off x="5364163" y="4395786"/>
            <a:ext cx="2994051" cy="1291734"/>
            <a:chOff x="2678894" y="5319134"/>
            <a:chExt cx="3565525" cy="1538288"/>
          </a:xfrm>
        </p:grpSpPr>
        <p:sp>
          <p:nvSpPr>
            <p:cNvPr id="46" name="Oval 53"/>
            <p:cNvSpPr>
              <a:spLocks noChangeArrowheads="1"/>
            </p:cNvSpPr>
            <p:nvPr/>
          </p:nvSpPr>
          <p:spPr bwMode="auto">
            <a:xfrm rot="2840891" flipH="1">
              <a:off x="3132919" y="5843009"/>
              <a:ext cx="1504951" cy="523875"/>
            </a:xfrm>
            <a:prstGeom prst="ellips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7" name="Oval 61"/>
            <p:cNvSpPr>
              <a:spLocks noChangeArrowheads="1"/>
            </p:cNvSpPr>
            <p:nvPr/>
          </p:nvSpPr>
          <p:spPr bwMode="auto">
            <a:xfrm rot="2840891" flipH="1">
              <a:off x="4968069" y="5843009"/>
              <a:ext cx="1504951" cy="523875"/>
            </a:xfrm>
            <a:prstGeom prst="ellips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89" name="Oval 45"/>
            <p:cNvSpPr>
              <a:spLocks noChangeArrowheads="1"/>
            </p:cNvSpPr>
            <p:nvPr/>
          </p:nvSpPr>
          <p:spPr bwMode="auto">
            <a:xfrm rot="-2840891">
              <a:off x="2462956" y="5809655"/>
              <a:ext cx="1504772" cy="52373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90" name="Oval 46"/>
            <p:cNvSpPr>
              <a:spLocks noChangeArrowheads="1"/>
            </p:cNvSpPr>
            <p:nvPr/>
          </p:nvSpPr>
          <p:spPr bwMode="auto">
            <a:xfrm>
              <a:off x="3203780" y="606054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91" name="Oval 47"/>
            <p:cNvSpPr>
              <a:spLocks noChangeArrowheads="1"/>
            </p:cNvSpPr>
            <p:nvPr/>
          </p:nvSpPr>
          <p:spPr bwMode="auto">
            <a:xfrm>
              <a:off x="2941337" y="642806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92" name="Oval 48"/>
            <p:cNvSpPr>
              <a:spLocks noChangeArrowheads="1"/>
            </p:cNvSpPr>
            <p:nvPr/>
          </p:nvSpPr>
          <p:spPr bwMode="auto">
            <a:xfrm>
              <a:off x="3518249" y="642806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93" name="Oval 49"/>
            <p:cNvSpPr>
              <a:spLocks noChangeArrowheads="1"/>
            </p:cNvSpPr>
            <p:nvPr/>
          </p:nvSpPr>
          <p:spPr bwMode="auto">
            <a:xfrm>
              <a:off x="4095161" y="642691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94" name="Oval 50"/>
            <p:cNvSpPr>
              <a:spLocks noChangeArrowheads="1"/>
            </p:cNvSpPr>
            <p:nvPr/>
          </p:nvSpPr>
          <p:spPr bwMode="auto">
            <a:xfrm>
              <a:off x="3466223" y="5719598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95" name="Oval 51"/>
            <p:cNvSpPr>
              <a:spLocks noChangeArrowheads="1"/>
            </p:cNvSpPr>
            <p:nvPr/>
          </p:nvSpPr>
          <p:spPr bwMode="auto">
            <a:xfrm>
              <a:off x="3832718" y="606054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96" name="Oval 52"/>
            <p:cNvSpPr>
              <a:spLocks noChangeArrowheads="1"/>
            </p:cNvSpPr>
            <p:nvPr/>
          </p:nvSpPr>
          <p:spPr bwMode="auto">
            <a:xfrm>
              <a:off x="2678894" y="6244303"/>
              <a:ext cx="3565525" cy="476164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97" name="Oval 54"/>
            <p:cNvSpPr>
              <a:spLocks noChangeArrowheads="1"/>
            </p:cNvSpPr>
            <p:nvPr/>
          </p:nvSpPr>
          <p:spPr bwMode="auto">
            <a:xfrm rot="-2840891">
              <a:off x="4297744" y="5809655"/>
              <a:ext cx="1504772" cy="52373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98" name="Oval 55"/>
            <p:cNvSpPr>
              <a:spLocks noChangeArrowheads="1"/>
            </p:cNvSpPr>
            <p:nvPr/>
          </p:nvSpPr>
          <p:spPr bwMode="auto">
            <a:xfrm>
              <a:off x="5038569" y="606054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99" name="Oval 56"/>
            <p:cNvSpPr>
              <a:spLocks noChangeArrowheads="1"/>
            </p:cNvSpPr>
            <p:nvPr/>
          </p:nvSpPr>
          <p:spPr bwMode="auto">
            <a:xfrm>
              <a:off x="4776126" y="642806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00" name="Oval 57"/>
            <p:cNvSpPr>
              <a:spLocks noChangeArrowheads="1"/>
            </p:cNvSpPr>
            <p:nvPr/>
          </p:nvSpPr>
          <p:spPr bwMode="auto">
            <a:xfrm>
              <a:off x="5353038" y="642806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01" name="Oval 58"/>
            <p:cNvSpPr>
              <a:spLocks noChangeArrowheads="1"/>
            </p:cNvSpPr>
            <p:nvPr/>
          </p:nvSpPr>
          <p:spPr bwMode="auto">
            <a:xfrm>
              <a:off x="5929950" y="642691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02" name="Oval 59"/>
            <p:cNvSpPr>
              <a:spLocks noChangeArrowheads="1"/>
            </p:cNvSpPr>
            <p:nvPr/>
          </p:nvSpPr>
          <p:spPr bwMode="auto">
            <a:xfrm>
              <a:off x="5301012" y="5719598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403" name="Oval 60"/>
            <p:cNvSpPr>
              <a:spLocks noChangeArrowheads="1"/>
            </p:cNvSpPr>
            <p:nvPr/>
          </p:nvSpPr>
          <p:spPr bwMode="auto">
            <a:xfrm>
              <a:off x="5667507" y="606054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3" name="Oval 62"/>
            <p:cNvSpPr>
              <a:spLocks noChangeArrowheads="1"/>
            </p:cNvSpPr>
            <p:nvPr/>
          </p:nvSpPr>
          <p:spPr bwMode="auto">
            <a:xfrm>
              <a:off x="3412319" y="5514396"/>
              <a:ext cx="2151062" cy="476250"/>
            </a:xfrm>
            <a:prstGeom prst="ellips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405" name="Oval 63"/>
            <p:cNvSpPr>
              <a:spLocks noChangeArrowheads="1"/>
            </p:cNvSpPr>
            <p:nvPr/>
          </p:nvSpPr>
          <p:spPr bwMode="auto">
            <a:xfrm>
              <a:off x="4383039" y="5719598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7" name="グループ化 91"/>
          <p:cNvGrpSpPr>
            <a:grpSpLocks/>
          </p:cNvGrpSpPr>
          <p:nvPr/>
        </p:nvGrpSpPr>
        <p:grpSpPr bwMode="auto">
          <a:xfrm>
            <a:off x="1857356" y="4857760"/>
            <a:ext cx="3065489" cy="1322556"/>
            <a:chOff x="5000628" y="3714174"/>
            <a:chExt cx="3565525" cy="1538287"/>
          </a:xfrm>
        </p:grpSpPr>
        <p:sp>
          <p:nvSpPr>
            <p:cNvPr id="15368" name="Oval 65"/>
            <p:cNvSpPr>
              <a:spLocks noChangeArrowheads="1"/>
            </p:cNvSpPr>
            <p:nvPr/>
          </p:nvSpPr>
          <p:spPr bwMode="auto">
            <a:xfrm rot="-2840891">
              <a:off x="4784690" y="4204695"/>
              <a:ext cx="1504771" cy="52373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7" name="Oval 74"/>
            <p:cNvSpPr>
              <a:spLocks noChangeArrowheads="1"/>
            </p:cNvSpPr>
            <p:nvPr/>
          </p:nvSpPr>
          <p:spPr bwMode="auto">
            <a:xfrm rot="18759109">
              <a:off x="6619879" y="4204711"/>
              <a:ext cx="1504949" cy="523875"/>
            </a:xfrm>
            <a:prstGeom prst="ellips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70" name="Oval 66"/>
            <p:cNvSpPr>
              <a:spLocks noChangeArrowheads="1"/>
            </p:cNvSpPr>
            <p:nvPr/>
          </p:nvSpPr>
          <p:spPr bwMode="auto">
            <a:xfrm>
              <a:off x="5525514" y="445558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71" name="Oval 67"/>
            <p:cNvSpPr>
              <a:spLocks noChangeArrowheads="1"/>
            </p:cNvSpPr>
            <p:nvPr/>
          </p:nvSpPr>
          <p:spPr bwMode="auto">
            <a:xfrm>
              <a:off x="5263071" y="482310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72" name="Oval 68"/>
            <p:cNvSpPr>
              <a:spLocks noChangeArrowheads="1"/>
            </p:cNvSpPr>
            <p:nvPr/>
          </p:nvSpPr>
          <p:spPr bwMode="auto">
            <a:xfrm>
              <a:off x="5839983" y="482310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73" name="Oval 69"/>
            <p:cNvSpPr>
              <a:spLocks noChangeArrowheads="1"/>
            </p:cNvSpPr>
            <p:nvPr/>
          </p:nvSpPr>
          <p:spPr bwMode="auto">
            <a:xfrm>
              <a:off x="6416895" y="4821949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74" name="Oval 70"/>
            <p:cNvSpPr>
              <a:spLocks noChangeArrowheads="1"/>
            </p:cNvSpPr>
            <p:nvPr/>
          </p:nvSpPr>
          <p:spPr bwMode="auto">
            <a:xfrm>
              <a:off x="5787957" y="4114637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75" name="Oval 71"/>
            <p:cNvSpPr>
              <a:spLocks noChangeArrowheads="1"/>
            </p:cNvSpPr>
            <p:nvPr/>
          </p:nvSpPr>
          <p:spPr bwMode="auto">
            <a:xfrm>
              <a:off x="6154452" y="445558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76" name="Oval 72"/>
            <p:cNvSpPr>
              <a:spLocks noChangeArrowheads="1"/>
            </p:cNvSpPr>
            <p:nvPr/>
          </p:nvSpPr>
          <p:spPr bwMode="auto">
            <a:xfrm>
              <a:off x="5000628" y="4639342"/>
              <a:ext cx="3565525" cy="476164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auto">
            <a:xfrm rot="2840891" flipH="1">
              <a:off x="5454654" y="4238048"/>
              <a:ext cx="1504949" cy="523875"/>
            </a:xfrm>
            <a:prstGeom prst="ellips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78" name="Oval 75"/>
            <p:cNvSpPr>
              <a:spLocks noChangeArrowheads="1"/>
            </p:cNvSpPr>
            <p:nvPr/>
          </p:nvSpPr>
          <p:spPr bwMode="auto">
            <a:xfrm>
              <a:off x="7360303" y="445558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79" name="Oval 76"/>
            <p:cNvSpPr>
              <a:spLocks noChangeArrowheads="1"/>
            </p:cNvSpPr>
            <p:nvPr/>
          </p:nvSpPr>
          <p:spPr bwMode="auto">
            <a:xfrm>
              <a:off x="7097860" y="482310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80" name="Oval 77"/>
            <p:cNvSpPr>
              <a:spLocks noChangeArrowheads="1"/>
            </p:cNvSpPr>
            <p:nvPr/>
          </p:nvSpPr>
          <p:spPr bwMode="auto">
            <a:xfrm>
              <a:off x="7674772" y="4823105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81" name="Oval 78"/>
            <p:cNvSpPr>
              <a:spLocks noChangeArrowheads="1"/>
            </p:cNvSpPr>
            <p:nvPr/>
          </p:nvSpPr>
          <p:spPr bwMode="auto">
            <a:xfrm>
              <a:off x="8251684" y="4821949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82" name="Oval 79"/>
            <p:cNvSpPr>
              <a:spLocks noChangeArrowheads="1"/>
            </p:cNvSpPr>
            <p:nvPr/>
          </p:nvSpPr>
          <p:spPr bwMode="auto">
            <a:xfrm>
              <a:off x="7622746" y="4114637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83" name="Oval 80"/>
            <p:cNvSpPr>
              <a:spLocks noChangeArrowheads="1"/>
            </p:cNvSpPr>
            <p:nvPr/>
          </p:nvSpPr>
          <p:spPr bwMode="auto">
            <a:xfrm>
              <a:off x="7989241" y="4455580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2" name="Oval 81"/>
            <p:cNvSpPr>
              <a:spLocks noChangeArrowheads="1"/>
            </p:cNvSpPr>
            <p:nvPr/>
          </p:nvSpPr>
          <p:spPr bwMode="auto">
            <a:xfrm rot="2840891" flipH="1">
              <a:off x="7289804" y="4238048"/>
              <a:ext cx="1504949" cy="523875"/>
            </a:xfrm>
            <a:prstGeom prst="ellipse">
              <a:avLst/>
            </a:prstGeom>
            <a:noFill/>
            <a:ln w="3810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5385" name="Oval 82"/>
            <p:cNvSpPr>
              <a:spLocks noChangeArrowheads="1"/>
            </p:cNvSpPr>
            <p:nvPr/>
          </p:nvSpPr>
          <p:spPr bwMode="auto">
            <a:xfrm>
              <a:off x="5734775" y="3910072"/>
              <a:ext cx="2150414" cy="476164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386" name="Oval 83"/>
            <p:cNvSpPr>
              <a:spLocks noChangeArrowheads="1"/>
            </p:cNvSpPr>
            <p:nvPr/>
          </p:nvSpPr>
          <p:spPr bwMode="auto">
            <a:xfrm>
              <a:off x="6704773" y="4114637"/>
              <a:ext cx="104052" cy="10401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84" name="スライド番号プレースホルダ 8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mal</a:t>
            </a:r>
            <a:r>
              <a:rPr lang="en-US" altLang="ja-JP" sz="1400" dirty="0" smtClean="0">
                <a:latin typeface="+mn-lt"/>
              </a:rPr>
              <a:t>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Acyclic 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From Spanning Trees to Acyclic </a:t>
            </a:r>
            <a:r>
              <a:rPr lang="en-US" altLang="ja-JP" dirty="0" err="1" smtClean="0"/>
              <a:t>Subhypergraphs</a:t>
            </a:r>
            <a:endParaRPr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Clr>
                <a:srgbClr val="FE8637"/>
              </a:buClr>
              <a:defRPr/>
            </a:pPr>
            <a:r>
              <a:rPr lang="en-US" altLang="ja-JP" dirty="0" smtClean="0">
                <a:solidFill>
                  <a:srgbClr val="0070C0"/>
                </a:solidFill>
              </a:rPr>
              <a:t>Maximal acyclic </a:t>
            </a:r>
            <a:r>
              <a:rPr lang="en-US" altLang="ja-JP" dirty="0" err="1" smtClean="0">
                <a:solidFill>
                  <a:srgbClr val="0070C0"/>
                </a:solidFill>
              </a:rPr>
              <a:t>subhypergraph</a:t>
            </a:r>
            <a:r>
              <a:rPr lang="en-US" altLang="ja-JP" dirty="0" smtClean="0">
                <a:solidFill>
                  <a:srgbClr val="0070C0"/>
                </a:solidFill>
              </a:rPr>
              <a:t> (MAS)</a:t>
            </a:r>
          </a:p>
          <a:p>
            <a:pPr>
              <a:buClr>
                <a:srgbClr val="FE8637"/>
              </a:buClr>
              <a:defRPr/>
            </a:pPr>
            <a:r>
              <a:rPr lang="en-US" altLang="ja-JP" i="1" dirty="0" smtClean="0"/>
              <a:t>H</a:t>
            </a:r>
            <a:r>
              <a:rPr lang="en-US" altLang="ja-JP" i="1" baseline="-25000" dirty="0" smtClean="0"/>
              <a:t>1</a:t>
            </a:r>
            <a:r>
              <a:rPr lang="en-US" altLang="ja-JP" dirty="0" smtClean="0"/>
              <a:t> : </a:t>
            </a:r>
            <a:r>
              <a:rPr lang="en-US" altLang="ja-JP" dirty="0" smtClean="0">
                <a:solidFill>
                  <a:srgbClr val="0070C0"/>
                </a:solidFill>
              </a:rPr>
              <a:t>an MAS</a:t>
            </a:r>
            <a:r>
              <a:rPr lang="en-US" altLang="ja-JP" dirty="0" smtClean="0">
                <a:solidFill>
                  <a:srgbClr val="C00000"/>
                </a:solidFill>
              </a:rPr>
              <a:t> </a:t>
            </a:r>
            <a:r>
              <a:rPr lang="en-US" altLang="ja-JP" dirty="0" smtClean="0"/>
              <a:t>of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iff</a:t>
            </a:r>
            <a:r>
              <a:rPr lang="en-US" altLang="ja-JP" dirty="0" smtClean="0"/>
              <a:t> there exists no acyclic </a:t>
            </a:r>
            <a:r>
              <a:rPr lang="en-US" altLang="ja-JP" dirty="0" err="1" smtClean="0"/>
              <a:t>subhypergraph</a:t>
            </a:r>
            <a:r>
              <a:rPr lang="en-US" altLang="ja-JP" dirty="0" smtClean="0"/>
              <a:t> of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 containing </a:t>
            </a:r>
            <a:r>
              <a:rPr lang="en-US" altLang="ja-JP" i="1" dirty="0" smtClean="0"/>
              <a:t>H</a:t>
            </a:r>
            <a:r>
              <a:rPr lang="en-US" altLang="ja-JP" i="1" baseline="-25000" dirty="0" smtClean="0"/>
              <a:t>1</a:t>
            </a:r>
          </a:p>
          <a:p>
            <a:pPr marL="273050" lvl="1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  <a:defRPr/>
            </a:pPr>
            <a:endParaRPr lang="en-US" altLang="ja-JP" dirty="0" smtClean="0">
              <a:solidFill>
                <a:prstClr val="black"/>
              </a:solidFill>
            </a:endParaRPr>
          </a:p>
          <a:p>
            <a:pPr marL="273050" lvl="1">
              <a:spcBef>
                <a:spcPts val="600"/>
              </a:spcBef>
              <a:buClr>
                <a:srgbClr val="FE8637"/>
              </a:buClr>
              <a:buSzPct val="70000"/>
              <a:buFont typeface="Wingdings" pitchFamily="2" charset="2"/>
              <a:buChar char=""/>
              <a:defRPr/>
            </a:pPr>
            <a:r>
              <a:rPr lang="en-US" altLang="ja-JP" dirty="0" smtClean="0">
                <a:solidFill>
                  <a:prstClr val="black"/>
                </a:solidFill>
              </a:rPr>
              <a:t>A </a:t>
            </a:r>
            <a:r>
              <a:rPr lang="en-US" altLang="ja-JP" dirty="0" smtClean="0">
                <a:solidFill>
                  <a:srgbClr val="0070C0"/>
                </a:solidFill>
              </a:rPr>
              <a:t>linear time algorithm </a:t>
            </a:r>
            <a:r>
              <a:rPr lang="en-US" altLang="ja-JP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MAS</a:t>
            </a:r>
            <a:r>
              <a:rPr lang="en-US" altLang="ja-JP" dirty="0" smtClean="0">
                <a:solidFill>
                  <a:srgbClr val="0070C0"/>
                </a:solidFill>
              </a:rPr>
              <a:t> </a:t>
            </a:r>
            <a:r>
              <a:rPr lang="en-US" altLang="ja-JP" dirty="0" smtClean="0">
                <a:solidFill>
                  <a:prstClr val="black"/>
                </a:solidFill>
              </a:rPr>
              <a:t>to find an MAS of </a:t>
            </a:r>
            <a:r>
              <a:rPr lang="en-US" altLang="ja-JP" i="1" dirty="0" smtClean="0">
                <a:solidFill>
                  <a:prstClr val="black"/>
                </a:solidFill>
              </a:rPr>
              <a:t>H</a:t>
            </a:r>
            <a:r>
              <a:rPr lang="en-US" altLang="ja-JP" dirty="0" smtClean="0">
                <a:solidFill>
                  <a:prstClr val="black"/>
                </a:solidFill>
              </a:rPr>
              <a:t> [Hirata et al. 05]</a:t>
            </a:r>
          </a:p>
          <a:p>
            <a:pPr lvl="1">
              <a:buClr>
                <a:srgbClr val="FE8637"/>
              </a:buClr>
              <a:defRPr/>
            </a:pPr>
            <a:r>
              <a:rPr lang="en-US" altLang="ja-JP" dirty="0" smtClean="0">
                <a:solidFill>
                  <a:prstClr val="black"/>
                </a:solidFill>
              </a:rPr>
              <a:t>||</a:t>
            </a:r>
            <a:r>
              <a:rPr lang="en-US" altLang="ja-JP" dirty="0" smtClean="0">
                <a:solidFill>
                  <a:prstClr val="black"/>
                </a:solidFill>
                <a:latin typeface="Script MT Bold" pitchFamily="66" charset="0"/>
              </a:rPr>
              <a:t>E</a:t>
            </a:r>
            <a:r>
              <a:rPr lang="en-US" altLang="ja-JP" dirty="0" smtClean="0">
                <a:solidFill>
                  <a:prstClr val="black"/>
                </a:solidFill>
              </a:rPr>
              <a:t>||=</a:t>
            </a:r>
            <a:r>
              <a:rPr lang="en-US" altLang="ja-JP" dirty="0" smtClean="0">
                <a:solidFill>
                  <a:prstClr val="black"/>
                </a:solidFill>
                <a:latin typeface="Symbol" pitchFamily="18" charset="2"/>
              </a:rPr>
              <a:t>S </a:t>
            </a:r>
            <a:r>
              <a:rPr lang="en-US" altLang="ja-JP" i="1" baseline="-30000" dirty="0" smtClean="0">
                <a:solidFill>
                  <a:prstClr val="black"/>
                </a:solidFill>
              </a:rPr>
              <a:t>E</a:t>
            </a:r>
            <a:r>
              <a:rPr lang="ja-JP" altLang="en-US" baseline="-30000" dirty="0" smtClean="0">
                <a:solidFill>
                  <a:prstClr val="black"/>
                </a:solidFill>
              </a:rPr>
              <a:t> </a:t>
            </a:r>
            <a:r>
              <a:rPr lang="ja-JP" altLang="en-US" dirty="0" smtClean="0">
                <a:solidFill>
                  <a:prstClr val="black"/>
                </a:solidFill>
              </a:rPr>
              <a:t> </a:t>
            </a:r>
            <a:r>
              <a:rPr lang="en-US" altLang="ja-JP" baseline="-30000" dirty="0" smtClean="0">
                <a:solidFill>
                  <a:prstClr val="black"/>
                </a:solidFill>
                <a:latin typeface="Script MT Bold" pitchFamily="66" charset="0"/>
              </a:rPr>
              <a:t>E</a:t>
            </a:r>
            <a:r>
              <a:rPr lang="en-US" altLang="ja-JP" dirty="0" smtClean="0">
                <a:solidFill>
                  <a:prstClr val="black"/>
                </a:solidFill>
              </a:rPr>
              <a:t> |</a:t>
            </a:r>
            <a:r>
              <a:rPr lang="en-US" altLang="ja-JP" i="1" dirty="0" smtClean="0">
                <a:solidFill>
                  <a:prstClr val="black"/>
                </a:solidFill>
              </a:rPr>
              <a:t>E</a:t>
            </a:r>
            <a:r>
              <a:rPr lang="en-US" altLang="ja-JP" dirty="0" smtClean="0">
                <a:solidFill>
                  <a:prstClr val="black"/>
                </a:solidFill>
              </a:rPr>
              <a:t>|</a:t>
            </a:r>
          </a:p>
          <a:p>
            <a:pPr lvl="1">
              <a:buClr>
                <a:srgbClr val="FE8637"/>
              </a:buClr>
              <a:defRPr/>
            </a:pPr>
            <a:r>
              <a:rPr lang="en-US" altLang="ja-JP" i="1" dirty="0" smtClean="0">
                <a:solidFill>
                  <a:srgbClr val="0070C0"/>
                </a:solidFill>
              </a:rPr>
              <a:t>O</a:t>
            </a:r>
            <a:r>
              <a:rPr lang="en-US" altLang="ja-JP" dirty="0" smtClean="0">
                <a:solidFill>
                  <a:srgbClr val="0070C0"/>
                </a:solidFill>
              </a:rPr>
              <a:t>(|</a:t>
            </a:r>
            <a:r>
              <a:rPr lang="en-US" altLang="ja-JP" i="1" dirty="0" smtClean="0">
                <a:solidFill>
                  <a:srgbClr val="0070C0"/>
                </a:solidFill>
              </a:rPr>
              <a:t>V</a:t>
            </a:r>
            <a:r>
              <a:rPr lang="en-US" altLang="ja-JP" dirty="0" smtClean="0">
                <a:solidFill>
                  <a:srgbClr val="0070C0"/>
                </a:solidFill>
              </a:rPr>
              <a:t>|+||</a:t>
            </a:r>
            <a:r>
              <a:rPr lang="en-US" altLang="ja-JP" dirty="0" smtClean="0">
                <a:solidFill>
                  <a:srgbClr val="0070C0"/>
                </a:solidFill>
                <a:latin typeface="Script MT Bold" pitchFamily="66" charset="0"/>
              </a:rPr>
              <a:t>E</a:t>
            </a:r>
            <a:r>
              <a:rPr lang="en-US" altLang="ja-JP" dirty="0" smtClean="0">
                <a:solidFill>
                  <a:srgbClr val="0070C0"/>
                </a:solidFill>
              </a:rPr>
              <a:t>||) time</a:t>
            </a:r>
          </a:p>
          <a:p>
            <a:pPr>
              <a:buClr>
                <a:srgbClr val="FE8637"/>
              </a:buClr>
              <a:defRPr/>
            </a:pPr>
            <a:r>
              <a:rPr lang="en-US" altLang="ja-JP" dirty="0" smtClean="0">
                <a:solidFill>
                  <a:srgbClr val="C00000"/>
                </a:solidFill>
              </a:rPr>
              <a:t>Generating all MASs in a </a:t>
            </a:r>
            <a:r>
              <a:rPr lang="en-US" altLang="ja-JP" dirty="0" err="1" smtClean="0">
                <a:solidFill>
                  <a:srgbClr val="C00000"/>
                </a:solidFill>
              </a:rPr>
              <a:t>hypergraph</a:t>
            </a:r>
            <a:r>
              <a:rPr lang="en-US" altLang="ja-JP" dirty="0" smtClean="0">
                <a:solidFill>
                  <a:srgbClr val="C00000"/>
                </a:solidFill>
              </a:rPr>
              <a:t> </a:t>
            </a:r>
            <a:r>
              <a:rPr lang="en-US" altLang="ja-JP" i="1" dirty="0" smtClean="0">
                <a:solidFill>
                  <a:srgbClr val="C00000"/>
                </a:solidFill>
              </a:rPr>
              <a:t>H</a:t>
            </a:r>
            <a:r>
              <a:rPr lang="en-US" altLang="ja-JP" dirty="0" smtClean="0">
                <a:solidFill>
                  <a:srgbClr val="C00000"/>
                </a:solidFill>
              </a:rPr>
              <a:t>=(</a:t>
            </a:r>
            <a:r>
              <a:rPr lang="en-US" altLang="ja-JP" i="1" dirty="0" smtClean="0">
                <a:solidFill>
                  <a:srgbClr val="C00000"/>
                </a:solidFill>
              </a:rPr>
              <a:t>V</a:t>
            </a:r>
            <a:r>
              <a:rPr lang="en-US" altLang="ja-JP" dirty="0" smtClean="0">
                <a:solidFill>
                  <a:srgbClr val="C00000"/>
                </a:solidFill>
              </a:rPr>
              <a:t>,</a:t>
            </a:r>
            <a:r>
              <a:rPr lang="en-US" altLang="ja-JP" dirty="0" smtClean="0">
                <a:solidFill>
                  <a:srgbClr val="C00000"/>
                </a:solidFill>
                <a:latin typeface="Script MT Bold" pitchFamily="66" charset="0"/>
              </a:rPr>
              <a:t>E</a:t>
            </a:r>
            <a:r>
              <a:rPr lang="en-US" altLang="ja-JP" dirty="0" smtClean="0">
                <a:solidFill>
                  <a:srgbClr val="C00000"/>
                </a:solidFill>
              </a:rPr>
              <a:t>)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pPr>
              <a:buClr>
                <a:srgbClr val="FE8637"/>
              </a:buClr>
              <a:defRPr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lvl="1">
              <a:buClr>
                <a:srgbClr val="FE8637"/>
              </a:buClr>
              <a:defRPr/>
            </a:pPr>
            <a:endParaRPr lang="en-US" altLang="ja-JP" sz="2400" dirty="0" smtClean="0">
              <a:solidFill>
                <a:srgbClr val="000000"/>
              </a:solidFill>
            </a:endParaRPr>
          </a:p>
        </p:txBody>
      </p:sp>
      <p:pic>
        <p:nvPicPr>
          <p:cNvPr id="4" name="図 3" descr="txp_fig.b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2460884" y="4143380"/>
            <a:ext cx="110852" cy="142876"/>
          </a:xfrm>
          <a:prstGeom prst="rect">
            <a:avLst/>
          </a:prstGeom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767E9B1-9B1A-4277-8DBA-461CFBBC5EDC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57224" y="142852"/>
            <a:ext cx="714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n-lt"/>
              </a:rPr>
              <a:t>On Generating Maximal 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Acyclic </a:t>
            </a:r>
            <a:r>
              <a:rPr lang="en-US" altLang="ja-JP" sz="1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Subhypergraphs</a:t>
            </a:r>
            <a:r>
              <a:rPr lang="en-US" altLang="ja-JP" sz="1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with Polynomial Delay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times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4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times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42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times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42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subseteq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2.96"/>
  <p:tag name="PICTUREFILESIZE" val="66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subseteq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2.96"/>
  <p:tag name="PICTUREFILESIZE" val="66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ne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8"/>
  <p:tag name="PICTUREFILESIZE" val="101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subseteq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2.96"/>
  <p:tag name="PICTUREFILESIZE" val="66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in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52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subseteq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2.96"/>
  <p:tag name="PICTUREFILESIZE" val="66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times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TIMEOUT" val="15"/>
  <p:tag name="BITMAPFORMAT" val="bmpmono"/>
  <p:tag name="DEBUGINTERACTIVE" val="True"/>
  <p:tag name="ORIGWIDTH" val="10.8"/>
  <p:tag name="PICTUREFILESIZE" val="42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スパイス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6352</TotalTime>
  <Words>1910</Words>
  <Application>Microsoft Office PowerPoint</Application>
  <PresentationFormat>画面に合わせる (4:3)</PresentationFormat>
  <Paragraphs>509</Paragraphs>
  <Slides>27</Slides>
  <Notes>27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スパイス</vt:lpstr>
      <vt:lpstr>On Generating All Maximal Acyclic Subhypergraphs with Polynomial Delay</vt:lpstr>
      <vt:lpstr>Contents</vt:lpstr>
      <vt:lpstr>Graph and Hypergraph</vt:lpstr>
      <vt:lpstr>Acyclic Hypergraph</vt:lpstr>
      <vt:lpstr>Acyclic Hypergraph</vt:lpstr>
      <vt:lpstr>Spanning Tree</vt:lpstr>
      <vt:lpstr>From Spanning Trees to Acyclic Subhypergraphs</vt:lpstr>
      <vt:lpstr>From Spanning Trees to Acyclic Subhypergraphs</vt:lpstr>
      <vt:lpstr>From Spanning Trees to Acyclic Subhypergraphs</vt:lpstr>
      <vt:lpstr>Complexity of Generating Problems</vt:lpstr>
      <vt:lpstr>Generating All MASs in a Hypergraph with Polynomial Delay</vt:lpstr>
      <vt:lpstr>Intractability for Generating All MASs in Lexicographic Order</vt:lpstr>
      <vt:lpstr>Intractability for Generating All MASs in Lexicographic Order</vt:lpstr>
      <vt:lpstr>Intractability for Generating All MASs in Lexicographic Order</vt:lpstr>
      <vt:lpstr>Intractability for Generating All MASs in Lexicographic Order</vt:lpstr>
      <vt:lpstr>Intractability for Generating All MASs in Lexicographic Order</vt:lpstr>
      <vt:lpstr>Intractability for Generating All MASs in Lexicographic Order</vt:lpstr>
      <vt:lpstr>Intractability for Generating All MASs in Lexicographic Order</vt:lpstr>
      <vt:lpstr>Generating All MASs with Polynomial Delay</vt:lpstr>
      <vt:lpstr>Algorithm FindMAS</vt:lpstr>
      <vt:lpstr>Outline of Algorithm GenMAS</vt:lpstr>
      <vt:lpstr>Finding an MAS of H Containing In But Not Containing Out</vt:lpstr>
      <vt:lpstr>A Running Example of GenMAS</vt:lpstr>
      <vt:lpstr>A Running Example of GenMAS</vt:lpstr>
      <vt:lpstr>A Running Example of GenMAS</vt:lpstr>
      <vt:lpstr>Complexity of Algorithm GenMAS</vt:lpstr>
      <vt:lpstr>Conclusion and Future Works</vt:lpstr>
    </vt:vector>
  </TitlesOfParts>
  <Company>Kyushu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Generating Maximal Acyclic Subhypergraphs with Polynomial Delay</dc:title>
  <dc:creator>Koichi Hirata</dc:creator>
  <cp:lastModifiedBy>Koichi Hirata</cp:lastModifiedBy>
  <cp:revision>515</cp:revision>
  <dcterms:created xsi:type="dcterms:W3CDTF">2009-01-13T02:28:59Z</dcterms:created>
  <dcterms:modified xsi:type="dcterms:W3CDTF">2009-01-28T07:22:00Z</dcterms:modified>
</cp:coreProperties>
</file>