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56"/>
  </p:notesMasterIdLst>
  <p:sldIdLst>
    <p:sldId id="256" r:id="rId2"/>
    <p:sldId id="353" r:id="rId3"/>
    <p:sldId id="445" r:id="rId4"/>
    <p:sldId id="443" r:id="rId5"/>
    <p:sldId id="486" r:id="rId6"/>
    <p:sldId id="487" r:id="rId7"/>
    <p:sldId id="488" r:id="rId8"/>
    <p:sldId id="489" r:id="rId9"/>
    <p:sldId id="490" r:id="rId10"/>
    <p:sldId id="478" r:id="rId11"/>
    <p:sldId id="442" r:id="rId12"/>
    <p:sldId id="446" r:id="rId13"/>
    <p:sldId id="447" r:id="rId14"/>
    <p:sldId id="448" r:id="rId15"/>
    <p:sldId id="454" r:id="rId16"/>
    <p:sldId id="449" r:id="rId17"/>
    <p:sldId id="450" r:id="rId18"/>
    <p:sldId id="453" r:id="rId19"/>
    <p:sldId id="408" r:id="rId20"/>
    <p:sldId id="451" r:id="rId21"/>
    <p:sldId id="456" r:id="rId22"/>
    <p:sldId id="455" r:id="rId23"/>
    <p:sldId id="457" r:id="rId24"/>
    <p:sldId id="458" r:id="rId25"/>
    <p:sldId id="459" r:id="rId26"/>
    <p:sldId id="460" r:id="rId27"/>
    <p:sldId id="407" r:id="rId28"/>
    <p:sldId id="461" r:id="rId29"/>
    <p:sldId id="463" r:id="rId30"/>
    <p:sldId id="418" r:id="rId31"/>
    <p:sldId id="471" r:id="rId32"/>
    <p:sldId id="472" r:id="rId33"/>
    <p:sldId id="473" r:id="rId34"/>
    <p:sldId id="474" r:id="rId35"/>
    <p:sldId id="465" r:id="rId36"/>
    <p:sldId id="477" r:id="rId37"/>
    <p:sldId id="475" r:id="rId38"/>
    <p:sldId id="466" r:id="rId39"/>
    <p:sldId id="419" r:id="rId40"/>
    <p:sldId id="420" r:id="rId41"/>
    <p:sldId id="421" r:id="rId42"/>
    <p:sldId id="468" r:id="rId43"/>
    <p:sldId id="469" r:id="rId44"/>
    <p:sldId id="470" r:id="rId45"/>
    <p:sldId id="428" r:id="rId46"/>
    <p:sldId id="429" r:id="rId47"/>
    <p:sldId id="482" r:id="rId48"/>
    <p:sldId id="430" r:id="rId49"/>
    <p:sldId id="481" r:id="rId50"/>
    <p:sldId id="480" r:id="rId51"/>
    <p:sldId id="483" r:id="rId52"/>
    <p:sldId id="484" r:id="rId53"/>
    <p:sldId id="485" r:id="rId54"/>
    <p:sldId id="433" r:id="rId55"/>
  </p:sldIdLst>
  <p:sldSz cx="9144000" cy="6858000" type="screen4x3"/>
  <p:notesSz cx="6858000" cy="9144000"/>
  <p:embeddedFontLst>
    <p:embeddedFont>
      <p:font typeface="Garamond" pitchFamily="18" charset="0"/>
      <p:regular r:id="rId57"/>
      <p:bold r:id="rId58"/>
      <p:italic r:id="rId59"/>
    </p:embeddedFont>
    <p:embeddedFont>
      <p:font typeface="Arial Unicode MS" pitchFamily="34" charset="-128"/>
      <p:regular r:id="rId60"/>
    </p:embeddedFont>
    <p:embeddedFont>
      <p:font typeface="Tahoma" pitchFamily="34" charset="0"/>
      <p:regular r:id="rId61"/>
      <p:bold r:id="rId62"/>
    </p:embeddedFont>
    <p:embeddedFont>
      <p:font typeface="cmsy10" pitchFamily="34" charset="0"/>
      <p:regular r:id="rId63"/>
    </p:embeddedFont>
  </p:embeddedFontLst>
  <p:custDataLst>
    <p:tags r:id="rId6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33CC"/>
    <a:srgbClr val="009900"/>
    <a:srgbClr val="FF9900"/>
    <a:srgbClr val="FF66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60" autoAdjust="0"/>
    <p:restoredTop sz="94660"/>
  </p:normalViewPr>
  <p:slideViewPr>
    <p:cSldViewPr>
      <p:cViewPr>
        <p:scale>
          <a:sx n="85" d="100"/>
          <a:sy n="85" d="100"/>
        </p:scale>
        <p:origin x="-111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7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E18EFF-C442-420D-9C92-41813DCC9EB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659348-2C91-4082-A3EA-1FE72B5A981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2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A6638-A68B-439B-AF67-F8EC71732BD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43A86-B8AD-4EA2-BB33-34B595F515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448215C-9039-4040-B88D-DD5951F697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9E99D-F22F-42B4-80D5-2A9D1015EA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C69CA-A4A4-4384-BFDE-B0E8A61E15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1288E-792C-4FD5-967C-14D43E8ACD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69BD5-BA97-4FFC-BA85-1EACE0391B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14BEE-C1C3-47FC-9FE3-6CE19ADA35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322A1-F399-4CC2-B9A0-741D0B7F0B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A3748-CE02-47A8-B4A9-46626B4B6E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2B1F0-D16D-4BD4-BA26-653F5DFF41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0453E208-E030-4580-BAE2-0678EB213AB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Diffusion with Compatibility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Nicole Immorlica</a:t>
            </a:r>
          </a:p>
          <a:p>
            <a:r>
              <a:rPr lang="nl-NL" sz="1800" dirty="0"/>
              <a:t>Northwestern </a:t>
            </a:r>
            <a:r>
              <a:rPr lang="nl-NL" sz="1800" dirty="0" smtClean="0"/>
              <a:t>University</a:t>
            </a:r>
          </a:p>
          <a:p>
            <a:endParaRPr lang="nl-NL" sz="1800" dirty="0"/>
          </a:p>
          <a:p>
            <a:r>
              <a:rPr lang="nl-NL" sz="1800" dirty="0" smtClean="0"/>
              <a:t>Joint work with J. Kleinberg, M. Mahdian, and T. Wexler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in Social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interact with their neighbors in social networks</a:t>
            </a:r>
          </a:p>
          <a:p>
            <a:r>
              <a:rPr lang="en-US" dirty="0" smtClean="0"/>
              <a:t>Having similar behaviors/technologies as neighbors facilitates interaction (improves communication, understanding, etc.)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Behavioral Choices</a:t>
            </a:r>
            <a:endParaRPr lang="en-US" dirty="0"/>
          </a:p>
        </p:txBody>
      </p:sp>
      <p:pic>
        <p:nvPicPr>
          <p:cNvPr id="4" name="Picture 3" descr="msg9_pic_us_pp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1600"/>
            <a:ext cx="2668197" cy="2895600"/>
          </a:xfrm>
          <a:prstGeom prst="rect">
            <a:avLst/>
          </a:prstGeom>
        </p:spPr>
      </p:pic>
      <p:pic>
        <p:nvPicPr>
          <p:cNvPr id="5" name="Picture 4" descr="googleTal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408176"/>
            <a:ext cx="1962150" cy="2823790"/>
          </a:xfrm>
          <a:prstGeom prst="rect">
            <a:avLst/>
          </a:prstGeom>
        </p:spPr>
      </p:pic>
      <p:pic>
        <p:nvPicPr>
          <p:cNvPr id="6" name="Picture 5" descr="jesusActionCu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67" t="21333" r="44444" b="30667"/>
          <a:stretch>
            <a:fillRect/>
          </a:stretch>
        </p:blipFill>
        <p:spPr>
          <a:xfrm>
            <a:off x="533400" y="3581400"/>
            <a:ext cx="1583267" cy="2514600"/>
          </a:xfrm>
          <a:prstGeom prst="rect">
            <a:avLst/>
          </a:prstGeom>
        </p:spPr>
      </p:pic>
      <p:pic>
        <p:nvPicPr>
          <p:cNvPr id="7" name="Picture 6" descr="mosesActionCut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67" t="23333" r="43333" b="34000"/>
          <a:stretch>
            <a:fillRect/>
          </a:stretch>
        </p:blipFill>
        <p:spPr>
          <a:xfrm>
            <a:off x="7086600" y="3708400"/>
            <a:ext cx="1676400" cy="2235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55626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Jesus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86600" y="5562600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  Moses</a:t>
            </a:r>
            <a:endParaRPr lang="en-US" dirty="0"/>
          </a:p>
        </p:txBody>
      </p:sp>
      <p:cxnSp>
        <p:nvCxnSpPr>
          <p:cNvPr id="11" name="Straight Connector 10"/>
          <p:cNvCxnSpPr>
            <a:stCxn id="4" idx="3"/>
            <a:endCxn id="5" idx="1"/>
          </p:cNvCxnSpPr>
          <p:nvPr/>
        </p:nvCxnSpPr>
        <p:spPr>
          <a:xfrm>
            <a:off x="3734997" y="2819400"/>
            <a:ext cx="1827603" cy="67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xplosion 1 19"/>
          <p:cNvSpPr/>
          <p:nvPr/>
        </p:nvSpPr>
        <p:spPr>
          <a:xfrm>
            <a:off x="4343400" y="2438400"/>
            <a:ext cx="685800" cy="838200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of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Each person can only adopt one behavior.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 gain more if you have the same behavior as your peers.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 people update behaviors to improve gains, diffusion happens.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Nodes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505200" y="1752600"/>
            <a:ext cx="838200" cy="8382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29200" y="1752600"/>
            <a:ext cx="838200" cy="8382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2" idx="6"/>
            <a:endCxn id="13" idx="2"/>
          </p:cNvCxnSpPr>
          <p:nvPr/>
        </p:nvCxnSpPr>
        <p:spPr>
          <a:xfrm>
            <a:off x="4343400" y="2171700"/>
            <a:ext cx="685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505200" y="4724400"/>
            <a:ext cx="838200" cy="8382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029200" y="4724400"/>
            <a:ext cx="838200" cy="8382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8" idx="6"/>
            <a:endCxn id="19" idx="2"/>
          </p:cNvCxnSpPr>
          <p:nvPr/>
        </p:nvCxnSpPr>
        <p:spPr>
          <a:xfrm>
            <a:off x="4343400" y="5143500"/>
            <a:ext cx="685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505200" y="3264932"/>
            <a:ext cx="838200" cy="8382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029200" y="3264932"/>
            <a:ext cx="838200" cy="8382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21" idx="6"/>
            <a:endCxn id="22" idx="2"/>
          </p:cNvCxnSpPr>
          <p:nvPr/>
        </p:nvCxnSpPr>
        <p:spPr>
          <a:xfrm>
            <a:off x="4343400" y="3684032"/>
            <a:ext cx="685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90600" y="12192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both adopt </a:t>
            </a:r>
            <a:r>
              <a:rPr lang="en-US" sz="2400" dirty="0" smtClean="0">
                <a:solidFill>
                  <a:schemeClr val="tx2"/>
                </a:solidFill>
              </a:rPr>
              <a:t>A</a:t>
            </a:r>
            <a:r>
              <a:rPr lang="en-US" sz="2400" dirty="0" smtClean="0"/>
              <a:t>, get satisfaction </a:t>
            </a:r>
            <a:r>
              <a:rPr lang="en-US" sz="2400" dirty="0" smtClean="0">
                <a:solidFill>
                  <a:schemeClr val="tx2"/>
                </a:solidFill>
              </a:rPr>
              <a:t>a</a:t>
            </a:r>
            <a:r>
              <a:rPr lang="en-US" sz="2400" dirty="0" smtClean="0"/>
              <a:t> from coordination.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990600" y="27432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both adopt </a:t>
            </a:r>
            <a:r>
              <a:rPr lang="en-US" sz="2400" dirty="0" smtClean="0">
                <a:solidFill>
                  <a:schemeClr val="tx2"/>
                </a:solidFill>
              </a:rPr>
              <a:t>B</a:t>
            </a:r>
            <a:r>
              <a:rPr lang="en-US" sz="2400" dirty="0" smtClean="0"/>
              <a:t>, get satisfaction </a:t>
            </a:r>
            <a:r>
              <a:rPr lang="en-US" sz="2400" dirty="0" smtClean="0">
                <a:solidFill>
                  <a:schemeClr val="tx2"/>
                </a:solidFill>
              </a:rPr>
              <a:t>b</a:t>
            </a:r>
            <a:r>
              <a:rPr lang="en-US" sz="2400" dirty="0" smtClean="0"/>
              <a:t> from coordination.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990600" y="42672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dopt different behaviors, no coordination, </a:t>
            </a:r>
            <a:r>
              <a:rPr lang="en-US" sz="2400" dirty="0" smtClean="0">
                <a:solidFill>
                  <a:schemeClr val="tx2"/>
                </a:solidFill>
              </a:rPr>
              <a:t>zero satisfaction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  <p:bldP spid="19" grpId="0" animBg="1"/>
      <p:bldP spid="21" grpId="0" animBg="1"/>
      <p:bldP spid="22" grpId="0" animBg="1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Nodes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096000" y="4572000"/>
            <a:ext cx="838200" cy="8382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648200" y="5105400"/>
            <a:ext cx="685800" cy="685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76800" y="3657600"/>
            <a:ext cx="685800" cy="685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72200" y="2971800"/>
            <a:ext cx="685800" cy="6858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543800" y="5181600"/>
            <a:ext cx="685800" cy="6858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391400" y="3657600"/>
            <a:ext cx="685800" cy="685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6" idx="5"/>
            <a:endCxn id="4" idx="1"/>
          </p:cNvCxnSpPr>
          <p:nvPr/>
        </p:nvCxnSpPr>
        <p:spPr>
          <a:xfrm rot="16200000" flipH="1">
            <a:off x="5614567" y="4090566"/>
            <a:ext cx="451784" cy="756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4" idx="0"/>
          </p:cNvCxnSpPr>
          <p:nvPr/>
        </p:nvCxnSpPr>
        <p:spPr>
          <a:xfrm rot="5400000">
            <a:off x="6057900" y="4114800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3"/>
            <a:endCxn id="4" idx="7"/>
          </p:cNvCxnSpPr>
          <p:nvPr/>
        </p:nvCxnSpPr>
        <p:spPr>
          <a:xfrm rot="5400000">
            <a:off x="6925749" y="4128667"/>
            <a:ext cx="451784" cy="680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5" idx="7"/>
            <a:endCxn id="4" idx="2"/>
          </p:cNvCxnSpPr>
          <p:nvPr/>
        </p:nvCxnSpPr>
        <p:spPr>
          <a:xfrm rot="5400000" flipH="1" flipV="1">
            <a:off x="5557417" y="4667251"/>
            <a:ext cx="214733" cy="862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1"/>
            <a:endCxn id="4" idx="6"/>
          </p:cNvCxnSpPr>
          <p:nvPr/>
        </p:nvCxnSpPr>
        <p:spPr>
          <a:xfrm rot="16200000" flipV="1">
            <a:off x="7143751" y="4781550"/>
            <a:ext cx="290933" cy="710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1524000"/>
          </a:xfrm>
        </p:spPr>
        <p:txBody>
          <a:bodyPr/>
          <a:lstStyle/>
          <a:p>
            <a:r>
              <a:rPr lang="en-US" dirty="0" smtClean="0"/>
              <a:t>Node communicates using same behavior with each of its neighbors</a:t>
            </a:r>
          </a:p>
          <a:p>
            <a:r>
              <a:rPr lang="en-US" dirty="0" smtClean="0"/>
              <a:t>Total satisfaction is sum of edge satisfactions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62000" y="3037344"/>
            <a:ext cx="3733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Suppose node </a:t>
            </a:r>
            <a:r>
              <a:rPr lang="en-US" sz="2400" dirty="0" smtClean="0">
                <a:solidFill>
                  <a:schemeClr val="tx2"/>
                </a:solidFill>
              </a:rPr>
              <a:t>v</a:t>
            </a:r>
            <a:r>
              <a:rPr lang="en-US" sz="2400" dirty="0" smtClean="0"/>
              <a:t> has </a:t>
            </a:r>
            <a:r>
              <a:rPr lang="en-US" sz="2400" dirty="0" smtClean="0">
                <a:solidFill>
                  <a:schemeClr val="tx2"/>
                </a:solidFill>
              </a:rPr>
              <a:t>d</a:t>
            </a:r>
            <a:r>
              <a:rPr lang="en-US" sz="2400" dirty="0" smtClean="0"/>
              <a:t> neighbors, of which fraction </a:t>
            </a:r>
            <a:r>
              <a:rPr lang="en-US" sz="2400" dirty="0" smtClean="0">
                <a:solidFill>
                  <a:schemeClr val="tx2"/>
                </a:solidFill>
              </a:rPr>
              <a:t>p</a:t>
            </a:r>
            <a:r>
              <a:rPr lang="en-US" sz="2400" dirty="0" smtClean="0"/>
              <a:t> use </a:t>
            </a:r>
            <a:r>
              <a:rPr lang="en-US" sz="2400" dirty="0" smtClean="0">
                <a:solidFill>
                  <a:schemeClr val="tx2"/>
                </a:solidFill>
              </a:rPr>
              <a:t>A</a:t>
            </a:r>
            <a:r>
              <a:rPr lang="en-US" sz="2400" dirty="0" smtClean="0"/>
              <a:t>.  Then </a:t>
            </a:r>
            <a:r>
              <a:rPr lang="en-US" sz="2400" dirty="0" smtClean="0">
                <a:solidFill>
                  <a:schemeClr val="tx2"/>
                </a:solidFill>
              </a:rPr>
              <a:t>v</a:t>
            </a:r>
            <a:r>
              <a:rPr lang="en-US" sz="2400" dirty="0" smtClean="0"/>
              <a:t> will use </a:t>
            </a:r>
            <a:r>
              <a:rPr lang="en-US" sz="2400" dirty="0" smtClean="0">
                <a:solidFill>
                  <a:schemeClr val="tx2"/>
                </a:solidFill>
              </a:rPr>
              <a:t>A</a:t>
            </a:r>
            <a:r>
              <a:rPr lang="en-US" sz="2400" dirty="0" smtClean="0"/>
              <a:t> if </a:t>
            </a:r>
          </a:p>
          <a:p>
            <a:endParaRPr lang="en-US" sz="1200" dirty="0" smtClean="0"/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pda &gt; (1-p)db</a:t>
            </a:r>
          </a:p>
          <a:p>
            <a:r>
              <a:rPr lang="en-US" sz="2400" dirty="0"/>
              <a:t>o</a:t>
            </a:r>
            <a:r>
              <a:rPr lang="en-US" sz="2400" dirty="0" smtClean="0"/>
              <a:t>r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p &gt; b / (a+b) = q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6" name="Oval Callout 35"/>
          <p:cNvSpPr/>
          <p:nvPr/>
        </p:nvSpPr>
        <p:spPr>
          <a:xfrm>
            <a:off x="4648200" y="3124200"/>
            <a:ext cx="3657600" cy="2057400"/>
          </a:xfrm>
          <a:prstGeom prst="wedgeEllipseCallout">
            <a:avLst>
              <a:gd name="adj1" fmla="val -69417"/>
              <a:gd name="adj2" fmla="val 60549"/>
            </a:avLst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Relative quality of behavior B compared to behavior 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35" grpId="0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5943600" cy="26257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If at least a </a:t>
            </a:r>
            <a:r>
              <a:rPr lang="en-US" dirty="0" smtClean="0">
                <a:solidFill>
                  <a:schemeClr val="tx2"/>
                </a:solidFill>
              </a:rPr>
              <a:t>q</a:t>
            </a:r>
            <a:r>
              <a:rPr lang="en-US" dirty="0" smtClean="0"/>
              <a:t> fraction of neighbors are blue, then turn blue, else turn yellow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733800" y="1524000"/>
            <a:ext cx="838200" cy="8382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34000" y="2743200"/>
            <a:ext cx="838200" cy="8382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19800" y="762000"/>
            <a:ext cx="838200" cy="8382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86000" y="2514600"/>
            <a:ext cx="838200" cy="8382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39000" y="2590800"/>
            <a:ext cx="838200" cy="8382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81800" y="4800600"/>
            <a:ext cx="838200" cy="8382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95400" y="1295400"/>
            <a:ext cx="838200" cy="8382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endCxn id="4" idx="2"/>
          </p:cNvCxnSpPr>
          <p:nvPr/>
        </p:nvCxnSpPr>
        <p:spPr>
          <a:xfrm>
            <a:off x="2133600" y="1752600"/>
            <a:ext cx="1600200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7" idx="1"/>
          </p:cNvCxnSpPr>
          <p:nvPr/>
        </p:nvCxnSpPr>
        <p:spPr>
          <a:xfrm rot="16200000" flipH="1">
            <a:off x="1866900" y="2095498"/>
            <a:ext cx="656153" cy="427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5" idx="1"/>
          </p:cNvCxnSpPr>
          <p:nvPr/>
        </p:nvCxnSpPr>
        <p:spPr>
          <a:xfrm>
            <a:off x="4419600" y="2209800"/>
            <a:ext cx="1037152" cy="656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5" idx="2"/>
          </p:cNvCxnSpPr>
          <p:nvPr/>
        </p:nvCxnSpPr>
        <p:spPr>
          <a:xfrm>
            <a:off x="3124200" y="2895600"/>
            <a:ext cx="220980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5" idx="5"/>
            <a:endCxn id="9" idx="1"/>
          </p:cNvCxnSpPr>
          <p:nvPr/>
        </p:nvCxnSpPr>
        <p:spPr>
          <a:xfrm rot="16200000" flipH="1">
            <a:off x="5744649" y="3763448"/>
            <a:ext cx="1464702" cy="855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8" idx="2"/>
          </p:cNvCxnSpPr>
          <p:nvPr/>
        </p:nvCxnSpPr>
        <p:spPr>
          <a:xfrm flipV="1">
            <a:off x="6172200" y="3009900"/>
            <a:ext cx="106680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3"/>
            <a:endCxn id="5" idx="0"/>
          </p:cNvCxnSpPr>
          <p:nvPr/>
        </p:nvCxnSpPr>
        <p:spPr>
          <a:xfrm rot="5400000">
            <a:off x="5314951" y="1915598"/>
            <a:ext cx="1265751" cy="389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6" idx="5"/>
            <a:endCxn id="8" idx="1"/>
          </p:cNvCxnSpPr>
          <p:nvPr/>
        </p:nvCxnSpPr>
        <p:spPr>
          <a:xfrm rot="16200000" flipH="1">
            <a:off x="6430449" y="1782248"/>
            <a:ext cx="1236102" cy="626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9" idx="7"/>
            <a:endCxn id="8" idx="4"/>
          </p:cNvCxnSpPr>
          <p:nvPr/>
        </p:nvCxnSpPr>
        <p:spPr>
          <a:xfrm rot="5400000" flipH="1" flipV="1">
            <a:off x="6830499" y="4095750"/>
            <a:ext cx="1494351" cy="160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Coordination Game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Players</a:t>
            </a:r>
            <a:r>
              <a:rPr lang="en-US" dirty="0"/>
              <a:t>: nodes of the social network</a:t>
            </a:r>
          </a:p>
          <a:p>
            <a:r>
              <a:rPr lang="en-US" dirty="0">
                <a:solidFill>
                  <a:schemeClr val="tx2"/>
                </a:solidFill>
              </a:rPr>
              <a:t>Strategies</a:t>
            </a:r>
            <a:r>
              <a:rPr lang="en-US" dirty="0"/>
              <a:t>: each player chooses which </a:t>
            </a:r>
            <a:r>
              <a:rPr lang="en-US" dirty="0" smtClean="0"/>
              <a:t>behavior to adopt (e.g</a:t>
            </a:r>
            <a:r>
              <a:rPr lang="en-US" dirty="0"/>
              <a:t>.: A=Y!Msgr, </a:t>
            </a:r>
            <a:r>
              <a:rPr lang="en-US" dirty="0" smtClean="0"/>
              <a:t>B=Google Talk)</a:t>
            </a:r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Payoff</a:t>
            </a:r>
            <a:r>
              <a:rPr lang="en-US" dirty="0"/>
              <a:t>: players gain from every neighbor who uses the same </a:t>
            </a:r>
            <a:r>
              <a:rPr lang="en-US" dirty="0" smtClean="0"/>
              <a:t>behavior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304800"/>
            <a:ext cx="7696200" cy="1431925"/>
          </a:xfrm>
          <a:noFill/>
        </p:spPr>
        <p:txBody>
          <a:bodyPr/>
          <a:lstStyle/>
          <a:p>
            <a:r>
              <a:rPr lang="en-US"/>
              <a:t>Coordination Game, cont’d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3072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  <a:buNone/>
            </a:pPr>
            <a:endParaRPr lang="en-US" sz="2600" dirty="0"/>
          </a:p>
          <a:p>
            <a:pPr>
              <a:lnSpc>
                <a:spcPct val="90000"/>
              </a:lnSpc>
              <a:buNone/>
            </a:pPr>
            <a:endParaRPr lang="en-US" sz="1400" dirty="0" smtClean="0"/>
          </a:p>
          <a:p>
            <a:pPr>
              <a:lnSpc>
                <a:spcPct val="90000"/>
              </a:lnSpc>
              <a:buNone/>
            </a:pPr>
            <a:endParaRPr lang="en-US" sz="1400" dirty="0"/>
          </a:p>
          <a:p>
            <a:pPr>
              <a:lnSpc>
                <a:spcPct val="90000"/>
              </a:lnSpc>
              <a:buNone/>
            </a:pPr>
            <a:endParaRPr lang="en-US" sz="1400" dirty="0" smtClean="0"/>
          </a:p>
          <a:p>
            <a:pPr>
              <a:lnSpc>
                <a:spcPct val="90000"/>
              </a:lnSpc>
              <a:buNone/>
            </a:pPr>
            <a:r>
              <a:rPr lang="en-US" sz="2600" dirty="0" smtClean="0"/>
              <a:t>		Payoff Matrix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Payoff </a:t>
            </a:r>
            <a:r>
              <a:rPr lang="en-US" sz="2600" dirty="0"/>
              <a:t>of a node is the sum over all incident edges.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An </a:t>
            </a:r>
            <a:r>
              <a:rPr lang="en-US" sz="2600" dirty="0">
                <a:solidFill>
                  <a:schemeClr val="tx2"/>
                </a:solidFill>
              </a:rPr>
              <a:t>equilibrium </a:t>
            </a:r>
            <a:r>
              <a:rPr lang="en-US" sz="2600" dirty="0"/>
              <a:t>is a strategy profile where no player can gain by changing strategies.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038600" y="1524000"/>
          <a:ext cx="3657600" cy="2438400"/>
        </p:xfrm>
        <a:graphic>
          <a:graphicData uri="http://schemas.openxmlformats.org/drawingml/2006/table">
            <a:tbl>
              <a:tblPr firstRow="1" firstCol="1">
                <a:tableStyleId>{7DF18680-E054-41AD-8BC1-D1AEF772440D}</a:tableStyleId>
              </a:tblPr>
              <a:tblGrid>
                <a:gridCol w="1219200"/>
                <a:gridCol w="1219200"/>
                <a:gridCol w="1219200"/>
              </a:tblGrid>
              <a:tr h="812800">
                <a:tc>
                  <a:txBody>
                    <a:bodyPr/>
                    <a:lstStyle/>
                    <a:p>
                      <a:r>
                        <a:rPr lang="en-US" dirty="0" smtClean="0"/>
                        <a:t>Player 1/ Player 2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1280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(1-q,1-q)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(0,0)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1280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(0,0)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(q,q)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nodes are endowed with a fixed strategy</a:t>
            </a:r>
          </a:p>
          <a:p>
            <a:r>
              <a:rPr lang="en-US" dirty="0" smtClean="0"/>
              <a:t>Remaining nodes move sequentially in an arbitrary order infinitely often</a:t>
            </a:r>
          </a:p>
          <a:p>
            <a:r>
              <a:rPr lang="en-US" dirty="0" smtClean="0"/>
              <a:t>When asked to move, a node myopically chooses behavior that maximizes payoff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“If </a:t>
            </a:r>
            <a:r>
              <a:rPr lang="en-US" dirty="0" smtClean="0">
                <a:solidFill>
                  <a:schemeClr val="tx2"/>
                </a:solidFill>
              </a:rPr>
              <a:t>&gt; q </a:t>
            </a:r>
            <a:r>
              <a:rPr lang="en-US" dirty="0" smtClean="0"/>
              <a:t>fraction of neighbors play </a:t>
            </a:r>
            <a:r>
              <a:rPr lang="en-US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then play </a:t>
            </a:r>
            <a:r>
              <a:rPr lang="en-US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Diffusion Questions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A game-theoretic model of diffusion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sz="2600" dirty="0">
                <a:solidFill>
                  <a:schemeClr val="tx2"/>
                </a:solidFill>
              </a:rPr>
              <a:t>Question</a:t>
            </a:r>
            <a:r>
              <a:rPr lang="en-US" sz="2600" dirty="0"/>
              <a:t>: can a new </a:t>
            </a:r>
            <a:r>
              <a:rPr lang="en-US" sz="2600" dirty="0" smtClean="0"/>
              <a:t>behavior spread </a:t>
            </a:r>
            <a:r>
              <a:rPr lang="en-US" sz="2600" dirty="0"/>
              <a:t>through a network where almost everyone is initially using another </a:t>
            </a:r>
            <a:r>
              <a:rPr lang="en-US" sz="2600" dirty="0" smtClean="0"/>
              <a:t>behavior?</a:t>
            </a:r>
            <a:endParaRPr lang="en-US" sz="2600" dirty="0"/>
          </a:p>
          <a:p>
            <a:r>
              <a:rPr lang="en-US" dirty="0" smtClean="0"/>
              <a:t>Can compatibility help?</a:t>
            </a:r>
            <a:endParaRPr lang="en-US" dirty="0"/>
          </a:p>
          <a:p>
            <a:r>
              <a:rPr lang="en-US" dirty="0" smtClean="0"/>
              <a:t>What about multiple behaviors?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Networks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social network is a graph that represents </a:t>
            </a:r>
            <a:r>
              <a:rPr lang="en-US" i="1" dirty="0">
                <a:solidFill>
                  <a:srgbClr val="FF6600"/>
                </a:solidFill>
              </a:rPr>
              <a:t>relationships</a:t>
            </a:r>
            <a:r>
              <a:rPr lang="en-US" dirty="0"/>
              <a:t> between independent </a:t>
            </a:r>
            <a:r>
              <a:rPr lang="en-US" i="1" dirty="0">
                <a:solidFill>
                  <a:srgbClr val="FF6600"/>
                </a:solidFill>
              </a:rPr>
              <a:t>entities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Graph of friendships (or in the virtual world, networks like </a:t>
            </a:r>
            <a:r>
              <a:rPr lang="en-US" dirty="0" smtClean="0"/>
              <a:t>facebook)</a:t>
            </a:r>
            <a:endParaRPr lang="en-US" dirty="0"/>
          </a:p>
          <a:p>
            <a:pPr lvl="1"/>
            <a:r>
              <a:rPr lang="en-US" dirty="0"/>
              <a:t>Graph of scientific collaborations</a:t>
            </a:r>
          </a:p>
          <a:p>
            <a:pPr lvl="1"/>
            <a:r>
              <a:rPr lang="en-US" dirty="0"/>
              <a:t>Web graph (links between webpages)</a:t>
            </a:r>
          </a:p>
          <a:p>
            <a:pPr lvl="1"/>
            <a:r>
              <a:rPr lang="en-US" dirty="0"/>
              <a:t>Internet: Inter/Intra-domain graph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Diffusion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473325"/>
          </a:xfrm>
        </p:spPr>
        <p:txBody>
          <a:bodyPr/>
          <a:lstStyle/>
          <a:p>
            <a:r>
              <a:rPr lang="en-US" dirty="0" smtClean="0"/>
              <a:t>Endow group </a:t>
            </a:r>
            <a:r>
              <a:rPr lang="en-US" dirty="0" smtClean="0">
                <a:solidFill>
                  <a:schemeClr val="tx2"/>
                </a:solidFill>
              </a:rPr>
              <a:t>0</a:t>
            </a:r>
            <a:r>
              <a:rPr lang="en-US" dirty="0" smtClean="0"/>
              <a:t> with blue strategy</a:t>
            </a:r>
          </a:p>
          <a:p>
            <a:r>
              <a:rPr lang="en-US" dirty="0" smtClean="0"/>
              <a:t>``If at least a </a:t>
            </a:r>
            <a:r>
              <a:rPr lang="en-US" dirty="0" smtClean="0">
                <a:solidFill>
                  <a:schemeClr val="tx2"/>
                </a:solidFill>
              </a:rPr>
              <a:t>q</a:t>
            </a:r>
            <a:r>
              <a:rPr lang="en-US" dirty="0" smtClean="0"/>
              <a:t> fraction of neighbors use blue strategy, then use blue strategy.’’</a:t>
            </a:r>
          </a:p>
          <a:p>
            <a:r>
              <a:rPr lang="en-US" dirty="0" smtClean="0"/>
              <a:t>If </a:t>
            </a:r>
            <a:r>
              <a:rPr lang="en-US" dirty="0" smtClean="0">
                <a:solidFill>
                  <a:schemeClr val="tx2"/>
                </a:solidFill>
              </a:rPr>
              <a:t>q &lt; ½</a:t>
            </a:r>
            <a:r>
              <a:rPr lang="en-US" dirty="0" smtClean="0"/>
              <a:t>, whole graph will turn blue</a:t>
            </a:r>
            <a:endParaRPr lang="en-US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895600" y="1828800"/>
            <a:ext cx="457200" cy="1066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733800" y="1828800"/>
            <a:ext cx="457200" cy="1066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572000" y="1828800"/>
            <a:ext cx="457200" cy="1066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410200" y="1828800"/>
            <a:ext cx="457200" cy="1066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124200" y="2057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124200" y="20574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3124200" y="20574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3124200" y="20574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3124200" y="2362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3124200" y="23622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3124200" y="23622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3124200" y="20574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3962400" y="2057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3962400" y="20574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3962400" y="20574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3962400" y="2362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3962400" y="23622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3962400" y="2667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3962400" y="23622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V="1">
            <a:off x="3962400" y="20574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4800600" y="2057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4800600" y="20574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4800600" y="20574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V="1">
            <a:off x="4800600" y="20574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4800600" y="2362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4800600" y="23622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4800600" y="2667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V="1">
            <a:off x="4800600" y="23622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V="1">
            <a:off x="4800600" y="20574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Oval 33"/>
          <p:cNvSpPr>
            <a:spLocks noChangeArrowheads="1"/>
          </p:cNvSpPr>
          <p:nvPr/>
        </p:nvSpPr>
        <p:spPr bwMode="auto">
          <a:xfrm>
            <a:off x="19812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34"/>
          <p:cNvSpPr>
            <a:spLocks noChangeArrowheads="1"/>
          </p:cNvSpPr>
          <p:nvPr/>
        </p:nvSpPr>
        <p:spPr bwMode="auto">
          <a:xfrm>
            <a:off x="21336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35"/>
          <p:cNvSpPr>
            <a:spLocks noChangeArrowheads="1"/>
          </p:cNvSpPr>
          <p:nvPr/>
        </p:nvSpPr>
        <p:spPr bwMode="auto">
          <a:xfrm>
            <a:off x="22860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36"/>
          <p:cNvSpPr>
            <a:spLocks noChangeArrowheads="1"/>
          </p:cNvSpPr>
          <p:nvPr/>
        </p:nvSpPr>
        <p:spPr bwMode="auto">
          <a:xfrm>
            <a:off x="63246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64770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38"/>
          <p:cNvSpPr>
            <a:spLocks noChangeArrowheads="1"/>
          </p:cNvSpPr>
          <p:nvPr/>
        </p:nvSpPr>
        <p:spPr bwMode="auto">
          <a:xfrm>
            <a:off x="66294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>
            <a:off x="3124200" y="2667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3886200" y="25908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3886200" y="22860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>
            <a:off x="3962400" y="20574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3886200" y="19812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3048000" y="25908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3048000" y="1981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3048000" y="22860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4724400" y="1981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8" name="Oval 48"/>
          <p:cNvSpPr>
            <a:spLocks noChangeArrowheads="1"/>
          </p:cNvSpPr>
          <p:nvPr/>
        </p:nvSpPr>
        <p:spPr bwMode="auto">
          <a:xfrm>
            <a:off x="4724400" y="22860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9" name="Oval 49"/>
          <p:cNvSpPr>
            <a:spLocks noChangeArrowheads="1"/>
          </p:cNvSpPr>
          <p:nvPr/>
        </p:nvSpPr>
        <p:spPr bwMode="auto">
          <a:xfrm>
            <a:off x="4724400" y="25908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50" name="Oval 50"/>
          <p:cNvSpPr>
            <a:spLocks noChangeArrowheads="1"/>
          </p:cNvSpPr>
          <p:nvPr/>
        </p:nvSpPr>
        <p:spPr bwMode="auto">
          <a:xfrm>
            <a:off x="5562600" y="1981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51" name="Oval 51"/>
          <p:cNvSpPr>
            <a:spLocks noChangeArrowheads="1"/>
          </p:cNvSpPr>
          <p:nvPr/>
        </p:nvSpPr>
        <p:spPr bwMode="auto">
          <a:xfrm>
            <a:off x="5562600" y="22860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52" name="Oval 52"/>
          <p:cNvSpPr>
            <a:spLocks noChangeArrowheads="1"/>
          </p:cNvSpPr>
          <p:nvPr/>
        </p:nvSpPr>
        <p:spPr bwMode="auto">
          <a:xfrm>
            <a:off x="5562600" y="25908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4114800" y="2819400"/>
            <a:ext cx="30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4948238" y="2819400"/>
            <a:ext cx="309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Tahoma" pitchFamily="34" charset="0"/>
                <a:cs typeface="Arial" charset="0"/>
              </a:rPr>
              <a:t>1</a:t>
            </a: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5791200" y="2819400"/>
            <a:ext cx="30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Tahoma" pitchFamily="34" charset="0"/>
                <a:cs typeface="Arial" charset="0"/>
              </a:rPr>
              <a:t>2</a:t>
            </a:r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3200400" y="2819400"/>
            <a:ext cx="392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Tahoma" pitchFamily="34" charset="0"/>
                <a:cs typeface="Arial" charset="0"/>
              </a:rPr>
              <a:t>-1</a:t>
            </a:r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3778250" y="12954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58" name="Text Box 58"/>
          <p:cNvSpPr txBox="1">
            <a:spLocks noChangeArrowheads="1"/>
          </p:cNvSpPr>
          <p:nvPr/>
        </p:nvSpPr>
        <p:spPr bwMode="auto">
          <a:xfrm>
            <a:off x="2971800" y="12954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59" name="Text Box 59"/>
          <p:cNvSpPr txBox="1">
            <a:spLocks noChangeArrowheads="1"/>
          </p:cNvSpPr>
          <p:nvPr/>
        </p:nvSpPr>
        <p:spPr bwMode="auto">
          <a:xfrm>
            <a:off x="4648200" y="12954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60" name="Text Box 60"/>
          <p:cNvSpPr txBox="1">
            <a:spLocks noChangeArrowheads="1"/>
          </p:cNvSpPr>
          <p:nvPr/>
        </p:nvSpPr>
        <p:spPr bwMode="auto">
          <a:xfrm>
            <a:off x="5454650" y="12954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61" name="Oval Callout 60"/>
          <p:cNvSpPr/>
          <p:nvPr/>
        </p:nvSpPr>
        <p:spPr>
          <a:xfrm>
            <a:off x="3352800" y="2667000"/>
            <a:ext cx="3276600" cy="2286000"/>
          </a:xfrm>
          <a:prstGeom prst="wedgeEllipseCallout">
            <a:avLst>
              <a:gd name="adj1" fmla="val -83113"/>
              <a:gd name="adj2" fmla="val 65427"/>
            </a:avLst>
          </a:prstGeom>
          <a:solidFill>
            <a:schemeClr val="accent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Behavior A is better than behavior B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Diffusion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092325"/>
          </a:xfrm>
        </p:spPr>
        <p:txBody>
          <a:bodyPr/>
          <a:lstStyle/>
          <a:p>
            <a:r>
              <a:rPr lang="en-US" sz="2800" dirty="0" smtClean="0"/>
              <a:t>Endow any group with blue</a:t>
            </a:r>
          </a:p>
          <a:p>
            <a:r>
              <a:rPr lang="en-US" sz="2800" dirty="0" smtClean="0"/>
              <a:t>``If at least a </a:t>
            </a:r>
            <a:r>
              <a:rPr lang="en-US" sz="2800" dirty="0" smtClean="0">
                <a:solidFill>
                  <a:schemeClr val="tx2"/>
                </a:solidFill>
              </a:rPr>
              <a:t>q</a:t>
            </a:r>
            <a:r>
              <a:rPr lang="en-US" sz="2800" dirty="0" smtClean="0"/>
              <a:t> fraction of neighbors use blue, then use blue.’’</a:t>
            </a:r>
          </a:p>
          <a:p>
            <a:r>
              <a:rPr lang="en-US" sz="2800" dirty="0" smtClean="0"/>
              <a:t>Need </a:t>
            </a:r>
            <a:r>
              <a:rPr lang="en-US" sz="2800" dirty="0" smtClean="0">
                <a:solidFill>
                  <a:schemeClr val="tx2"/>
                </a:solidFill>
              </a:rPr>
              <a:t>q &lt; ¼ </a:t>
            </a:r>
            <a:r>
              <a:rPr lang="en-US" sz="2800" dirty="0" smtClean="0"/>
              <a:t>for behavior to spread</a:t>
            </a:r>
            <a:endParaRPr lang="en-US" sz="2800" dirty="0"/>
          </a:p>
        </p:txBody>
      </p:sp>
      <p:sp>
        <p:nvSpPr>
          <p:cNvPr id="4" name="Oval 44"/>
          <p:cNvSpPr>
            <a:spLocks noChangeArrowheads="1"/>
          </p:cNvSpPr>
          <p:nvPr/>
        </p:nvSpPr>
        <p:spPr bwMode="auto">
          <a:xfrm>
            <a:off x="3276600" y="22860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5" name="Oval 45"/>
          <p:cNvSpPr>
            <a:spLocks noChangeArrowheads="1"/>
          </p:cNvSpPr>
          <p:nvPr/>
        </p:nvSpPr>
        <p:spPr bwMode="auto">
          <a:xfrm>
            <a:off x="3276600" y="1676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Oval 46"/>
          <p:cNvSpPr>
            <a:spLocks noChangeArrowheads="1"/>
          </p:cNvSpPr>
          <p:nvPr/>
        </p:nvSpPr>
        <p:spPr bwMode="auto">
          <a:xfrm>
            <a:off x="3276600" y="1981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7" name="Oval 44"/>
          <p:cNvSpPr>
            <a:spLocks noChangeArrowheads="1"/>
          </p:cNvSpPr>
          <p:nvPr/>
        </p:nvSpPr>
        <p:spPr bwMode="auto">
          <a:xfrm>
            <a:off x="3581400" y="22860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8" name="Oval 45"/>
          <p:cNvSpPr>
            <a:spLocks noChangeArrowheads="1"/>
          </p:cNvSpPr>
          <p:nvPr/>
        </p:nvSpPr>
        <p:spPr bwMode="auto">
          <a:xfrm>
            <a:off x="3581400" y="1676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9" name="Oval 46"/>
          <p:cNvSpPr>
            <a:spLocks noChangeArrowheads="1"/>
          </p:cNvSpPr>
          <p:nvPr/>
        </p:nvSpPr>
        <p:spPr bwMode="auto">
          <a:xfrm>
            <a:off x="3581400" y="1981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3" name="Oval 44"/>
          <p:cNvSpPr>
            <a:spLocks noChangeArrowheads="1"/>
          </p:cNvSpPr>
          <p:nvPr/>
        </p:nvSpPr>
        <p:spPr bwMode="auto">
          <a:xfrm>
            <a:off x="2971800" y="22860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4" name="Oval 45"/>
          <p:cNvSpPr>
            <a:spLocks noChangeArrowheads="1"/>
          </p:cNvSpPr>
          <p:nvPr/>
        </p:nvSpPr>
        <p:spPr bwMode="auto">
          <a:xfrm>
            <a:off x="2971800" y="1676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5" name="Oval 46"/>
          <p:cNvSpPr>
            <a:spLocks noChangeArrowheads="1"/>
          </p:cNvSpPr>
          <p:nvPr/>
        </p:nvSpPr>
        <p:spPr bwMode="auto">
          <a:xfrm>
            <a:off x="2971800" y="1981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6" name="Oval 44"/>
          <p:cNvSpPr>
            <a:spLocks noChangeArrowheads="1"/>
          </p:cNvSpPr>
          <p:nvPr/>
        </p:nvSpPr>
        <p:spPr bwMode="auto">
          <a:xfrm>
            <a:off x="2667000" y="22860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7" name="Oval 45"/>
          <p:cNvSpPr>
            <a:spLocks noChangeArrowheads="1"/>
          </p:cNvSpPr>
          <p:nvPr/>
        </p:nvSpPr>
        <p:spPr bwMode="auto">
          <a:xfrm>
            <a:off x="2667000" y="1676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8" name="Oval 46"/>
          <p:cNvSpPr>
            <a:spLocks noChangeArrowheads="1"/>
          </p:cNvSpPr>
          <p:nvPr/>
        </p:nvSpPr>
        <p:spPr bwMode="auto">
          <a:xfrm>
            <a:off x="2667000" y="1981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9" name="Oval 44"/>
          <p:cNvSpPr>
            <a:spLocks noChangeArrowheads="1"/>
          </p:cNvSpPr>
          <p:nvPr/>
        </p:nvSpPr>
        <p:spPr bwMode="auto">
          <a:xfrm>
            <a:off x="3276600" y="3200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0" name="Oval 45"/>
          <p:cNvSpPr>
            <a:spLocks noChangeArrowheads="1"/>
          </p:cNvSpPr>
          <p:nvPr/>
        </p:nvSpPr>
        <p:spPr bwMode="auto">
          <a:xfrm>
            <a:off x="3276600" y="25908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1" name="Oval 46"/>
          <p:cNvSpPr>
            <a:spLocks noChangeArrowheads="1"/>
          </p:cNvSpPr>
          <p:nvPr/>
        </p:nvSpPr>
        <p:spPr bwMode="auto">
          <a:xfrm>
            <a:off x="3276600" y="2895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2" name="Oval 44"/>
          <p:cNvSpPr>
            <a:spLocks noChangeArrowheads="1"/>
          </p:cNvSpPr>
          <p:nvPr/>
        </p:nvSpPr>
        <p:spPr bwMode="auto">
          <a:xfrm>
            <a:off x="3581400" y="3200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3" name="Oval 45"/>
          <p:cNvSpPr>
            <a:spLocks noChangeArrowheads="1"/>
          </p:cNvSpPr>
          <p:nvPr/>
        </p:nvSpPr>
        <p:spPr bwMode="auto">
          <a:xfrm>
            <a:off x="3581400" y="25908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4" name="Oval 46"/>
          <p:cNvSpPr>
            <a:spLocks noChangeArrowheads="1"/>
          </p:cNvSpPr>
          <p:nvPr/>
        </p:nvSpPr>
        <p:spPr bwMode="auto">
          <a:xfrm>
            <a:off x="3581400" y="2895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8" name="Oval 44"/>
          <p:cNvSpPr>
            <a:spLocks noChangeArrowheads="1"/>
          </p:cNvSpPr>
          <p:nvPr/>
        </p:nvSpPr>
        <p:spPr bwMode="auto">
          <a:xfrm>
            <a:off x="2971800" y="3200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9" name="Oval 45"/>
          <p:cNvSpPr>
            <a:spLocks noChangeArrowheads="1"/>
          </p:cNvSpPr>
          <p:nvPr/>
        </p:nvSpPr>
        <p:spPr bwMode="auto">
          <a:xfrm>
            <a:off x="2971800" y="25908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30" name="Oval 46"/>
          <p:cNvSpPr>
            <a:spLocks noChangeArrowheads="1"/>
          </p:cNvSpPr>
          <p:nvPr/>
        </p:nvSpPr>
        <p:spPr bwMode="auto">
          <a:xfrm>
            <a:off x="2971800" y="2895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31" name="Oval 44"/>
          <p:cNvSpPr>
            <a:spLocks noChangeArrowheads="1"/>
          </p:cNvSpPr>
          <p:nvPr/>
        </p:nvSpPr>
        <p:spPr bwMode="auto">
          <a:xfrm>
            <a:off x="2667000" y="3200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32" name="Oval 45"/>
          <p:cNvSpPr>
            <a:spLocks noChangeArrowheads="1"/>
          </p:cNvSpPr>
          <p:nvPr/>
        </p:nvSpPr>
        <p:spPr bwMode="auto">
          <a:xfrm>
            <a:off x="2667000" y="25908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33" name="Oval 46"/>
          <p:cNvSpPr>
            <a:spLocks noChangeArrowheads="1"/>
          </p:cNvSpPr>
          <p:nvPr/>
        </p:nvSpPr>
        <p:spPr bwMode="auto">
          <a:xfrm>
            <a:off x="2667000" y="2895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64" name="Oval 33"/>
          <p:cNvSpPr>
            <a:spLocks noChangeArrowheads="1"/>
          </p:cNvSpPr>
          <p:nvPr/>
        </p:nvSpPr>
        <p:spPr bwMode="auto">
          <a:xfrm>
            <a:off x="20574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34"/>
          <p:cNvSpPr>
            <a:spLocks noChangeArrowheads="1"/>
          </p:cNvSpPr>
          <p:nvPr/>
        </p:nvSpPr>
        <p:spPr bwMode="auto">
          <a:xfrm>
            <a:off x="22098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35"/>
          <p:cNvSpPr>
            <a:spLocks noChangeArrowheads="1"/>
          </p:cNvSpPr>
          <p:nvPr/>
        </p:nvSpPr>
        <p:spPr bwMode="auto">
          <a:xfrm>
            <a:off x="23622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36"/>
          <p:cNvSpPr>
            <a:spLocks noChangeArrowheads="1"/>
          </p:cNvSpPr>
          <p:nvPr/>
        </p:nvSpPr>
        <p:spPr bwMode="auto">
          <a:xfrm>
            <a:off x="63246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Oval 37"/>
          <p:cNvSpPr>
            <a:spLocks noChangeArrowheads="1"/>
          </p:cNvSpPr>
          <p:nvPr/>
        </p:nvSpPr>
        <p:spPr bwMode="auto">
          <a:xfrm>
            <a:off x="64770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38"/>
          <p:cNvSpPr>
            <a:spLocks noChangeArrowheads="1"/>
          </p:cNvSpPr>
          <p:nvPr/>
        </p:nvSpPr>
        <p:spPr bwMode="auto">
          <a:xfrm>
            <a:off x="66294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1" name="Straight Connector 70"/>
          <p:cNvCxnSpPr>
            <a:stCxn id="17" idx="4"/>
            <a:endCxn id="18" idx="0"/>
          </p:cNvCxnSpPr>
          <p:nvPr/>
        </p:nvCxnSpPr>
        <p:spPr>
          <a:xfrm rot="5400000">
            <a:off x="2667000" y="1905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8" idx="4"/>
            <a:endCxn id="16" idx="0"/>
          </p:cNvCxnSpPr>
          <p:nvPr/>
        </p:nvCxnSpPr>
        <p:spPr>
          <a:xfrm rot="5400000">
            <a:off x="2667000" y="2209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6" idx="4"/>
            <a:endCxn id="32" idx="0"/>
          </p:cNvCxnSpPr>
          <p:nvPr/>
        </p:nvCxnSpPr>
        <p:spPr>
          <a:xfrm rot="5400000">
            <a:off x="2667000" y="2514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32" idx="4"/>
            <a:endCxn id="33" idx="0"/>
          </p:cNvCxnSpPr>
          <p:nvPr/>
        </p:nvCxnSpPr>
        <p:spPr>
          <a:xfrm rot="5400000">
            <a:off x="2667000" y="2819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33" idx="4"/>
            <a:endCxn id="31" idx="0"/>
          </p:cNvCxnSpPr>
          <p:nvPr/>
        </p:nvCxnSpPr>
        <p:spPr>
          <a:xfrm rot="5400000">
            <a:off x="2667000" y="3124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14" idx="4"/>
            <a:endCxn id="15" idx="0"/>
          </p:cNvCxnSpPr>
          <p:nvPr/>
        </p:nvCxnSpPr>
        <p:spPr>
          <a:xfrm rot="5400000">
            <a:off x="2971800" y="1905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15" idx="4"/>
            <a:endCxn id="13" idx="0"/>
          </p:cNvCxnSpPr>
          <p:nvPr/>
        </p:nvCxnSpPr>
        <p:spPr>
          <a:xfrm rot="5400000">
            <a:off x="2971800" y="2209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13" idx="4"/>
            <a:endCxn id="29" idx="0"/>
          </p:cNvCxnSpPr>
          <p:nvPr/>
        </p:nvCxnSpPr>
        <p:spPr>
          <a:xfrm rot="5400000">
            <a:off x="2971800" y="2514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29" idx="4"/>
            <a:endCxn id="30" idx="0"/>
          </p:cNvCxnSpPr>
          <p:nvPr/>
        </p:nvCxnSpPr>
        <p:spPr>
          <a:xfrm rot="5400000">
            <a:off x="2971800" y="2819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30" idx="4"/>
            <a:endCxn id="28" idx="0"/>
          </p:cNvCxnSpPr>
          <p:nvPr/>
        </p:nvCxnSpPr>
        <p:spPr>
          <a:xfrm rot="5400000">
            <a:off x="2971800" y="3124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5" idx="4"/>
            <a:endCxn id="6" idx="0"/>
          </p:cNvCxnSpPr>
          <p:nvPr/>
        </p:nvCxnSpPr>
        <p:spPr>
          <a:xfrm rot="5400000">
            <a:off x="3276600" y="1905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6" idx="4"/>
            <a:endCxn id="4" idx="0"/>
          </p:cNvCxnSpPr>
          <p:nvPr/>
        </p:nvCxnSpPr>
        <p:spPr>
          <a:xfrm rot="5400000">
            <a:off x="3276600" y="2209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4" idx="4"/>
            <a:endCxn id="20" idx="0"/>
          </p:cNvCxnSpPr>
          <p:nvPr/>
        </p:nvCxnSpPr>
        <p:spPr>
          <a:xfrm rot="5400000">
            <a:off x="3276600" y="2514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20" idx="4"/>
            <a:endCxn id="21" idx="0"/>
          </p:cNvCxnSpPr>
          <p:nvPr/>
        </p:nvCxnSpPr>
        <p:spPr>
          <a:xfrm rot="5400000">
            <a:off x="3276600" y="2819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21" idx="4"/>
            <a:endCxn id="19" idx="0"/>
          </p:cNvCxnSpPr>
          <p:nvPr/>
        </p:nvCxnSpPr>
        <p:spPr>
          <a:xfrm rot="5400000">
            <a:off x="3276600" y="3124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8" idx="4"/>
            <a:endCxn id="9" idx="0"/>
          </p:cNvCxnSpPr>
          <p:nvPr/>
        </p:nvCxnSpPr>
        <p:spPr>
          <a:xfrm rot="5400000">
            <a:off x="3581400" y="1905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9" idx="4"/>
            <a:endCxn id="7" idx="0"/>
          </p:cNvCxnSpPr>
          <p:nvPr/>
        </p:nvCxnSpPr>
        <p:spPr>
          <a:xfrm rot="5400000">
            <a:off x="3581400" y="2209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7" idx="4"/>
            <a:endCxn id="23" idx="0"/>
          </p:cNvCxnSpPr>
          <p:nvPr/>
        </p:nvCxnSpPr>
        <p:spPr>
          <a:xfrm rot="5400000">
            <a:off x="3581400" y="2514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23" idx="4"/>
            <a:endCxn id="24" idx="0"/>
          </p:cNvCxnSpPr>
          <p:nvPr/>
        </p:nvCxnSpPr>
        <p:spPr>
          <a:xfrm rot="5400000">
            <a:off x="3581400" y="2819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24" idx="4"/>
            <a:endCxn id="22" idx="0"/>
          </p:cNvCxnSpPr>
          <p:nvPr/>
        </p:nvCxnSpPr>
        <p:spPr>
          <a:xfrm rot="5400000">
            <a:off x="3581400" y="3124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7" idx="6"/>
            <a:endCxn id="14" idx="2"/>
          </p:cNvCxnSpPr>
          <p:nvPr/>
        </p:nvCxnSpPr>
        <p:spPr>
          <a:xfrm>
            <a:off x="2819400" y="1752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4" idx="6"/>
            <a:endCxn id="5" idx="2"/>
          </p:cNvCxnSpPr>
          <p:nvPr/>
        </p:nvCxnSpPr>
        <p:spPr>
          <a:xfrm>
            <a:off x="3124200" y="1752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5" idx="6"/>
            <a:endCxn id="8" idx="2"/>
          </p:cNvCxnSpPr>
          <p:nvPr/>
        </p:nvCxnSpPr>
        <p:spPr>
          <a:xfrm>
            <a:off x="3429000" y="1752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18" idx="6"/>
            <a:endCxn id="15" idx="2"/>
          </p:cNvCxnSpPr>
          <p:nvPr/>
        </p:nvCxnSpPr>
        <p:spPr>
          <a:xfrm>
            <a:off x="2819400" y="2057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5" idx="6"/>
            <a:endCxn id="6" idx="2"/>
          </p:cNvCxnSpPr>
          <p:nvPr/>
        </p:nvCxnSpPr>
        <p:spPr>
          <a:xfrm>
            <a:off x="3124200" y="2057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6" idx="6"/>
            <a:endCxn id="9" idx="2"/>
          </p:cNvCxnSpPr>
          <p:nvPr/>
        </p:nvCxnSpPr>
        <p:spPr>
          <a:xfrm>
            <a:off x="3429000" y="2057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6" idx="6"/>
            <a:endCxn id="13" idx="2"/>
          </p:cNvCxnSpPr>
          <p:nvPr/>
        </p:nvCxnSpPr>
        <p:spPr>
          <a:xfrm>
            <a:off x="2819400" y="2362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3" idx="6"/>
            <a:endCxn id="4" idx="2"/>
          </p:cNvCxnSpPr>
          <p:nvPr/>
        </p:nvCxnSpPr>
        <p:spPr>
          <a:xfrm>
            <a:off x="3124200" y="2362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4" idx="6"/>
            <a:endCxn id="7" idx="2"/>
          </p:cNvCxnSpPr>
          <p:nvPr/>
        </p:nvCxnSpPr>
        <p:spPr>
          <a:xfrm>
            <a:off x="3429000" y="2362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32" idx="6"/>
            <a:endCxn id="29" idx="2"/>
          </p:cNvCxnSpPr>
          <p:nvPr/>
        </p:nvCxnSpPr>
        <p:spPr>
          <a:xfrm>
            <a:off x="2819400" y="2667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29" idx="6"/>
            <a:endCxn id="20" idx="2"/>
          </p:cNvCxnSpPr>
          <p:nvPr/>
        </p:nvCxnSpPr>
        <p:spPr>
          <a:xfrm>
            <a:off x="3124200" y="2667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20" idx="6"/>
            <a:endCxn id="23" idx="2"/>
          </p:cNvCxnSpPr>
          <p:nvPr/>
        </p:nvCxnSpPr>
        <p:spPr>
          <a:xfrm>
            <a:off x="3429000" y="2667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33" idx="6"/>
            <a:endCxn id="30" idx="2"/>
          </p:cNvCxnSpPr>
          <p:nvPr/>
        </p:nvCxnSpPr>
        <p:spPr>
          <a:xfrm>
            <a:off x="2819400" y="2971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30" idx="6"/>
            <a:endCxn id="21" idx="2"/>
          </p:cNvCxnSpPr>
          <p:nvPr/>
        </p:nvCxnSpPr>
        <p:spPr>
          <a:xfrm>
            <a:off x="3124200" y="2971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21" idx="6"/>
            <a:endCxn id="24" idx="2"/>
          </p:cNvCxnSpPr>
          <p:nvPr/>
        </p:nvCxnSpPr>
        <p:spPr>
          <a:xfrm>
            <a:off x="3429000" y="2971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31" idx="6"/>
            <a:endCxn id="28" idx="2"/>
          </p:cNvCxnSpPr>
          <p:nvPr/>
        </p:nvCxnSpPr>
        <p:spPr>
          <a:xfrm>
            <a:off x="2819400" y="3276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28" idx="6"/>
            <a:endCxn id="19" idx="2"/>
          </p:cNvCxnSpPr>
          <p:nvPr/>
        </p:nvCxnSpPr>
        <p:spPr>
          <a:xfrm>
            <a:off x="3124200" y="3276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19" idx="6"/>
            <a:endCxn id="22" idx="2"/>
          </p:cNvCxnSpPr>
          <p:nvPr/>
        </p:nvCxnSpPr>
        <p:spPr>
          <a:xfrm>
            <a:off x="3429000" y="3276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44"/>
          <p:cNvSpPr>
            <a:spLocks noChangeArrowheads="1"/>
          </p:cNvSpPr>
          <p:nvPr/>
        </p:nvSpPr>
        <p:spPr bwMode="auto">
          <a:xfrm>
            <a:off x="4495800" y="22860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63" name="Oval 45"/>
          <p:cNvSpPr>
            <a:spLocks noChangeArrowheads="1"/>
          </p:cNvSpPr>
          <p:nvPr/>
        </p:nvSpPr>
        <p:spPr bwMode="auto">
          <a:xfrm>
            <a:off x="4495800" y="1676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64" name="Oval 46"/>
          <p:cNvSpPr>
            <a:spLocks noChangeArrowheads="1"/>
          </p:cNvSpPr>
          <p:nvPr/>
        </p:nvSpPr>
        <p:spPr bwMode="auto">
          <a:xfrm>
            <a:off x="4495800" y="1981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65" name="Oval 44"/>
          <p:cNvSpPr>
            <a:spLocks noChangeArrowheads="1"/>
          </p:cNvSpPr>
          <p:nvPr/>
        </p:nvSpPr>
        <p:spPr bwMode="auto">
          <a:xfrm>
            <a:off x="4800600" y="22860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66" name="Oval 45"/>
          <p:cNvSpPr>
            <a:spLocks noChangeArrowheads="1"/>
          </p:cNvSpPr>
          <p:nvPr/>
        </p:nvSpPr>
        <p:spPr bwMode="auto">
          <a:xfrm>
            <a:off x="4800600" y="1676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67" name="Oval 46"/>
          <p:cNvSpPr>
            <a:spLocks noChangeArrowheads="1"/>
          </p:cNvSpPr>
          <p:nvPr/>
        </p:nvSpPr>
        <p:spPr bwMode="auto">
          <a:xfrm>
            <a:off x="4800600" y="1981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68" name="Oval 44"/>
          <p:cNvSpPr>
            <a:spLocks noChangeArrowheads="1"/>
          </p:cNvSpPr>
          <p:nvPr/>
        </p:nvSpPr>
        <p:spPr bwMode="auto">
          <a:xfrm>
            <a:off x="4191000" y="22860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69" name="Oval 45"/>
          <p:cNvSpPr>
            <a:spLocks noChangeArrowheads="1"/>
          </p:cNvSpPr>
          <p:nvPr/>
        </p:nvSpPr>
        <p:spPr bwMode="auto">
          <a:xfrm>
            <a:off x="4191000" y="1676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70" name="Oval 46"/>
          <p:cNvSpPr>
            <a:spLocks noChangeArrowheads="1"/>
          </p:cNvSpPr>
          <p:nvPr/>
        </p:nvSpPr>
        <p:spPr bwMode="auto">
          <a:xfrm>
            <a:off x="4191000" y="1981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71" name="Oval 44"/>
          <p:cNvSpPr>
            <a:spLocks noChangeArrowheads="1"/>
          </p:cNvSpPr>
          <p:nvPr/>
        </p:nvSpPr>
        <p:spPr bwMode="auto">
          <a:xfrm>
            <a:off x="3886200" y="22860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72" name="Oval 45"/>
          <p:cNvSpPr>
            <a:spLocks noChangeArrowheads="1"/>
          </p:cNvSpPr>
          <p:nvPr/>
        </p:nvSpPr>
        <p:spPr bwMode="auto">
          <a:xfrm>
            <a:off x="3886200" y="1676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73" name="Oval 46"/>
          <p:cNvSpPr>
            <a:spLocks noChangeArrowheads="1"/>
          </p:cNvSpPr>
          <p:nvPr/>
        </p:nvSpPr>
        <p:spPr bwMode="auto">
          <a:xfrm>
            <a:off x="3886200" y="1981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74" name="Oval 44"/>
          <p:cNvSpPr>
            <a:spLocks noChangeArrowheads="1"/>
          </p:cNvSpPr>
          <p:nvPr/>
        </p:nvSpPr>
        <p:spPr bwMode="auto">
          <a:xfrm>
            <a:off x="4495800" y="3200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75" name="Oval 45"/>
          <p:cNvSpPr>
            <a:spLocks noChangeArrowheads="1"/>
          </p:cNvSpPr>
          <p:nvPr/>
        </p:nvSpPr>
        <p:spPr bwMode="auto">
          <a:xfrm>
            <a:off x="4495800" y="25908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76" name="Oval 46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77" name="Oval 44"/>
          <p:cNvSpPr>
            <a:spLocks noChangeArrowheads="1"/>
          </p:cNvSpPr>
          <p:nvPr/>
        </p:nvSpPr>
        <p:spPr bwMode="auto">
          <a:xfrm>
            <a:off x="4800600" y="3200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78" name="Oval 45"/>
          <p:cNvSpPr>
            <a:spLocks noChangeArrowheads="1"/>
          </p:cNvSpPr>
          <p:nvPr/>
        </p:nvSpPr>
        <p:spPr bwMode="auto">
          <a:xfrm>
            <a:off x="4800600" y="25908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79" name="Oval 46"/>
          <p:cNvSpPr>
            <a:spLocks noChangeArrowheads="1"/>
          </p:cNvSpPr>
          <p:nvPr/>
        </p:nvSpPr>
        <p:spPr bwMode="auto">
          <a:xfrm>
            <a:off x="4800600" y="2895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80" name="Oval 44"/>
          <p:cNvSpPr>
            <a:spLocks noChangeArrowheads="1"/>
          </p:cNvSpPr>
          <p:nvPr/>
        </p:nvSpPr>
        <p:spPr bwMode="auto">
          <a:xfrm>
            <a:off x="4191000" y="3200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81" name="Oval 45"/>
          <p:cNvSpPr>
            <a:spLocks noChangeArrowheads="1"/>
          </p:cNvSpPr>
          <p:nvPr/>
        </p:nvSpPr>
        <p:spPr bwMode="auto">
          <a:xfrm>
            <a:off x="4191000" y="25908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82" name="Oval 46"/>
          <p:cNvSpPr>
            <a:spLocks noChangeArrowheads="1"/>
          </p:cNvSpPr>
          <p:nvPr/>
        </p:nvSpPr>
        <p:spPr bwMode="auto">
          <a:xfrm>
            <a:off x="4191000" y="2895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83" name="Oval 44"/>
          <p:cNvSpPr>
            <a:spLocks noChangeArrowheads="1"/>
          </p:cNvSpPr>
          <p:nvPr/>
        </p:nvSpPr>
        <p:spPr bwMode="auto">
          <a:xfrm>
            <a:off x="3886200" y="3200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84" name="Oval 45"/>
          <p:cNvSpPr>
            <a:spLocks noChangeArrowheads="1"/>
          </p:cNvSpPr>
          <p:nvPr/>
        </p:nvSpPr>
        <p:spPr bwMode="auto">
          <a:xfrm>
            <a:off x="3886200" y="25908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85" name="Oval 46"/>
          <p:cNvSpPr>
            <a:spLocks noChangeArrowheads="1"/>
          </p:cNvSpPr>
          <p:nvPr/>
        </p:nvSpPr>
        <p:spPr bwMode="auto">
          <a:xfrm>
            <a:off x="3886200" y="2895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cxnSp>
        <p:nvCxnSpPr>
          <p:cNvPr id="186" name="Straight Connector 185"/>
          <p:cNvCxnSpPr>
            <a:stCxn id="172" idx="4"/>
            <a:endCxn id="173" idx="0"/>
          </p:cNvCxnSpPr>
          <p:nvPr/>
        </p:nvCxnSpPr>
        <p:spPr>
          <a:xfrm rot="5400000">
            <a:off x="3886200" y="1905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73" idx="4"/>
            <a:endCxn id="171" idx="0"/>
          </p:cNvCxnSpPr>
          <p:nvPr/>
        </p:nvCxnSpPr>
        <p:spPr>
          <a:xfrm rot="5400000">
            <a:off x="3886200" y="2209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171" idx="4"/>
            <a:endCxn id="184" idx="0"/>
          </p:cNvCxnSpPr>
          <p:nvPr/>
        </p:nvCxnSpPr>
        <p:spPr>
          <a:xfrm rot="5400000">
            <a:off x="3886200" y="2514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84" idx="4"/>
            <a:endCxn id="185" idx="0"/>
          </p:cNvCxnSpPr>
          <p:nvPr/>
        </p:nvCxnSpPr>
        <p:spPr>
          <a:xfrm rot="5400000">
            <a:off x="3886200" y="2819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185" idx="4"/>
            <a:endCxn id="183" idx="0"/>
          </p:cNvCxnSpPr>
          <p:nvPr/>
        </p:nvCxnSpPr>
        <p:spPr>
          <a:xfrm rot="5400000">
            <a:off x="3886200" y="3124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169" idx="4"/>
            <a:endCxn id="170" idx="0"/>
          </p:cNvCxnSpPr>
          <p:nvPr/>
        </p:nvCxnSpPr>
        <p:spPr>
          <a:xfrm rot="5400000">
            <a:off x="4191000" y="1905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170" idx="4"/>
            <a:endCxn id="168" idx="0"/>
          </p:cNvCxnSpPr>
          <p:nvPr/>
        </p:nvCxnSpPr>
        <p:spPr>
          <a:xfrm rot="5400000">
            <a:off x="4191000" y="2209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168" idx="4"/>
            <a:endCxn id="181" idx="0"/>
          </p:cNvCxnSpPr>
          <p:nvPr/>
        </p:nvCxnSpPr>
        <p:spPr>
          <a:xfrm rot="5400000">
            <a:off x="4191000" y="2514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stCxn id="181" idx="4"/>
            <a:endCxn id="182" idx="0"/>
          </p:cNvCxnSpPr>
          <p:nvPr/>
        </p:nvCxnSpPr>
        <p:spPr>
          <a:xfrm rot="5400000">
            <a:off x="4191000" y="2819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182" idx="4"/>
            <a:endCxn id="180" idx="0"/>
          </p:cNvCxnSpPr>
          <p:nvPr/>
        </p:nvCxnSpPr>
        <p:spPr>
          <a:xfrm rot="5400000">
            <a:off x="4191000" y="3124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stCxn id="163" idx="4"/>
            <a:endCxn id="164" idx="0"/>
          </p:cNvCxnSpPr>
          <p:nvPr/>
        </p:nvCxnSpPr>
        <p:spPr>
          <a:xfrm rot="5400000">
            <a:off x="4495800" y="1905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>
            <a:stCxn id="164" idx="4"/>
            <a:endCxn id="162" idx="0"/>
          </p:cNvCxnSpPr>
          <p:nvPr/>
        </p:nvCxnSpPr>
        <p:spPr>
          <a:xfrm rot="5400000">
            <a:off x="4495800" y="2209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162" idx="4"/>
            <a:endCxn id="175" idx="0"/>
          </p:cNvCxnSpPr>
          <p:nvPr/>
        </p:nvCxnSpPr>
        <p:spPr>
          <a:xfrm rot="5400000">
            <a:off x="4495800" y="2514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175" idx="4"/>
            <a:endCxn id="176" idx="0"/>
          </p:cNvCxnSpPr>
          <p:nvPr/>
        </p:nvCxnSpPr>
        <p:spPr>
          <a:xfrm rot="5400000">
            <a:off x="4495800" y="2819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176" idx="4"/>
            <a:endCxn id="174" idx="0"/>
          </p:cNvCxnSpPr>
          <p:nvPr/>
        </p:nvCxnSpPr>
        <p:spPr>
          <a:xfrm rot="5400000">
            <a:off x="4495800" y="3124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>
            <a:stCxn id="166" idx="4"/>
            <a:endCxn id="167" idx="0"/>
          </p:cNvCxnSpPr>
          <p:nvPr/>
        </p:nvCxnSpPr>
        <p:spPr>
          <a:xfrm rot="5400000">
            <a:off x="4800600" y="1905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stCxn id="167" idx="4"/>
            <a:endCxn id="165" idx="0"/>
          </p:cNvCxnSpPr>
          <p:nvPr/>
        </p:nvCxnSpPr>
        <p:spPr>
          <a:xfrm rot="5400000">
            <a:off x="4800600" y="2209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stCxn id="165" idx="4"/>
            <a:endCxn id="178" idx="0"/>
          </p:cNvCxnSpPr>
          <p:nvPr/>
        </p:nvCxnSpPr>
        <p:spPr>
          <a:xfrm rot="5400000">
            <a:off x="4800600" y="2514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stCxn id="178" idx="4"/>
            <a:endCxn id="179" idx="0"/>
          </p:cNvCxnSpPr>
          <p:nvPr/>
        </p:nvCxnSpPr>
        <p:spPr>
          <a:xfrm rot="5400000">
            <a:off x="4800600" y="2819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stCxn id="179" idx="4"/>
            <a:endCxn id="177" idx="0"/>
          </p:cNvCxnSpPr>
          <p:nvPr/>
        </p:nvCxnSpPr>
        <p:spPr>
          <a:xfrm rot="5400000">
            <a:off x="4800600" y="3124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stCxn id="172" idx="6"/>
            <a:endCxn id="169" idx="2"/>
          </p:cNvCxnSpPr>
          <p:nvPr/>
        </p:nvCxnSpPr>
        <p:spPr>
          <a:xfrm>
            <a:off x="4038600" y="1752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stCxn id="169" idx="6"/>
            <a:endCxn id="163" idx="2"/>
          </p:cNvCxnSpPr>
          <p:nvPr/>
        </p:nvCxnSpPr>
        <p:spPr>
          <a:xfrm>
            <a:off x="4343400" y="1752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>
            <a:stCxn id="163" idx="6"/>
            <a:endCxn id="166" idx="2"/>
          </p:cNvCxnSpPr>
          <p:nvPr/>
        </p:nvCxnSpPr>
        <p:spPr>
          <a:xfrm>
            <a:off x="4648200" y="1752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>
            <a:stCxn id="173" idx="6"/>
            <a:endCxn id="170" idx="2"/>
          </p:cNvCxnSpPr>
          <p:nvPr/>
        </p:nvCxnSpPr>
        <p:spPr>
          <a:xfrm>
            <a:off x="4038600" y="2057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stCxn id="170" idx="6"/>
            <a:endCxn id="164" idx="2"/>
          </p:cNvCxnSpPr>
          <p:nvPr/>
        </p:nvCxnSpPr>
        <p:spPr>
          <a:xfrm>
            <a:off x="4343400" y="2057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>
            <a:stCxn id="164" idx="6"/>
            <a:endCxn id="167" idx="2"/>
          </p:cNvCxnSpPr>
          <p:nvPr/>
        </p:nvCxnSpPr>
        <p:spPr>
          <a:xfrm>
            <a:off x="4648200" y="2057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>
            <a:stCxn id="171" idx="6"/>
            <a:endCxn id="168" idx="2"/>
          </p:cNvCxnSpPr>
          <p:nvPr/>
        </p:nvCxnSpPr>
        <p:spPr>
          <a:xfrm>
            <a:off x="4038600" y="2362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stCxn id="168" idx="6"/>
            <a:endCxn id="162" idx="2"/>
          </p:cNvCxnSpPr>
          <p:nvPr/>
        </p:nvCxnSpPr>
        <p:spPr>
          <a:xfrm>
            <a:off x="4343400" y="2362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>
            <a:stCxn id="162" idx="6"/>
            <a:endCxn id="165" idx="2"/>
          </p:cNvCxnSpPr>
          <p:nvPr/>
        </p:nvCxnSpPr>
        <p:spPr>
          <a:xfrm>
            <a:off x="4648200" y="2362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stCxn id="184" idx="6"/>
            <a:endCxn id="181" idx="2"/>
          </p:cNvCxnSpPr>
          <p:nvPr/>
        </p:nvCxnSpPr>
        <p:spPr>
          <a:xfrm>
            <a:off x="4038600" y="2667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>
            <a:stCxn id="181" idx="6"/>
            <a:endCxn id="175" idx="2"/>
          </p:cNvCxnSpPr>
          <p:nvPr/>
        </p:nvCxnSpPr>
        <p:spPr>
          <a:xfrm>
            <a:off x="4343400" y="2667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stCxn id="175" idx="6"/>
            <a:endCxn id="178" idx="2"/>
          </p:cNvCxnSpPr>
          <p:nvPr/>
        </p:nvCxnSpPr>
        <p:spPr>
          <a:xfrm>
            <a:off x="4648200" y="2667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>
            <a:stCxn id="185" idx="6"/>
            <a:endCxn id="182" idx="2"/>
          </p:cNvCxnSpPr>
          <p:nvPr/>
        </p:nvCxnSpPr>
        <p:spPr>
          <a:xfrm>
            <a:off x="4038600" y="2971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>
            <a:stCxn id="182" idx="6"/>
            <a:endCxn id="176" idx="2"/>
          </p:cNvCxnSpPr>
          <p:nvPr/>
        </p:nvCxnSpPr>
        <p:spPr>
          <a:xfrm>
            <a:off x="4343400" y="2971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stCxn id="176" idx="6"/>
            <a:endCxn id="179" idx="2"/>
          </p:cNvCxnSpPr>
          <p:nvPr/>
        </p:nvCxnSpPr>
        <p:spPr>
          <a:xfrm>
            <a:off x="4648200" y="2971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>
            <a:stCxn id="183" idx="6"/>
            <a:endCxn id="180" idx="2"/>
          </p:cNvCxnSpPr>
          <p:nvPr/>
        </p:nvCxnSpPr>
        <p:spPr>
          <a:xfrm>
            <a:off x="4038600" y="3276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>
            <a:stCxn id="180" idx="6"/>
            <a:endCxn id="174" idx="2"/>
          </p:cNvCxnSpPr>
          <p:nvPr/>
        </p:nvCxnSpPr>
        <p:spPr>
          <a:xfrm>
            <a:off x="4343400" y="3276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>
            <a:stCxn id="174" idx="6"/>
            <a:endCxn id="177" idx="2"/>
          </p:cNvCxnSpPr>
          <p:nvPr/>
        </p:nvCxnSpPr>
        <p:spPr>
          <a:xfrm>
            <a:off x="4648200" y="3276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>
            <a:stCxn id="8" idx="6"/>
            <a:endCxn id="172" idx="2"/>
          </p:cNvCxnSpPr>
          <p:nvPr/>
        </p:nvCxnSpPr>
        <p:spPr>
          <a:xfrm>
            <a:off x="3733800" y="1752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stCxn id="9" idx="6"/>
            <a:endCxn id="173" idx="2"/>
          </p:cNvCxnSpPr>
          <p:nvPr/>
        </p:nvCxnSpPr>
        <p:spPr>
          <a:xfrm>
            <a:off x="3733800" y="2057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>
            <a:stCxn id="7" idx="6"/>
            <a:endCxn id="171" idx="2"/>
          </p:cNvCxnSpPr>
          <p:nvPr/>
        </p:nvCxnSpPr>
        <p:spPr>
          <a:xfrm>
            <a:off x="3733800" y="2362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>
            <a:stCxn id="23" idx="6"/>
            <a:endCxn id="184" idx="2"/>
          </p:cNvCxnSpPr>
          <p:nvPr/>
        </p:nvCxnSpPr>
        <p:spPr>
          <a:xfrm>
            <a:off x="3733800" y="2667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>
            <a:stCxn id="185" idx="2"/>
            <a:endCxn id="24" idx="6"/>
          </p:cNvCxnSpPr>
          <p:nvPr/>
        </p:nvCxnSpPr>
        <p:spPr>
          <a:xfrm rot="10800000">
            <a:off x="3733800" y="2971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>
            <a:stCxn id="183" idx="2"/>
            <a:endCxn id="22" idx="6"/>
          </p:cNvCxnSpPr>
          <p:nvPr/>
        </p:nvCxnSpPr>
        <p:spPr>
          <a:xfrm rot="10800000">
            <a:off x="3733800" y="3276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Oval 44"/>
          <p:cNvSpPr>
            <a:spLocks noChangeArrowheads="1"/>
          </p:cNvSpPr>
          <p:nvPr/>
        </p:nvSpPr>
        <p:spPr bwMode="auto">
          <a:xfrm>
            <a:off x="5715000" y="22860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46" name="Oval 45"/>
          <p:cNvSpPr>
            <a:spLocks noChangeArrowheads="1"/>
          </p:cNvSpPr>
          <p:nvPr/>
        </p:nvSpPr>
        <p:spPr bwMode="auto">
          <a:xfrm>
            <a:off x="5715000" y="1676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47" name="Oval 46"/>
          <p:cNvSpPr>
            <a:spLocks noChangeArrowheads="1"/>
          </p:cNvSpPr>
          <p:nvPr/>
        </p:nvSpPr>
        <p:spPr bwMode="auto">
          <a:xfrm>
            <a:off x="5715000" y="1981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48" name="Oval 44"/>
          <p:cNvSpPr>
            <a:spLocks noChangeArrowheads="1"/>
          </p:cNvSpPr>
          <p:nvPr/>
        </p:nvSpPr>
        <p:spPr bwMode="auto">
          <a:xfrm>
            <a:off x="6019800" y="22860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49" name="Oval 45"/>
          <p:cNvSpPr>
            <a:spLocks noChangeArrowheads="1"/>
          </p:cNvSpPr>
          <p:nvPr/>
        </p:nvSpPr>
        <p:spPr bwMode="auto">
          <a:xfrm>
            <a:off x="6019800" y="1676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50" name="Oval 46"/>
          <p:cNvSpPr>
            <a:spLocks noChangeArrowheads="1"/>
          </p:cNvSpPr>
          <p:nvPr/>
        </p:nvSpPr>
        <p:spPr bwMode="auto">
          <a:xfrm>
            <a:off x="6019800" y="1981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51" name="Oval 44"/>
          <p:cNvSpPr>
            <a:spLocks noChangeArrowheads="1"/>
          </p:cNvSpPr>
          <p:nvPr/>
        </p:nvSpPr>
        <p:spPr bwMode="auto">
          <a:xfrm>
            <a:off x="5410200" y="22860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52" name="Oval 45"/>
          <p:cNvSpPr>
            <a:spLocks noChangeArrowheads="1"/>
          </p:cNvSpPr>
          <p:nvPr/>
        </p:nvSpPr>
        <p:spPr bwMode="auto">
          <a:xfrm>
            <a:off x="5410200" y="1676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53" name="Oval 46"/>
          <p:cNvSpPr>
            <a:spLocks noChangeArrowheads="1"/>
          </p:cNvSpPr>
          <p:nvPr/>
        </p:nvSpPr>
        <p:spPr bwMode="auto">
          <a:xfrm>
            <a:off x="5410200" y="1981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54" name="Oval 44"/>
          <p:cNvSpPr>
            <a:spLocks noChangeArrowheads="1"/>
          </p:cNvSpPr>
          <p:nvPr/>
        </p:nvSpPr>
        <p:spPr bwMode="auto">
          <a:xfrm>
            <a:off x="5105400" y="22860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55" name="Oval 45"/>
          <p:cNvSpPr>
            <a:spLocks noChangeArrowheads="1"/>
          </p:cNvSpPr>
          <p:nvPr/>
        </p:nvSpPr>
        <p:spPr bwMode="auto">
          <a:xfrm>
            <a:off x="5105400" y="1676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56" name="Oval 46"/>
          <p:cNvSpPr>
            <a:spLocks noChangeArrowheads="1"/>
          </p:cNvSpPr>
          <p:nvPr/>
        </p:nvSpPr>
        <p:spPr bwMode="auto">
          <a:xfrm>
            <a:off x="5105400" y="1981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57" name="Oval 44"/>
          <p:cNvSpPr>
            <a:spLocks noChangeArrowheads="1"/>
          </p:cNvSpPr>
          <p:nvPr/>
        </p:nvSpPr>
        <p:spPr bwMode="auto">
          <a:xfrm>
            <a:off x="5715000" y="3200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58" name="Oval 45"/>
          <p:cNvSpPr>
            <a:spLocks noChangeArrowheads="1"/>
          </p:cNvSpPr>
          <p:nvPr/>
        </p:nvSpPr>
        <p:spPr bwMode="auto">
          <a:xfrm>
            <a:off x="5715000" y="25908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59" name="Oval 46"/>
          <p:cNvSpPr>
            <a:spLocks noChangeArrowheads="1"/>
          </p:cNvSpPr>
          <p:nvPr/>
        </p:nvSpPr>
        <p:spPr bwMode="auto">
          <a:xfrm>
            <a:off x="5715000" y="2895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60" name="Oval 44"/>
          <p:cNvSpPr>
            <a:spLocks noChangeArrowheads="1"/>
          </p:cNvSpPr>
          <p:nvPr/>
        </p:nvSpPr>
        <p:spPr bwMode="auto">
          <a:xfrm>
            <a:off x="6019800" y="3200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61" name="Oval 45"/>
          <p:cNvSpPr>
            <a:spLocks noChangeArrowheads="1"/>
          </p:cNvSpPr>
          <p:nvPr/>
        </p:nvSpPr>
        <p:spPr bwMode="auto">
          <a:xfrm>
            <a:off x="6019800" y="25908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62" name="Oval 46"/>
          <p:cNvSpPr>
            <a:spLocks noChangeArrowheads="1"/>
          </p:cNvSpPr>
          <p:nvPr/>
        </p:nvSpPr>
        <p:spPr bwMode="auto">
          <a:xfrm>
            <a:off x="6019800" y="2895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63" name="Oval 44"/>
          <p:cNvSpPr>
            <a:spLocks noChangeArrowheads="1"/>
          </p:cNvSpPr>
          <p:nvPr/>
        </p:nvSpPr>
        <p:spPr bwMode="auto">
          <a:xfrm>
            <a:off x="5410200" y="3200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64" name="Oval 45"/>
          <p:cNvSpPr>
            <a:spLocks noChangeArrowheads="1"/>
          </p:cNvSpPr>
          <p:nvPr/>
        </p:nvSpPr>
        <p:spPr bwMode="auto">
          <a:xfrm>
            <a:off x="5410200" y="25908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65" name="Oval 46"/>
          <p:cNvSpPr>
            <a:spLocks noChangeArrowheads="1"/>
          </p:cNvSpPr>
          <p:nvPr/>
        </p:nvSpPr>
        <p:spPr bwMode="auto">
          <a:xfrm>
            <a:off x="5410200" y="2895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66" name="Oval 44"/>
          <p:cNvSpPr>
            <a:spLocks noChangeArrowheads="1"/>
          </p:cNvSpPr>
          <p:nvPr/>
        </p:nvSpPr>
        <p:spPr bwMode="auto">
          <a:xfrm>
            <a:off x="5105400" y="3200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67" name="Oval 45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68" name="Oval 46"/>
          <p:cNvSpPr>
            <a:spLocks noChangeArrowheads="1"/>
          </p:cNvSpPr>
          <p:nvPr/>
        </p:nvSpPr>
        <p:spPr bwMode="auto">
          <a:xfrm>
            <a:off x="5105400" y="2895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cxnSp>
        <p:nvCxnSpPr>
          <p:cNvPr id="269" name="Straight Connector 268"/>
          <p:cNvCxnSpPr>
            <a:stCxn id="255" idx="4"/>
            <a:endCxn id="256" idx="0"/>
          </p:cNvCxnSpPr>
          <p:nvPr/>
        </p:nvCxnSpPr>
        <p:spPr>
          <a:xfrm rot="5400000">
            <a:off x="5105400" y="1905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256" idx="4"/>
            <a:endCxn id="254" idx="0"/>
          </p:cNvCxnSpPr>
          <p:nvPr/>
        </p:nvCxnSpPr>
        <p:spPr>
          <a:xfrm rot="5400000">
            <a:off x="5105400" y="2209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254" idx="4"/>
            <a:endCxn id="267" idx="0"/>
          </p:cNvCxnSpPr>
          <p:nvPr/>
        </p:nvCxnSpPr>
        <p:spPr>
          <a:xfrm rot="5400000">
            <a:off x="5105400" y="2514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>
            <a:stCxn id="267" idx="4"/>
            <a:endCxn id="268" idx="0"/>
          </p:cNvCxnSpPr>
          <p:nvPr/>
        </p:nvCxnSpPr>
        <p:spPr>
          <a:xfrm rot="5400000">
            <a:off x="5105400" y="2819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>
            <a:stCxn id="268" idx="4"/>
            <a:endCxn id="266" idx="0"/>
          </p:cNvCxnSpPr>
          <p:nvPr/>
        </p:nvCxnSpPr>
        <p:spPr>
          <a:xfrm rot="5400000">
            <a:off x="5105400" y="3124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stCxn id="252" idx="4"/>
            <a:endCxn id="253" idx="0"/>
          </p:cNvCxnSpPr>
          <p:nvPr/>
        </p:nvCxnSpPr>
        <p:spPr>
          <a:xfrm rot="5400000">
            <a:off x="5410200" y="1905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>
            <a:stCxn id="253" idx="4"/>
            <a:endCxn id="251" idx="0"/>
          </p:cNvCxnSpPr>
          <p:nvPr/>
        </p:nvCxnSpPr>
        <p:spPr>
          <a:xfrm rot="5400000">
            <a:off x="5410200" y="2209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>
            <a:stCxn id="251" idx="4"/>
            <a:endCxn id="264" idx="0"/>
          </p:cNvCxnSpPr>
          <p:nvPr/>
        </p:nvCxnSpPr>
        <p:spPr>
          <a:xfrm rot="5400000">
            <a:off x="5410200" y="2514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>
            <a:stCxn id="264" idx="4"/>
            <a:endCxn id="265" idx="0"/>
          </p:cNvCxnSpPr>
          <p:nvPr/>
        </p:nvCxnSpPr>
        <p:spPr>
          <a:xfrm rot="5400000">
            <a:off x="5410200" y="2819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stCxn id="265" idx="4"/>
            <a:endCxn id="263" idx="0"/>
          </p:cNvCxnSpPr>
          <p:nvPr/>
        </p:nvCxnSpPr>
        <p:spPr>
          <a:xfrm rot="5400000">
            <a:off x="5410200" y="3124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>
            <a:stCxn id="246" idx="4"/>
            <a:endCxn id="247" idx="0"/>
          </p:cNvCxnSpPr>
          <p:nvPr/>
        </p:nvCxnSpPr>
        <p:spPr>
          <a:xfrm rot="5400000">
            <a:off x="5715000" y="1905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stCxn id="247" idx="4"/>
            <a:endCxn id="245" idx="0"/>
          </p:cNvCxnSpPr>
          <p:nvPr/>
        </p:nvCxnSpPr>
        <p:spPr>
          <a:xfrm rot="5400000">
            <a:off x="5715000" y="2209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>
            <a:stCxn id="245" idx="4"/>
            <a:endCxn id="258" idx="0"/>
          </p:cNvCxnSpPr>
          <p:nvPr/>
        </p:nvCxnSpPr>
        <p:spPr>
          <a:xfrm rot="5400000">
            <a:off x="5715000" y="2514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>
            <a:stCxn id="258" idx="4"/>
            <a:endCxn id="259" idx="0"/>
          </p:cNvCxnSpPr>
          <p:nvPr/>
        </p:nvCxnSpPr>
        <p:spPr>
          <a:xfrm rot="5400000">
            <a:off x="5715000" y="2819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>
            <a:stCxn id="259" idx="4"/>
            <a:endCxn id="257" idx="0"/>
          </p:cNvCxnSpPr>
          <p:nvPr/>
        </p:nvCxnSpPr>
        <p:spPr>
          <a:xfrm rot="5400000">
            <a:off x="5715000" y="3124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249" idx="4"/>
            <a:endCxn id="250" idx="0"/>
          </p:cNvCxnSpPr>
          <p:nvPr/>
        </p:nvCxnSpPr>
        <p:spPr>
          <a:xfrm rot="5400000">
            <a:off x="6019800" y="1905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>
            <a:stCxn id="250" idx="4"/>
            <a:endCxn id="248" idx="0"/>
          </p:cNvCxnSpPr>
          <p:nvPr/>
        </p:nvCxnSpPr>
        <p:spPr>
          <a:xfrm rot="5400000">
            <a:off x="6019800" y="2209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>
            <a:stCxn id="248" idx="4"/>
            <a:endCxn id="261" idx="0"/>
          </p:cNvCxnSpPr>
          <p:nvPr/>
        </p:nvCxnSpPr>
        <p:spPr>
          <a:xfrm rot="5400000">
            <a:off x="6019800" y="2514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stCxn id="261" idx="4"/>
            <a:endCxn id="262" idx="0"/>
          </p:cNvCxnSpPr>
          <p:nvPr/>
        </p:nvCxnSpPr>
        <p:spPr>
          <a:xfrm rot="5400000">
            <a:off x="6019800" y="2819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>
            <a:stCxn id="262" idx="4"/>
            <a:endCxn id="260" idx="0"/>
          </p:cNvCxnSpPr>
          <p:nvPr/>
        </p:nvCxnSpPr>
        <p:spPr>
          <a:xfrm rot="5400000">
            <a:off x="6019800" y="3124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255" idx="6"/>
            <a:endCxn id="252" idx="2"/>
          </p:cNvCxnSpPr>
          <p:nvPr/>
        </p:nvCxnSpPr>
        <p:spPr>
          <a:xfrm>
            <a:off x="5257800" y="1752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>
            <a:stCxn id="252" idx="6"/>
            <a:endCxn id="246" idx="2"/>
          </p:cNvCxnSpPr>
          <p:nvPr/>
        </p:nvCxnSpPr>
        <p:spPr>
          <a:xfrm>
            <a:off x="5562600" y="1752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>
            <a:stCxn id="246" idx="6"/>
            <a:endCxn id="249" idx="2"/>
          </p:cNvCxnSpPr>
          <p:nvPr/>
        </p:nvCxnSpPr>
        <p:spPr>
          <a:xfrm>
            <a:off x="5867400" y="1752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stCxn id="256" idx="6"/>
            <a:endCxn id="253" idx="2"/>
          </p:cNvCxnSpPr>
          <p:nvPr/>
        </p:nvCxnSpPr>
        <p:spPr>
          <a:xfrm>
            <a:off x="5257800" y="2057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>
            <a:stCxn id="253" idx="6"/>
            <a:endCxn id="247" idx="2"/>
          </p:cNvCxnSpPr>
          <p:nvPr/>
        </p:nvCxnSpPr>
        <p:spPr>
          <a:xfrm>
            <a:off x="5562600" y="2057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stCxn id="247" idx="6"/>
            <a:endCxn id="250" idx="2"/>
          </p:cNvCxnSpPr>
          <p:nvPr/>
        </p:nvCxnSpPr>
        <p:spPr>
          <a:xfrm>
            <a:off x="5867400" y="2057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>
            <a:stCxn id="254" idx="6"/>
            <a:endCxn id="251" idx="2"/>
          </p:cNvCxnSpPr>
          <p:nvPr/>
        </p:nvCxnSpPr>
        <p:spPr>
          <a:xfrm>
            <a:off x="5257800" y="2362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stCxn id="251" idx="6"/>
            <a:endCxn id="245" idx="2"/>
          </p:cNvCxnSpPr>
          <p:nvPr/>
        </p:nvCxnSpPr>
        <p:spPr>
          <a:xfrm>
            <a:off x="5562600" y="2362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>
            <a:stCxn id="245" idx="6"/>
            <a:endCxn id="248" idx="2"/>
          </p:cNvCxnSpPr>
          <p:nvPr/>
        </p:nvCxnSpPr>
        <p:spPr>
          <a:xfrm>
            <a:off x="5867400" y="2362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stCxn id="267" idx="6"/>
            <a:endCxn id="264" idx="2"/>
          </p:cNvCxnSpPr>
          <p:nvPr/>
        </p:nvCxnSpPr>
        <p:spPr>
          <a:xfrm>
            <a:off x="5257800" y="2667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>
            <a:stCxn id="264" idx="6"/>
            <a:endCxn id="258" idx="2"/>
          </p:cNvCxnSpPr>
          <p:nvPr/>
        </p:nvCxnSpPr>
        <p:spPr>
          <a:xfrm>
            <a:off x="5562600" y="2667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stCxn id="258" idx="6"/>
            <a:endCxn id="261" idx="2"/>
          </p:cNvCxnSpPr>
          <p:nvPr/>
        </p:nvCxnSpPr>
        <p:spPr>
          <a:xfrm>
            <a:off x="5867400" y="2667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>
            <a:stCxn id="268" idx="6"/>
            <a:endCxn id="265" idx="2"/>
          </p:cNvCxnSpPr>
          <p:nvPr/>
        </p:nvCxnSpPr>
        <p:spPr>
          <a:xfrm>
            <a:off x="5257800" y="2971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265" idx="6"/>
            <a:endCxn id="259" idx="2"/>
          </p:cNvCxnSpPr>
          <p:nvPr/>
        </p:nvCxnSpPr>
        <p:spPr>
          <a:xfrm>
            <a:off x="5562600" y="2971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>
            <a:stCxn id="259" idx="6"/>
            <a:endCxn id="262" idx="2"/>
          </p:cNvCxnSpPr>
          <p:nvPr/>
        </p:nvCxnSpPr>
        <p:spPr>
          <a:xfrm>
            <a:off x="5867400" y="2971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>
            <a:stCxn id="266" idx="6"/>
            <a:endCxn id="263" idx="2"/>
          </p:cNvCxnSpPr>
          <p:nvPr/>
        </p:nvCxnSpPr>
        <p:spPr>
          <a:xfrm>
            <a:off x="5257800" y="3276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>
            <a:stCxn id="263" idx="6"/>
            <a:endCxn id="257" idx="2"/>
          </p:cNvCxnSpPr>
          <p:nvPr/>
        </p:nvCxnSpPr>
        <p:spPr>
          <a:xfrm>
            <a:off x="5562600" y="3276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>
            <a:stCxn id="257" idx="6"/>
            <a:endCxn id="260" idx="2"/>
          </p:cNvCxnSpPr>
          <p:nvPr/>
        </p:nvCxnSpPr>
        <p:spPr>
          <a:xfrm>
            <a:off x="5867400" y="3276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>
            <a:endCxn id="255" idx="2"/>
          </p:cNvCxnSpPr>
          <p:nvPr/>
        </p:nvCxnSpPr>
        <p:spPr>
          <a:xfrm>
            <a:off x="4953000" y="1752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>
            <a:endCxn id="256" idx="2"/>
          </p:cNvCxnSpPr>
          <p:nvPr/>
        </p:nvCxnSpPr>
        <p:spPr>
          <a:xfrm>
            <a:off x="4953000" y="2057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>
            <a:endCxn id="254" idx="2"/>
          </p:cNvCxnSpPr>
          <p:nvPr/>
        </p:nvCxnSpPr>
        <p:spPr>
          <a:xfrm>
            <a:off x="4953000" y="2362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>
            <a:endCxn id="267" idx="2"/>
          </p:cNvCxnSpPr>
          <p:nvPr/>
        </p:nvCxnSpPr>
        <p:spPr>
          <a:xfrm>
            <a:off x="4953000" y="2667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>
            <a:stCxn id="268" idx="2"/>
          </p:cNvCxnSpPr>
          <p:nvPr/>
        </p:nvCxnSpPr>
        <p:spPr>
          <a:xfrm rot="10800000">
            <a:off x="4953000" y="2971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>
            <a:stCxn id="266" idx="2"/>
          </p:cNvCxnSpPr>
          <p:nvPr/>
        </p:nvCxnSpPr>
        <p:spPr>
          <a:xfrm rot="10800000">
            <a:off x="4953000" y="3276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6" name="Group 315"/>
          <p:cNvGrpSpPr/>
          <p:nvPr/>
        </p:nvGrpSpPr>
        <p:grpSpPr>
          <a:xfrm rot="16200000">
            <a:off x="4191000" y="1295400"/>
            <a:ext cx="381000" cy="76200"/>
            <a:chOff x="6477000" y="2590800"/>
            <a:chExt cx="381000" cy="76200"/>
          </a:xfrm>
        </p:grpSpPr>
        <p:sp>
          <p:nvSpPr>
            <p:cNvPr id="313" name="Oval 36"/>
            <p:cNvSpPr>
              <a:spLocks noChangeArrowheads="1"/>
            </p:cNvSpPr>
            <p:nvPr/>
          </p:nvSpPr>
          <p:spPr bwMode="auto">
            <a:xfrm>
              <a:off x="647700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" name="Oval 37"/>
            <p:cNvSpPr>
              <a:spLocks noChangeArrowheads="1"/>
            </p:cNvSpPr>
            <p:nvPr/>
          </p:nvSpPr>
          <p:spPr bwMode="auto">
            <a:xfrm>
              <a:off x="662940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" name="Oval 38"/>
            <p:cNvSpPr>
              <a:spLocks noChangeArrowheads="1"/>
            </p:cNvSpPr>
            <p:nvPr/>
          </p:nvSpPr>
          <p:spPr bwMode="auto">
            <a:xfrm>
              <a:off x="678180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" name="Group 316"/>
          <p:cNvGrpSpPr/>
          <p:nvPr/>
        </p:nvGrpSpPr>
        <p:grpSpPr>
          <a:xfrm rot="16200000">
            <a:off x="4191000" y="3657599"/>
            <a:ext cx="381000" cy="76200"/>
            <a:chOff x="6477000" y="2590800"/>
            <a:chExt cx="381000" cy="76200"/>
          </a:xfrm>
        </p:grpSpPr>
        <p:sp>
          <p:nvSpPr>
            <p:cNvPr id="318" name="Oval 36"/>
            <p:cNvSpPr>
              <a:spLocks noChangeArrowheads="1"/>
            </p:cNvSpPr>
            <p:nvPr/>
          </p:nvSpPr>
          <p:spPr bwMode="auto">
            <a:xfrm>
              <a:off x="647700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" name="Oval 37"/>
            <p:cNvSpPr>
              <a:spLocks noChangeArrowheads="1"/>
            </p:cNvSpPr>
            <p:nvPr/>
          </p:nvSpPr>
          <p:spPr bwMode="auto">
            <a:xfrm>
              <a:off x="662940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" name="Oval 38"/>
            <p:cNvSpPr>
              <a:spLocks noChangeArrowheads="1"/>
            </p:cNvSpPr>
            <p:nvPr/>
          </p:nvSpPr>
          <p:spPr bwMode="auto">
            <a:xfrm>
              <a:off x="678180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1" name="Oval Callout 320"/>
          <p:cNvSpPr/>
          <p:nvPr/>
        </p:nvSpPr>
        <p:spPr>
          <a:xfrm>
            <a:off x="3733800" y="2895600"/>
            <a:ext cx="3276600" cy="2286000"/>
          </a:xfrm>
          <a:prstGeom prst="wedgeEllipseCallout">
            <a:avLst>
              <a:gd name="adj1" fmla="val -83113"/>
              <a:gd name="adj2" fmla="val 65427"/>
            </a:avLst>
          </a:prstGeom>
          <a:solidFill>
            <a:schemeClr val="accent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Behavior A must be much better than behavior B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" grpId="0" animBg="1"/>
      <p:bldP spid="32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dirty="0" smtClean="0">
                <a:solidFill>
                  <a:schemeClr val="tx2"/>
                </a:solidFill>
              </a:rPr>
              <a:t>G</a:t>
            </a:r>
            <a:r>
              <a:rPr lang="en-US" dirty="0" smtClean="0"/>
              <a:t> be a </a:t>
            </a:r>
            <a:r>
              <a:rPr lang="en-US" sz="3200" dirty="0" smtClean="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</a:t>
            </a:r>
            <a:r>
              <a:rPr lang="en-US" dirty="0" smtClean="0"/>
              <a:t>-regular infinite graph</a:t>
            </a:r>
          </a:p>
          <a:p>
            <a:r>
              <a:rPr lang="en-US" dirty="0" smtClean="0"/>
              <a:t>Starting from an all-</a:t>
            </a:r>
            <a:r>
              <a:rPr lang="en-US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 equilibrium, endow a finite set </a:t>
            </a:r>
            <a:r>
              <a:rPr lang="en-US" dirty="0" smtClean="0">
                <a:solidFill>
                  <a:schemeClr val="tx2"/>
                </a:solidFill>
              </a:rPr>
              <a:t>S</a:t>
            </a:r>
            <a:r>
              <a:rPr lang="en-US" dirty="0" smtClean="0"/>
              <a:t> of nodes (the “early adopters”) with behavior </a:t>
            </a:r>
            <a:r>
              <a:rPr lang="en-US" dirty="0" smtClean="0">
                <a:solidFill>
                  <a:schemeClr val="tx2"/>
                </a:solidFill>
              </a:rPr>
              <a:t>A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tx2"/>
                </a:solidFill>
              </a:rPr>
              <a:t>contagion</a:t>
            </a:r>
            <a:r>
              <a:rPr lang="en-US" dirty="0" smtClean="0"/>
              <a:t> results if myopic best-response moves cause all nodes to use </a:t>
            </a:r>
            <a:r>
              <a:rPr lang="en-US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 eventually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 </a:t>
            </a:r>
            <a:r>
              <a:rPr lang="en-US" dirty="0" smtClean="0">
                <a:solidFill>
                  <a:schemeClr val="tx2"/>
                </a:solidFill>
              </a:rPr>
              <a:t>q</a:t>
            </a:r>
            <a:r>
              <a:rPr lang="en-US" dirty="0" smtClean="0"/>
              <a:t> makes contagion harder</a:t>
            </a:r>
          </a:p>
          <a:p>
            <a:r>
              <a:rPr lang="en-US" dirty="0" smtClean="0"/>
              <a:t>Max </a:t>
            </a:r>
            <a:r>
              <a:rPr lang="en-US" dirty="0" smtClean="0">
                <a:solidFill>
                  <a:schemeClr val="tx2"/>
                </a:solidFill>
              </a:rPr>
              <a:t>q</a:t>
            </a:r>
            <a:r>
              <a:rPr lang="en-US" dirty="0" smtClean="0"/>
              <a:t> for which contagion happens for some finite set of nodes is the </a:t>
            </a:r>
            <a:r>
              <a:rPr lang="en-US" dirty="0" smtClean="0">
                <a:solidFill>
                  <a:schemeClr val="tx2"/>
                </a:solidFill>
              </a:rPr>
              <a:t>contagion threshold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Thm. [Morris, 2000]</a:t>
            </a:r>
            <a:r>
              <a:rPr lang="en-US" dirty="0" smtClean="0"/>
              <a:t>: For every graph </a:t>
            </a:r>
            <a:r>
              <a:rPr lang="en-US" dirty="0" smtClean="0">
                <a:solidFill>
                  <a:schemeClr val="tx2"/>
                </a:solidFill>
              </a:rPr>
              <a:t>G</a:t>
            </a:r>
            <a:r>
              <a:rPr lang="en-US" dirty="0" smtClean="0"/>
              <a:t>, the contagion threshold is at most </a:t>
            </a:r>
            <a:r>
              <a:rPr lang="en-US" dirty="0" smtClean="0">
                <a:solidFill>
                  <a:schemeClr val="tx2"/>
                </a:solidFill>
              </a:rPr>
              <a:t>½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Stops Contagion?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84675"/>
            <a:ext cx="8229600" cy="1939925"/>
          </a:xfrm>
        </p:spPr>
        <p:txBody>
          <a:bodyPr/>
          <a:lstStyle/>
          <a:p>
            <a:r>
              <a:rPr lang="en-US" dirty="0" smtClean="0"/>
              <a:t>A neighborhood with cohesion </a:t>
            </a:r>
            <a:r>
              <a:rPr lang="en-US" dirty="0" smtClean="0">
                <a:solidFill>
                  <a:schemeClr val="tx2"/>
                </a:solidFill>
              </a:rPr>
              <a:t>p(S)</a:t>
            </a:r>
            <a:r>
              <a:rPr lang="en-US" dirty="0" smtClean="0"/>
              <a:t> is a set </a:t>
            </a:r>
            <a:r>
              <a:rPr lang="en-US" dirty="0" smtClean="0">
                <a:solidFill>
                  <a:schemeClr val="tx2"/>
                </a:solidFill>
              </a:rPr>
              <a:t>S</a:t>
            </a:r>
            <a:r>
              <a:rPr lang="en-US" dirty="0" smtClean="0"/>
              <a:t> of nodes such that each node has at least a </a:t>
            </a:r>
            <a:r>
              <a:rPr lang="en-US" dirty="0" smtClean="0">
                <a:solidFill>
                  <a:schemeClr val="tx2"/>
                </a:solidFill>
              </a:rPr>
              <a:t>p</a:t>
            </a:r>
            <a:r>
              <a:rPr lang="en-US" dirty="0" smtClean="0"/>
              <a:t> fraction of its neighbors in </a:t>
            </a:r>
            <a:r>
              <a:rPr lang="en-US" dirty="0" smtClean="0">
                <a:solidFill>
                  <a:schemeClr val="tx2"/>
                </a:solidFill>
              </a:rPr>
              <a:t>S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667000" y="1676400"/>
            <a:ext cx="762000" cy="762000"/>
            <a:chOff x="2667000" y="1981200"/>
            <a:chExt cx="762000" cy="762000"/>
          </a:xfrm>
        </p:grpSpPr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3276600" y="2286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971800" y="2286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2971800" y="19812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47" name="Oval 44"/>
            <p:cNvSpPr>
              <a:spLocks noChangeArrowheads="1"/>
            </p:cNvSpPr>
            <p:nvPr/>
          </p:nvSpPr>
          <p:spPr bwMode="auto">
            <a:xfrm>
              <a:off x="2667000" y="2286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48" name="Oval 45"/>
            <p:cNvSpPr>
              <a:spLocks noChangeArrowheads="1"/>
            </p:cNvSpPr>
            <p:nvPr/>
          </p:nvSpPr>
          <p:spPr bwMode="auto">
            <a:xfrm>
              <a:off x="2971800" y="25908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cxnSp>
          <p:nvCxnSpPr>
            <p:cNvPr id="49" name="Straight Connector 48"/>
            <p:cNvCxnSpPr>
              <a:stCxn id="46" idx="4"/>
              <a:endCxn id="45" idx="0"/>
            </p:cNvCxnSpPr>
            <p:nvPr/>
          </p:nvCxnSpPr>
          <p:spPr>
            <a:xfrm rot="5400000">
              <a:off x="2971800" y="22098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5" idx="4"/>
              <a:endCxn id="48" idx="0"/>
            </p:cNvCxnSpPr>
            <p:nvPr/>
          </p:nvCxnSpPr>
          <p:spPr>
            <a:xfrm rot="5400000">
              <a:off x="2971800" y="25146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6"/>
              <a:endCxn id="45" idx="2"/>
            </p:cNvCxnSpPr>
            <p:nvPr/>
          </p:nvCxnSpPr>
          <p:spPr>
            <a:xfrm>
              <a:off x="2819400" y="23622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5" idx="6"/>
              <a:endCxn id="44" idx="2"/>
            </p:cNvCxnSpPr>
            <p:nvPr/>
          </p:nvCxnSpPr>
          <p:spPr>
            <a:xfrm>
              <a:off x="3124200" y="23622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3581400" y="1676400"/>
            <a:ext cx="762000" cy="762000"/>
            <a:chOff x="2667000" y="1981200"/>
            <a:chExt cx="762000" cy="762000"/>
          </a:xfrm>
        </p:grpSpPr>
        <p:sp>
          <p:nvSpPr>
            <p:cNvPr id="55" name="Oval 44"/>
            <p:cNvSpPr>
              <a:spLocks noChangeArrowheads="1"/>
            </p:cNvSpPr>
            <p:nvPr/>
          </p:nvSpPr>
          <p:spPr bwMode="auto">
            <a:xfrm>
              <a:off x="3276600" y="2286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2971800" y="2286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57" name="Oval 46"/>
            <p:cNvSpPr>
              <a:spLocks noChangeArrowheads="1"/>
            </p:cNvSpPr>
            <p:nvPr/>
          </p:nvSpPr>
          <p:spPr bwMode="auto">
            <a:xfrm>
              <a:off x="2971800" y="19812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58" name="Oval 44"/>
            <p:cNvSpPr>
              <a:spLocks noChangeArrowheads="1"/>
            </p:cNvSpPr>
            <p:nvPr/>
          </p:nvSpPr>
          <p:spPr bwMode="auto">
            <a:xfrm>
              <a:off x="2667000" y="2286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59" name="Oval 45"/>
            <p:cNvSpPr>
              <a:spLocks noChangeArrowheads="1"/>
            </p:cNvSpPr>
            <p:nvPr/>
          </p:nvSpPr>
          <p:spPr bwMode="auto">
            <a:xfrm>
              <a:off x="2971800" y="25908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cxnSp>
          <p:nvCxnSpPr>
            <p:cNvPr id="60" name="Straight Connector 59"/>
            <p:cNvCxnSpPr>
              <a:stCxn id="57" idx="4"/>
              <a:endCxn id="56" idx="0"/>
            </p:cNvCxnSpPr>
            <p:nvPr/>
          </p:nvCxnSpPr>
          <p:spPr>
            <a:xfrm rot="5400000">
              <a:off x="2971800" y="22098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6" idx="4"/>
              <a:endCxn id="59" idx="0"/>
            </p:cNvCxnSpPr>
            <p:nvPr/>
          </p:nvCxnSpPr>
          <p:spPr>
            <a:xfrm rot="5400000">
              <a:off x="2971800" y="25146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8" idx="6"/>
              <a:endCxn id="56" idx="2"/>
            </p:cNvCxnSpPr>
            <p:nvPr/>
          </p:nvCxnSpPr>
          <p:spPr>
            <a:xfrm>
              <a:off x="2819400" y="23622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6" idx="6"/>
              <a:endCxn id="55" idx="2"/>
            </p:cNvCxnSpPr>
            <p:nvPr/>
          </p:nvCxnSpPr>
          <p:spPr>
            <a:xfrm>
              <a:off x="3124200" y="23622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64"/>
          <p:cNvCxnSpPr/>
          <p:nvPr/>
        </p:nvCxnSpPr>
        <p:spPr>
          <a:xfrm>
            <a:off x="3429000" y="2057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4495800" y="1676400"/>
            <a:ext cx="762000" cy="762000"/>
            <a:chOff x="2667000" y="1981200"/>
            <a:chExt cx="762000" cy="762000"/>
          </a:xfrm>
        </p:grpSpPr>
        <p:sp>
          <p:nvSpPr>
            <p:cNvPr id="69" name="Oval 44"/>
            <p:cNvSpPr>
              <a:spLocks noChangeArrowheads="1"/>
            </p:cNvSpPr>
            <p:nvPr/>
          </p:nvSpPr>
          <p:spPr bwMode="auto">
            <a:xfrm>
              <a:off x="3276600" y="2286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70" name="Oval 69"/>
            <p:cNvSpPr>
              <a:spLocks noChangeArrowheads="1"/>
            </p:cNvSpPr>
            <p:nvPr/>
          </p:nvSpPr>
          <p:spPr bwMode="auto">
            <a:xfrm>
              <a:off x="2971800" y="2286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71" name="Oval 46"/>
            <p:cNvSpPr>
              <a:spLocks noChangeArrowheads="1"/>
            </p:cNvSpPr>
            <p:nvPr/>
          </p:nvSpPr>
          <p:spPr bwMode="auto">
            <a:xfrm>
              <a:off x="2971800" y="19812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72" name="Oval 44"/>
            <p:cNvSpPr>
              <a:spLocks noChangeArrowheads="1"/>
            </p:cNvSpPr>
            <p:nvPr/>
          </p:nvSpPr>
          <p:spPr bwMode="auto">
            <a:xfrm>
              <a:off x="2667000" y="2286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73" name="Oval 45"/>
            <p:cNvSpPr>
              <a:spLocks noChangeArrowheads="1"/>
            </p:cNvSpPr>
            <p:nvPr/>
          </p:nvSpPr>
          <p:spPr bwMode="auto">
            <a:xfrm>
              <a:off x="2971800" y="25908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cxnSp>
          <p:nvCxnSpPr>
            <p:cNvPr id="74" name="Straight Connector 73"/>
            <p:cNvCxnSpPr>
              <a:stCxn id="71" idx="4"/>
              <a:endCxn id="70" idx="0"/>
            </p:cNvCxnSpPr>
            <p:nvPr/>
          </p:nvCxnSpPr>
          <p:spPr>
            <a:xfrm rot="5400000">
              <a:off x="2971800" y="22098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70" idx="4"/>
              <a:endCxn id="73" idx="0"/>
            </p:cNvCxnSpPr>
            <p:nvPr/>
          </p:nvCxnSpPr>
          <p:spPr>
            <a:xfrm rot="5400000">
              <a:off x="2971800" y="25146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2" idx="6"/>
              <a:endCxn id="70" idx="2"/>
            </p:cNvCxnSpPr>
            <p:nvPr/>
          </p:nvCxnSpPr>
          <p:spPr>
            <a:xfrm>
              <a:off x="2819400" y="23622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70" idx="6"/>
              <a:endCxn id="69" idx="2"/>
            </p:cNvCxnSpPr>
            <p:nvPr/>
          </p:nvCxnSpPr>
          <p:spPr>
            <a:xfrm>
              <a:off x="3124200" y="23622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5410200" y="1676400"/>
            <a:ext cx="762000" cy="762000"/>
            <a:chOff x="2667000" y="1981200"/>
            <a:chExt cx="762000" cy="762000"/>
          </a:xfrm>
        </p:grpSpPr>
        <p:sp>
          <p:nvSpPr>
            <p:cNvPr id="79" name="Oval 44"/>
            <p:cNvSpPr>
              <a:spLocks noChangeArrowheads="1"/>
            </p:cNvSpPr>
            <p:nvPr/>
          </p:nvSpPr>
          <p:spPr bwMode="auto">
            <a:xfrm>
              <a:off x="3276600" y="2286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2971800" y="2286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81" name="Oval 46"/>
            <p:cNvSpPr>
              <a:spLocks noChangeArrowheads="1"/>
            </p:cNvSpPr>
            <p:nvPr/>
          </p:nvSpPr>
          <p:spPr bwMode="auto">
            <a:xfrm>
              <a:off x="2971800" y="19812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82" name="Oval 44"/>
            <p:cNvSpPr>
              <a:spLocks noChangeArrowheads="1"/>
            </p:cNvSpPr>
            <p:nvPr/>
          </p:nvSpPr>
          <p:spPr bwMode="auto">
            <a:xfrm>
              <a:off x="2667000" y="2286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83" name="Oval 45"/>
            <p:cNvSpPr>
              <a:spLocks noChangeArrowheads="1"/>
            </p:cNvSpPr>
            <p:nvPr/>
          </p:nvSpPr>
          <p:spPr bwMode="auto">
            <a:xfrm>
              <a:off x="2971800" y="25908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cxnSp>
          <p:nvCxnSpPr>
            <p:cNvPr id="84" name="Straight Connector 83"/>
            <p:cNvCxnSpPr>
              <a:stCxn id="81" idx="4"/>
              <a:endCxn id="80" idx="0"/>
            </p:cNvCxnSpPr>
            <p:nvPr/>
          </p:nvCxnSpPr>
          <p:spPr>
            <a:xfrm rot="5400000">
              <a:off x="2971800" y="22098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80" idx="4"/>
              <a:endCxn id="83" idx="0"/>
            </p:cNvCxnSpPr>
            <p:nvPr/>
          </p:nvCxnSpPr>
          <p:spPr>
            <a:xfrm rot="5400000">
              <a:off x="2971800" y="25146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82" idx="6"/>
              <a:endCxn id="80" idx="2"/>
            </p:cNvCxnSpPr>
            <p:nvPr/>
          </p:nvCxnSpPr>
          <p:spPr>
            <a:xfrm>
              <a:off x="2819400" y="23622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0" idx="6"/>
              <a:endCxn id="79" idx="2"/>
            </p:cNvCxnSpPr>
            <p:nvPr/>
          </p:nvCxnSpPr>
          <p:spPr>
            <a:xfrm>
              <a:off x="3124200" y="23622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Straight Connector 87"/>
          <p:cNvCxnSpPr/>
          <p:nvPr/>
        </p:nvCxnSpPr>
        <p:spPr>
          <a:xfrm>
            <a:off x="5257800" y="2057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343400" y="2057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 flipH="1" flipV="1">
            <a:off x="2743200" y="17526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16200000" flipH="1">
            <a:off x="2743200" y="21336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3124200" y="21336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3124200" y="17526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 flipH="1" flipV="1">
            <a:off x="3657600" y="17526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4038600" y="17526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>
            <a:off x="4038600" y="21336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10800000">
            <a:off x="3657600" y="21336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 flipH="1" flipV="1">
            <a:off x="4572000" y="17526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4953000" y="17526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6200000" flipH="1">
            <a:off x="4572000" y="21336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4953000" y="21336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 flipH="1" flipV="1">
            <a:off x="5486400" y="17526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5867400" y="17526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5400000">
            <a:off x="5867400" y="21336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16200000" flipH="1">
            <a:off x="5486400" y="21336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Group 127"/>
          <p:cNvGrpSpPr/>
          <p:nvPr/>
        </p:nvGrpSpPr>
        <p:grpSpPr>
          <a:xfrm>
            <a:off x="2667000" y="2590800"/>
            <a:ext cx="762000" cy="762000"/>
            <a:chOff x="2667000" y="1981200"/>
            <a:chExt cx="762000" cy="762000"/>
          </a:xfrm>
        </p:grpSpPr>
        <p:sp>
          <p:nvSpPr>
            <p:cNvPr id="129" name="Oval 44"/>
            <p:cNvSpPr>
              <a:spLocks noChangeArrowheads="1"/>
            </p:cNvSpPr>
            <p:nvPr/>
          </p:nvSpPr>
          <p:spPr bwMode="auto">
            <a:xfrm>
              <a:off x="3276600" y="2286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2971800" y="2286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31" name="Oval 46"/>
            <p:cNvSpPr>
              <a:spLocks noChangeArrowheads="1"/>
            </p:cNvSpPr>
            <p:nvPr/>
          </p:nvSpPr>
          <p:spPr bwMode="auto">
            <a:xfrm>
              <a:off x="2971800" y="19812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32" name="Oval 44"/>
            <p:cNvSpPr>
              <a:spLocks noChangeArrowheads="1"/>
            </p:cNvSpPr>
            <p:nvPr/>
          </p:nvSpPr>
          <p:spPr bwMode="auto">
            <a:xfrm>
              <a:off x="2667000" y="2286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33" name="Oval 45"/>
            <p:cNvSpPr>
              <a:spLocks noChangeArrowheads="1"/>
            </p:cNvSpPr>
            <p:nvPr/>
          </p:nvSpPr>
          <p:spPr bwMode="auto">
            <a:xfrm>
              <a:off x="2971800" y="25908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cxnSp>
          <p:nvCxnSpPr>
            <p:cNvPr id="134" name="Straight Connector 133"/>
            <p:cNvCxnSpPr>
              <a:stCxn id="131" idx="4"/>
              <a:endCxn id="130" idx="0"/>
            </p:cNvCxnSpPr>
            <p:nvPr/>
          </p:nvCxnSpPr>
          <p:spPr>
            <a:xfrm rot="5400000">
              <a:off x="2971800" y="22098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30" idx="4"/>
              <a:endCxn id="133" idx="0"/>
            </p:cNvCxnSpPr>
            <p:nvPr/>
          </p:nvCxnSpPr>
          <p:spPr>
            <a:xfrm rot="5400000">
              <a:off x="2971800" y="25146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32" idx="6"/>
              <a:endCxn id="130" idx="2"/>
            </p:cNvCxnSpPr>
            <p:nvPr/>
          </p:nvCxnSpPr>
          <p:spPr>
            <a:xfrm>
              <a:off x="2819400" y="23622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130" idx="6"/>
              <a:endCxn id="129" idx="2"/>
            </p:cNvCxnSpPr>
            <p:nvPr/>
          </p:nvCxnSpPr>
          <p:spPr>
            <a:xfrm>
              <a:off x="3124200" y="23622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3581400" y="2590800"/>
            <a:ext cx="762000" cy="762000"/>
            <a:chOff x="2667000" y="1981200"/>
            <a:chExt cx="762000" cy="762000"/>
          </a:xfrm>
        </p:grpSpPr>
        <p:sp>
          <p:nvSpPr>
            <p:cNvPr id="139" name="Oval 44"/>
            <p:cNvSpPr>
              <a:spLocks noChangeArrowheads="1"/>
            </p:cNvSpPr>
            <p:nvPr/>
          </p:nvSpPr>
          <p:spPr bwMode="auto">
            <a:xfrm>
              <a:off x="3276600" y="2286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40" name="Oval 139"/>
            <p:cNvSpPr>
              <a:spLocks noChangeArrowheads="1"/>
            </p:cNvSpPr>
            <p:nvPr/>
          </p:nvSpPr>
          <p:spPr bwMode="auto">
            <a:xfrm>
              <a:off x="2971800" y="2286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41" name="Oval 46"/>
            <p:cNvSpPr>
              <a:spLocks noChangeArrowheads="1"/>
            </p:cNvSpPr>
            <p:nvPr/>
          </p:nvSpPr>
          <p:spPr bwMode="auto">
            <a:xfrm>
              <a:off x="2971800" y="19812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42" name="Oval 44"/>
            <p:cNvSpPr>
              <a:spLocks noChangeArrowheads="1"/>
            </p:cNvSpPr>
            <p:nvPr/>
          </p:nvSpPr>
          <p:spPr bwMode="auto">
            <a:xfrm>
              <a:off x="2667000" y="2286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43" name="Oval 45"/>
            <p:cNvSpPr>
              <a:spLocks noChangeArrowheads="1"/>
            </p:cNvSpPr>
            <p:nvPr/>
          </p:nvSpPr>
          <p:spPr bwMode="auto">
            <a:xfrm>
              <a:off x="2971800" y="25908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cxnSp>
          <p:nvCxnSpPr>
            <p:cNvPr id="144" name="Straight Connector 143"/>
            <p:cNvCxnSpPr>
              <a:stCxn id="141" idx="4"/>
              <a:endCxn id="140" idx="0"/>
            </p:cNvCxnSpPr>
            <p:nvPr/>
          </p:nvCxnSpPr>
          <p:spPr>
            <a:xfrm rot="5400000">
              <a:off x="2971800" y="22098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40" idx="4"/>
              <a:endCxn id="143" idx="0"/>
            </p:cNvCxnSpPr>
            <p:nvPr/>
          </p:nvCxnSpPr>
          <p:spPr>
            <a:xfrm rot="5400000">
              <a:off x="2971800" y="25146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42" idx="6"/>
              <a:endCxn id="140" idx="2"/>
            </p:cNvCxnSpPr>
            <p:nvPr/>
          </p:nvCxnSpPr>
          <p:spPr>
            <a:xfrm>
              <a:off x="2819400" y="23622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40" idx="6"/>
              <a:endCxn id="139" idx="2"/>
            </p:cNvCxnSpPr>
            <p:nvPr/>
          </p:nvCxnSpPr>
          <p:spPr>
            <a:xfrm>
              <a:off x="3124200" y="23622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8" name="Straight Connector 147"/>
          <p:cNvCxnSpPr/>
          <p:nvPr/>
        </p:nvCxnSpPr>
        <p:spPr>
          <a:xfrm>
            <a:off x="3429000" y="2971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/>
          <p:cNvGrpSpPr/>
          <p:nvPr/>
        </p:nvGrpSpPr>
        <p:grpSpPr>
          <a:xfrm>
            <a:off x="4495800" y="2590800"/>
            <a:ext cx="762000" cy="762000"/>
            <a:chOff x="2667000" y="1981200"/>
            <a:chExt cx="762000" cy="762000"/>
          </a:xfrm>
        </p:grpSpPr>
        <p:sp>
          <p:nvSpPr>
            <p:cNvPr id="150" name="Oval 44"/>
            <p:cNvSpPr>
              <a:spLocks noChangeArrowheads="1"/>
            </p:cNvSpPr>
            <p:nvPr/>
          </p:nvSpPr>
          <p:spPr bwMode="auto">
            <a:xfrm>
              <a:off x="3276600" y="2286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51" name="Oval 150"/>
            <p:cNvSpPr>
              <a:spLocks noChangeArrowheads="1"/>
            </p:cNvSpPr>
            <p:nvPr/>
          </p:nvSpPr>
          <p:spPr bwMode="auto">
            <a:xfrm>
              <a:off x="2971800" y="2286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52" name="Oval 46"/>
            <p:cNvSpPr>
              <a:spLocks noChangeArrowheads="1"/>
            </p:cNvSpPr>
            <p:nvPr/>
          </p:nvSpPr>
          <p:spPr bwMode="auto">
            <a:xfrm>
              <a:off x="2971800" y="19812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53" name="Oval 44"/>
            <p:cNvSpPr>
              <a:spLocks noChangeArrowheads="1"/>
            </p:cNvSpPr>
            <p:nvPr/>
          </p:nvSpPr>
          <p:spPr bwMode="auto">
            <a:xfrm>
              <a:off x="2667000" y="2286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54" name="Oval 45"/>
            <p:cNvSpPr>
              <a:spLocks noChangeArrowheads="1"/>
            </p:cNvSpPr>
            <p:nvPr/>
          </p:nvSpPr>
          <p:spPr bwMode="auto">
            <a:xfrm>
              <a:off x="2971800" y="25908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cxnSp>
          <p:nvCxnSpPr>
            <p:cNvPr id="155" name="Straight Connector 154"/>
            <p:cNvCxnSpPr>
              <a:stCxn id="152" idx="4"/>
              <a:endCxn id="151" idx="0"/>
            </p:cNvCxnSpPr>
            <p:nvPr/>
          </p:nvCxnSpPr>
          <p:spPr>
            <a:xfrm rot="5400000">
              <a:off x="2971800" y="22098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51" idx="4"/>
              <a:endCxn id="154" idx="0"/>
            </p:cNvCxnSpPr>
            <p:nvPr/>
          </p:nvCxnSpPr>
          <p:spPr>
            <a:xfrm rot="5400000">
              <a:off x="2971800" y="25146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53" idx="6"/>
              <a:endCxn id="151" idx="2"/>
            </p:cNvCxnSpPr>
            <p:nvPr/>
          </p:nvCxnSpPr>
          <p:spPr>
            <a:xfrm>
              <a:off x="2819400" y="23622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51" idx="6"/>
              <a:endCxn id="150" idx="2"/>
            </p:cNvCxnSpPr>
            <p:nvPr/>
          </p:nvCxnSpPr>
          <p:spPr>
            <a:xfrm>
              <a:off x="3124200" y="23622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5410200" y="2590800"/>
            <a:ext cx="762000" cy="762000"/>
            <a:chOff x="2667000" y="1981200"/>
            <a:chExt cx="762000" cy="762000"/>
          </a:xfrm>
        </p:grpSpPr>
        <p:sp>
          <p:nvSpPr>
            <p:cNvPr id="160" name="Oval 44"/>
            <p:cNvSpPr>
              <a:spLocks noChangeArrowheads="1"/>
            </p:cNvSpPr>
            <p:nvPr/>
          </p:nvSpPr>
          <p:spPr bwMode="auto">
            <a:xfrm>
              <a:off x="3276600" y="2286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61" name="Oval 160"/>
            <p:cNvSpPr>
              <a:spLocks noChangeArrowheads="1"/>
            </p:cNvSpPr>
            <p:nvPr/>
          </p:nvSpPr>
          <p:spPr bwMode="auto">
            <a:xfrm>
              <a:off x="2971800" y="2286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62" name="Oval 46"/>
            <p:cNvSpPr>
              <a:spLocks noChangeArrowheads="1"/>
            </p:cNvSpPr>
            <p:nvPr/>
          </p:nvSpPr>
          <p:spPr bwMode="auto">
            <a:xfrm>
              <a:off x="2971800" y="19812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63" name="Oval 44"/>
            <p:cNvSpPr>
              <a:spLocks noChangeArrowheads="1"/>
            </p:cNvSpPr>
            <p:nvPr/>
          </p:nvSpPr>
          <p:spPr bwMode="auto">
            <a:xfrm>
              <a:off x="2667000" y="2286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64" name="Oval 45"/>
            <p:cNvSpPr>
              <a:spLocks noChangeArrowheads="1"/>
            </p:cNvSpPr>
            <p:nvPr/>
          </p:nvSpPr>
          <p:spPr bwMode="auto">
            <a:xfrm>
              <a:off x="2971800" y="25908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cxnSp>
          <p:nvCxnSpPr>
            <p:cNvPr id="165" name="Straight Connector 164"/>
            <p:cNvCxnSpPr>
              <a:stCxn id="162" idx="4"/>
              <a:endCxn id="161" idx="0"/>
            </p:cNvCxnSpPr>
            <p:nvPr/>
          </p:nvCxnSpPr>
          <p:spPr>
            <a:xfrm rot="5400000">
              <a:off x="2971800" y="22098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>
              <a:stCxn id="161" idx="4"/>
              <a:endCxn id="164" idx="0"/>
            </p:cNvCxnSpPr>
            <p:nvPr/>
          </p:nvCxnSpPr>
          <p:spPr>
            <a:xfrm rot="5400000">
              <a:off x="2971800" y="25146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63" idx="6"/>
              <a:endCxn id="161" idx="2"/>
            </p:cNvCxnSpPr>
            <p:nvPr/>
          </p:nvCxnSpPr>
          <p:spPr>
            <a:xfrm>
              <a:off x="2819400" y="23622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61" idx="6"/>
              <a:endCxn id="160" idx="2"/>
            </p:cNvCxnSpPr>
            <p:nvPr/>
          </p:nvCxnSpPr>
          <p:spPr>
            <a:xfrm>
              <a:off x="3124200" y="23622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9" name="Straight Connector 168"/>
          <p:cNvCxnSpPr/>
          <p:nvPr/>
        </p:nvCxnSpPr>
        <p:spPr>
          <a:xfrm>
            <a:off x="5257800" y="2971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4343400" y="2971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rot="5400000" flipH="1" flipV="1">
            <a:off x="2743200" y="26670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rot="16200000" flipH="1">
            <a:off x="2743200" y="30480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V="1">
            <a:off x="3124200" y="30480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3124200" y="26670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rot="5400000" flipH="1" flipV="1">
            <a:off x="3657600" y="26670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4038600" y="26670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rot="5400000">
            <a:off x="4038600" y="30480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rot="10800000">
            <a:off x="3657600" y="30480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rot="5400000" flipH="1" flipV="1">
            <a:off x="4572000" y="26670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4953000" y="26670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rot="16200000" flipH="1">
            <a:off x="4572000" y="30480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flipV="1">
            <a:off x="4953000" y="30480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rot="5400000" flipH="1" flipV="1">
            <a:off x="5486400" y="26670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5867400" y="26670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5400000">
            <a:off x="5867400" y="30480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rot="16200000" flipH="1">
            <a:off x="5486400" y="30480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48" idx="4"/>
            <a:endCxn id="131" idx="0"/>
          </p:cNvCxnSpPr>
          <p:nvPr/>
        </p:nvCxnSpPr>
        <p:spPr>
          <a:xfrm rot="5400000">
            <a:off x="2971800" y="2514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59" idx="4"/>
            <a:endCxn id="141" idx="0"/>
          </p:cNvCxnSpPr>
          <p:nvPr/>
        </p:nvCxnSpPr>
        <p:spPr>
          <a:xfrm rot="5400000">
            <a:off x="3886200" y="2514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73" idx="4"/>
            <a:endCxn id="152" idx="0"/>
          </p:cNvCxnSpPr>
          <p:nvPr/>
        </p:nvCxnSpPr>
        <p:spPr>
          <a:xfrm rot="5400000">
            <a:off x="4800600" y="2514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stCxn id="83" idx="4"/>
            <a:endCxn id="162" idx="0"/>
          </p:cNvCxnSpPr>
          <p:nvPr/>
        </p:nvCxnSpPr>
        <p:spPr>
          <a:xfrm rot="5400000">
            <a:off x="5715000" y="2514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/>
          <p:cNvGrpSpPr/>
          <p:nvPr/>
        </p:nvGrpSpPr>
        <p:grpSpPr>
          <a:xfrm rot="16200000">
            <a:off x="4191000" y="1295400"/>
            <a:ext cx="381000" cy="76200"/>
            <a:chOff x="6477000" y="2590800"/>
            <a:chExt cx="381000" cy="76200"/>
          </a:xfrm>
        </p:grpSpPr>
        <p:sp>
          <p:nvSpPr>
            <p:cNvPr id="196" name="Oval 36"/>
            <p:cNvSpPr>
              <a:spLocks noChangeArrowheads="1"/>
            </p:cNvSpPr>
            <p:nvPr/>
          </p:nvSpPr>
          <p:spPr bwMode="auto">
            <a:xfrm>
              <a:off x="647700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" name="Oval 37"/>
            <p:cNvSpPr>
              <a:spLocks noChangeArrowheads="1"/>
            </p:cNvSpPr>
            <p:nvPr/>
          </p:nvSpPr>
          <p:spPr bwMode="auto">
            <a:xfrm>
              <a:off x="662940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Oval 38"/>
            <p:cNvSpPr>
              <a:spLocks noChangeArrowheads="1"/>
            </p:cNvSpPr>
            <p:nvPr/>
          </p:nvSpPr>
          <p:spPr bwMode="auto">
            <a:xfrm>
              <a:off x="678180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9" name="Group 198"/>
          <p:cNvGrpSpPr/>
          <p:nvPr/>
        </p:nvGrpSpPr>
        <p:grpSpPr>
          <a:xfrm rot="16200000">
            <a:off x="4191000" y="3581399"/>
            <a:ext cx="381000" cy="76200"/>
            <a:chOff x="6477000" y="2590800"/>
            <a:chExt cx="381000" cy="76200"/>
          </a:xfrm>
        </p:grpSpPr>
        <p:sp>
          <p:nvSpPr>
            <p:cNvPr id="200" name="Oval 36"/>
            <p:cNvSpPr>
              <a:spLocks noChangeArrowheads="1"/>
            </p:cNvSpPr>
            <p:nvPr/>
          </p:nvSpPr>
          <p:spPr bwMode="auto">
            <a:xfrm>
              <a:off x="647700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" name="Oval 37"/>
            <p:cNvSpPr>
              <a:spLocks noChangeArrowheads="1"/>
            </p:cNvSpPr>
            <p:nvPr/>
          </p:nvSpPr>
          <p:spPr bwMode="auto">
            <a:xfrm>
              <a:off x="662940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Oval 38"/>
            <p:cNvSpPr>
              <a:spLocks noChangeArrowheads="1"/>
            </p:cNvSpPr>
            <p:nvPr/>
          </p:nvSpPr>
          <p:spPr bwMode="auto">
            <a:xfrm>
              <a:off x="678180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6248400" y="2438400"/>
            <a:ext cx="381000" cy="76200"/>
            <a:chOff x="6477000" y="2590800"/>
            <a:chExt cx="381000" cy="76200"/>
          </a:xfrm>
        </p:grpSpPr>
        <p:sp>
          <p:nvSpPr>
            <p:cNvPr id="204" name="Oval 36"/>
            <p:cNvSpPr>
              <a:spLocks noChangeArrowheads="1"/>
            </p:cNvSpPr>
            <p:nvPr/>
          </p:nvSpPr>
          <p:spPr bwMode="auto">
            <a:xfrm>
              <a:off x="647700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Oval 37"/>
            <p:cNvSpPr>
              <a:spLocks noChangeArrowheads="1"/>
            </p:cNvSpPr>
            <p:nvPr/>
          </p:nvSpPr>
          <p:spPr bwMode="auto">
            <a:xfrm>
              <a:off x="662940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" name="Oval 38"/>
            <p:cNvSpPr>
              <a:spLocks noChangeArrowheads="1"/>
            </p:cNvSpPr>
            <p:nvPr/>
          </p:nvSpPr>
          <p:spPr bwMode="auto">
            <a:xfrm>
              <a:off x="678180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2057400" y="2438400"/>
            <a:ext cx="381000" cy="76200"/>
            <a:chOff x="6477000" y="2590800"/>
            <a:chExt cx="381000" cy="76200"/>
          </a:xfrm>
        </p:grpSpPr>
        <p:sp>
          <p:nvSpPr>
            <p:cNvPr id="208" name="Oval 36"/>
            <p:cNvSpPr>
              <a:spLocks noChangeArrowheads="1"/>
            </p:cNvSpPr>
            <p:nvPr/>
          </p:nvSpPr>
          <p:spPr bwMode="auto">
            <a:xfrm>
              <a:off x="647700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" name="Oval 37"/>
            <p:cNvSpPr>
              <a:spLocks noChangeArrowheads="1"/>
            </p:cNvSpPr>
            <p:nvPr/>
          </p:nvSpPr>
          <p:spPr bwMode="auto">
            <a:xfrm>
              <a:off x="662940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" name="Oval 38"/>
            <p:cNvSpPr>
              <a:spLocks noChangeArrowheads="1"/>
            </p:cNvSpPr>
            <p:nvPr/>
          </p:nvSpPr>
          <p:spPr bwMode="auto">
            <a:xfrm>
              <a:off x="678180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1" name="Oval 210"/>
          <p:cNvSpPr/>
          <p:nvPr/>
        </p:nvSpPr>
        <p:spPr>
          <a:xfrm>
            <a:off x="5334000" y="2514600"/>
            <a:ext cx="914400" cy="914400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TextBox 211"/>
          <p:cNvSpPr txBox="1"/>
          <p:nvPr/>
        </p:nvSpPr>
        <p:spPr>
          <a:xfrm>
            <a:off x="5293666" y="3505200"/>
            <a:ext cx="3469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Neighborhood with cohesion 3/4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animBg="1"/>
      <p:bldP spid="2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there exists an infinite neighborhood </a:t>
            </a:r>
            <a:r>
              <a:rPr lang="en-US" dirty="0" smtClean="0">
                <a:solidFill>
                  <a:schemeClr val="tx2"/>
                </a:solidFill>
              </a:rPr>
              <a:t>S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chemeClr val="tx2"/>
                </a:solidFill>
              </a:rPr>
              <a:t>p(S) &gt; 1 – q</a:t>
            </a:r>
            <a:r>
              <a:rPr lang="en-US" dirty="0" smtClean="0"/>
              <a:t>, then contagion can’t “break in”</a:t>
            </a:r>
          </a:p>
          <a:p>
            <a:r>
              <a:rPr lang="en-US" dirty="0" smtClean="0"/>
              <a:t>If </a:t>
            </a:r>
            <a:r>
              <a:rPr lang="en-US" dirty="0" smtClean="0">
                <a:solidFill>
                  <a:schemeClr val="tx2"/>
                </a:solidFill>
              </a:rPr>
              <a:t>p(S) &lt; 1 – q </a:t>
            </a:r>
            <a:r>
              <a:rPr lang="en-US" dirty="0" smtClean="0"/>
              <a:t>for every infinite neighborhood </a:t>
            </a:r>
            <a:r>
              <a:rPr lang="en-US" dirty="0" smtClean="0">
                <a:solidFill>
                  <a:schemeClr val="tx2"/>
                </a:solidFill>
              </a:rPr>
              <a:t>S</a:t>
            </a:r>
            <a:r>
              <a:rPr lang="en-US" dirty="0" smtClean="0"/>
              <a:t>, then contagion happens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Thm. [Morris, 2000]</a:t>
            </a:r>
            <a:r>
              <a:rPr lang="en-US" dirty="0" smtClean="0"/>
              <a:t>: The contagion threshold of a graph is the largest </a:t>
            </a:r>
            <a:r>
              <a:rPr lang="en-US" dirty="0" smtClean="0">
                <a:solidFill>
                  <a:schemeClr val="tx2"/>
                </a:solidFill>
              </a:rPr>
              <a:t>q</a:t>
            </a:r>
            <a:r>
              <a:rPr lang="en-US" dirty="0" smtClean="0"/>
              <a:t> such that </a:t>
            </a:r>
            <a:r>
              <a:rPr lang="en-US" dirty="0" smtClean="0">
                <a:solidFill>
                  <a:schemeClr val="tx2"/>
                </a:solidFill>
              </a:rPr>
              <a:t>q &lt; 1 – p(S)</a:t>
            </a:r>
            <a:r>
              <a:rPr lang="en-US" dirty="0" smtClean="0"/>
              <a:t> for all infinite neighborhoods </a:t>
            </a:r>
            <a:r>
              <a:rPr lang="en-US" dirty="0" smtClean="0">
                <a:solidFill>
                  <a:schemeClr val="tx2"/>
                </a:solidFill>
              </a:rPr>
              <a:t>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chemeClr val="tx2"/>
                </a:solidFill>
              </a:rPr>
              <a:t>Can compatibility help?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Compatibility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2600" dirty="0"/>
              <a:t>Coexistence of multiple </a:t>
            </a:r>
            <a:r>
              <a:rPr lang="en-US" sz="2600" dirty="0" smtClean="0"/>
              <a:t>behaviors or technologies</a:t>
            </a:r>
            <a:r>
              <a:rPr lang="en-US" sz="2600" dirty="0"/>
              <a:t>, with varying degrees of compatibility</a:t>
            </a:r>
          </a:p>
          <a:p>
            <a:r>
              <a:rPr lang="en-US" sz="2600" dirty="0">
                <a:solidFill>
                  <a:schemeClr val="tx2"/>
                </a:solidFill>
              </a:rPr>
              <a:t>Examples</a:t>
            </a:r>
            <a:r>
              <a:rPr lang="en-US" sz="2600" dirty="0"/>
              <a:t>:</a:t>
            </a:r>
          </a:p>
          <a:p>
            <a:pPr lvl="1"/>
            <a:r>
              <a:rPr lang="en-US" sz="2200" dirty="0"/>
              <a:t>Human </a:t>
            </a:r>
            <a:r>
              <a:rPr lang="en-US" sz="2200" dirty="0" smtClean="0"/>
              <a:t>languages: multi-lingual people</a:t>
            </a:r>
            <a:endParaRPr lang="en-US" sz="2200" dirty="0"/>
          </a:p>
          <a:p>
            <a:pPr lvl="1"/>
            <a:r>
              <a:rPr lang="en-US" sz="2200" dirty="0" smtClean="0"/>
              <a:t>Cell </a:t>
            </a:r>
            <a:r>
              <a:rPr lang="en-US" sz="2200" dirty="0"/>
              <a:t>phone companies: cheaper M2M </a:t>
            </a:r>
            <a:r>
              <a:rPr lang="en-US" sz="2200" dirty="0" smtClean="0"/>
              <a:t>calls</a:t>
            </a:r>
          </a:p>
          <a:p>
            <a:pPr lvl="1"/>
            <a:r>
              <a:rPr lang="en-US" sz="2200" dirty="0" smtClean="0"/>
              <a:t>Operating systems: dual-boot machines, emulators</a:t>
            </a:r>
            <a:endParaRPr lang="en-US" sz="2200" dirty="0"/>
          </a:p>
          <a:p>
            <a:pPr lvl="1"/>
            <a:r>
              <a:rPr lang="en-US" sz="2200" dirty="0"/>
              <a:t>Instant messaging technologies: Yahoo! messenger, MSN messenger, Google talk, AIM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with Compatibility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Each person can adopt multiple behaviors </a:t>
            </a:r>
            <a:r>
              <a:rPr lang="en-US" dirty="0" smtClean="0">
                <a:solidFill>
                  <a:schemeClr val="tx2"/>
                </a:solidFill>
              </a:rPr>
              <a:t>at an added cost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adapt to peers with different behaviors.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Compatibility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6125"/>
          </a:xfrm>
        </p:spPr>
        <p:txBody>
          <a:bodyPr/>
          <a:lstStyle/>
          <a:p>
            <a:r>
              <a:rPr lang="en-US" sz="2800" dirty="0" smtClean="0"/>
              <a:t>Without compatibility, </a:t>
            </a:r>
            <a:r>
              <a:rPr lang="en-US" sz="2800" dirty="0" smtClean="0">
                <a:solidFill>
                  <a:schemeClr val="tx2"/>
                </a:solidFill>
              </a:rPr>
              <a:t>v</a:t>
            </a:r>
            <a:r>
              <a:rPr lang="en-US" sz="2800" dirty="0" smtClean="0"/>
              <a:t> can get </a:t>
            </a:r>
            <a:r>
              <a:rPr lang="en-US" sz="2800" dirty="0" smtClean="0">
                <a:solidFill>
                  <a:schemeClr val="tx2"/>
                </a:solidFill>
              </a:rPr>
              <a:t>2q</a:t>
            </a:r>
          </a:p>
          <a:p>
            <a:pPr>
              <a:buNone/>
            </a:pPr>
            <a:r>
              <a:rPr lang="en-US" sz="2800" dirty="0" smtClean="0"/>
              <a:t>					… or </a:t>
            </a:r>
            <a:r>
              <a:rPr lang="en-US" sz="2800" dirty="0" smtClean="0">
                <a:solidFill>
                  <a:schemeClr val="tx2"/>
                </a:solidFill>
              </a:rPr>
              <a:t>3(1 – q)</a:t>
            </a:r>
          </a:p>
          <a:p>
            <a:r>
              <a:rPr lang="en-US" sz="2800" dirty="0" smtClean="0"/>
              <a:t>With compatibility, </a:t>
            </a:r>
            <a:r>
              <a:rPr lang="en-US" sz="2800" dirty="0" smtClean="0">
                <a:solidFill>
                  <a:schemeClr val="tx2"/>
                </a:solidFill>
              </a:rPr>
              <a:t>v</a:t>
            </a:r>
            <a:r>
              <a:rPr lang="en-US" sz="2800" dirty="0" smtClean="0"/>
              <a:t> can get </a:t>
            </a:r>
            <a:r>
              <a:rPr lang="en-US" sz="2800" dirty="0" smtClean="0">
                <a:solidFill>
                  <a:schemeClr val="tx2"/>
                </a:solidFill>
              </a:rPr>
              <a:t>2q + 3(1 – q) – c </a:t>
            </a:r>
            <a:r>
              <a:rPr lang="en-US" sz="2800" dirty="0" smtClean="0"/>
              <a:t>where </a:t>
            </a:r>
            <a:r>
              <a:rPr lang="en-US" sz="2800" dirty="0" smtClean="0">
                <a:solidFill>
                  <a:schemeClr val="tx2"/>
                </a:solidFill>
              </a:rPr>
              <a:t>c</a:t>
            </a:r>
            <a:r>
              <a:rPr lang="en-US" sz="2800" dirty="0" smtClean="0"/>
              <a:t> is cost of choosing both blue and yellow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4191000" y="2895600"/>
            <a:ext cx="838200" cy="8382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514600" y="2971800"/>
            <a:ext cx="685800" cy="6858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71800" y="1828800"/>
            <a:ext cx="685800" cy="6858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67200" y="1295400"/>
            <a:ext cx="685800" cy="685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19800" y="2971800"/>
            <a:ext cx="685800" cy="685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486400" y="1828800"/>
            <a:ext cx="685800" cy="6858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5"/>
            <a:endCxn id="4" idx="1"/>
          </p:cNvCxnSpPr>
          <p:nvPr/>
        </p:nvCxnSpPr>
        <p:spPr>
          <a:xfrm rot="16200000" flipH="1">
            <a:off x="3633367" y="2337966"/>
            <a:ext cx="604184" cy="756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4"/>
            <a:endCxn id="4" idx="0"/>
          </p:cNvCxnSpPr>
          <p:nvPr/>
        </p:nvCxnSpPr>
        <p:spPr>
          <a:xfrm rot="5400000">
            <a:off x="4152900" y="2438400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9" idx="3"/>
            <a:endCxn id="4" idx="7"/>
          </p:cNvCxnSpPr>
          <p:nvPr/>
        </p:nvCxnSpPr>
        <p:spPr>
          <a:xfrm rot="5400000">
            <a:off x="4944549" y="2376067"/>
            <a:ext cx="604184" cy="680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6"/>
            <a:endCxn id="4" idx="2"/>
          </p:cNvCxnSpPr>
          <p:nvPr/>
        </p:nvCxnSpPr>
        <p:spPr>
          <a:xfrm>
            <a:off x="3200400" y="33147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2"/>
            <a:endCxn id="4" idx="6"/>
          </p:cNvCxnSpPr>
          <p:nvPr/>
        </p:nvCxnSpPr>
        <p:spPr>
          <a:xfrm rot="10800000">
            <a:off x="5029200" y="33147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 flipV="1">
            <a:off x="4191000" y="2895600"/>
            <a:ext cx="838200" cy="838200"/>
            <a:chOff x="7086600" y="2895600"/>
            <a:chExt cx="838200" cy="8382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Chord 15"/>
            <p:cNvSpPr/>
            <p:nvPr/>
          </p:nvSpPr>
          <p:spPr>
            <a:xfrm>
              <a:off x="7086600" y="2895600"/>
              <a:ext cx="838200" cy="838200"/>
            </a:xfrm>
            <a:prstGeom prst="chord">
              <a:avLst>
                <a:gd name="adj1" fmla="val 2700000"/>
                <a:gd name="adj2" fmla="val 13543139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hord 16"/>
            <p:cNvSpPr/>
            <p:nvPr/>
          </p:nvSpPr>
          <p:spPr>
            <a:xfrm rot="10800000">
              <a:off x="7086600" y="2895600"/>
              <a:ext cx="838200" cy="838200"/>
            </a:xfrm>
            <a:prstGeom prst="chord">
              <a:avLst>
                <a:gd name="adj1" fmla="val 2700000"/>
                <a:gd name="adj2" fmla="val 13543139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v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Testament Social Network</a:t>
            </a:r>
            <a:endParaRPr lang="en-US" dirty="0"/>
          </a:p>
        </p:txBody>
      </p:sp>
      <p:pic>
        <p:nvPicPr>
          <p:cNvPr id="4" name="Content Placeholder 3" descr="jesusAc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399" y="1600200"/>
            <a:ext cx="3287601" cy="4530725"/>
          </a:xfrm>
        </p:spPr>
      </p:pic>
      <p:pic>
        <p:nvPicPr>
          <p:cNvPr id="5" name="Picture 4" descr="mosesAc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066800"/>
            <a:ext cx="3067050" cy="3810000"/>
          </a:xfrm>
          <a:prstGeom prst="rect">
            <a:avLst/>
          </a:prstGeom>
        </p:spPr>
      </p:pic>
      <p:cxnSp>
        <p:nvCxnSpPr>
          <p:cNvPr id="7" name="Straight Connector 6"/>
          <p:cNvCxnSpPr>
            <a:stCxn id="4" idx="3"/>
            <a:endCxn id="5" idx="1"/>
          </p:cNvCxnSpPr>
          <p:nvPr/>
        </p:nvCxnSpPr>
        <p:spPr>
          <a:xfrm flipV="1">
            <a:off x="3810000" y="2971800"/>
            <a:ext cx="1676400" cy="893763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Compatibility Model</a:t>
            </a:r>
            <a:endParaRPr lang="en-US" dirty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295400"/>
            <a:ext cx="7696200" cy="4114800"/>
          </a:xfrm>
          <a:noFill/>
        </p:spPr>
        <p:txBody>
          <a:bodyPr/>
          <a:lstStyle/>
          <a:p>
            <a:r>
              <a:rPr lang="en-US" sz="2600" dirty="0" smtClean="0"/>
              <a:t>Let </a:t>
            </a:r>
            <a:r>
              <a:rPr lang="en-US" sz="2600" dirty="0" smtClean="0">
                <a:solidFill>
                  <a:schemeClr val="tx2"/>
                </a:solidFill>
              </a:rPr>
              <a:t>c </a:t>
            </a:r>
            <a:r>
              <a:rPr lang="en-US" sz="2600" dirty="0">
                <a:solidFill>
                  <a:schemeClr val="tx2"/>
                </a:solidFill>
              </a:rPr>
              <a:t>= </a:t>
            </a:r>
            <a:r>
              <a:rPr lang="en-US" sz="2600" dirty="0" smtClean="0">
                <a:solidFill>
                  <a:schemeClr val="tx2"/>
                </a:solidFill>
              </a:rPr>
              <a:t>r</a:t>
            </a:r>
            <a:r>
              <a:rPr lang="en-US" sz="2600" dirty="0" smtClean="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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smtClean="0"/>
              <a:t>be additional cost of adopting both behaviors (costs </a:t>
            </a:r>
            <a:r>
              <a:rPr lang="en-US" sz="2600" dirty="0" smtClean="0">
                <a:solidFill>
                  <a:schemeClr val="tx2"/>
                </a:solidFill>
              </a:rPr>
              <a:t>r</a:t>
            </a:r>
            <a:r>
              <a:rPr lang="en-US" sz="2600" dirty="0" smtClean="0"/>
              <a:t> per-edge).  Payoff matrix is:</a:t>
            </a:r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3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2514600"/>
          <a:ext cx="7010400" cy="3124200"/>
        </p:xfrm>
        <a:graphic>
          <a:graphicData uri="http://schemas.openxmlformats.org/drawingml/2006/table">
            <a:tbl>
              <a:tblPr firstRow="1" firstCol="1">
                <a:tableStyleId>{7DF18680-E054-41AD-8BC1-D1AEF772440D}</a:tableStyleId>
              </a:tblPr>
              <a:tblGrid>
                <a:gridCol w="1752600"/>
                <a:gridCol w="1752600"/>
                <a:gridCol w="1752600"/>
                <a:gridCol w="1752600"/>
              </a:tblGrid>
              <a:tr h="1025322">
                <a:tc>
                  <a:txBody>
                    <a:bodyPr/>
                    <a:lstStyle/>
                    <a:p>
                      <a:r>
                        <a:rPr lang="en-US" dirty="0" smtClean="0"/>
                        <a:t>Player 1/ Player 2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7278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(1-q,1-q)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(0,0)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(1-q, 1-q-r)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(0,0)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(q,q)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(q, q-r)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AB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(1-q-r,</a:t>
                      </a:r>
                      <a:r>
                        <a:rPr lang="en-US" baseline="0" dirty="0" smtClean="0"/>
                        <a:t> 1-q)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(q-r, q)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(max(q,1-q)-r, </a:t>
                      </a:r>
                    </a:p>
                    <a:p>
                      <a:r>
                        <a:rPr lang="en-US" dirty="0" smtClean="0"/>
                        <a:t> max(q,1-q)-r)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Formal Definition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Infinite </a:t>
            </a:r>
            <a:r>
              <a:rPr lang="en-US" sz="2600" dirty="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</a:t>
            </a:r>
            <a:r>
              <a:rPr lang="en-US" sz="2600" dirty="0"/>
              <a:t>-regular graph </a:t>
            </a:r>
            <a:r>
              <a:rPr lang="en-US" sz="2600" dirty="0">
                <a:solidFill>
                  <a:schemeClr val="tx2"/>
                </a:solidFill>
              </a:rPr>
              <a:t>G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A </a:t>
            </a:r>
            <a:r>
              <a:rPr lang="en-US" sz="2600" dirty="0">
                <a:solidFill>
                  <a:schemeClr val="tx2"/>
                </a:solidFill>
              </a:rPr>
              <a:t>strategy profile </a:t>
            </a:r>
            <a:r>
              <a:rPr lang="en-US" sz="2600" dirty="0"/>
              <a:t>is a func. </a:t>
            </a:r>
            <a:r>
              <a:rPr lang="en-US" sz="2600" dirty="0">
                <a:solidFill>
                  <a:schemeClr val="tx2"/>
                </a:solidFill>
              </a:rPr>
              <a:t>s</a:t>
            </a:r>
            <a:r>
              <a:rPr lang="en-US" sz="2600" dirty="0"/>
              <a:t> from </a:t>
            </a:r>
            <a:r>
              <a:rPr lang="en-US" sz="2600" dirty="0">
                <a:solidFill>
                  <a:schemeClr val="tx2"/>
                </a:solidFill>
              </a:rPr>
              <a:t>V(G)</a:t>
            </a:r>
            <a:r>
              <a:rPr lang="en-US" sz="2600" dirty="0"/>
              <a:t> to {</a:t>
            </a:r>
            <a:r>
              <a:rPr lang="en-US" sz="2600" dirty="0">
                <a:solidFill>
                  <a:schemeClr val="tx2"/>
                </a:solidFill>
              </a:rPr>
              <a:t>A</a:t>
            </a:r>
            <a:r>
              <a:rPr lang="en-US" sz="2600" dirty="0"/>
              <a:t>,</a:t>
            </a:r>
            <a:r>
              <a:rPr lang="en-US" sz="2600" dirty="0">
                <a:solidFill>
                  <a:schemeClr val="tx2"/>
                </a:solidFill>
              </a:rPr>
              <a:t>B</a:t>
            </a:r>
            <a:r>
              <a:rPr lang="en-US" sz="2600" dirty="0"/>
              <a:t>,</a:t>
            </a:r>
            <a:r>
              <a:rPr lang="en-US" sz="2600" dirty="0">
                <a:solidFill>
                  <a:schemeClr val="tx2"/>
                </a:solidFill>
              </a:rPr>
              <a:t>AB</a:t>
            </a:r>
            <a:r>
              <a:rPr lang="en-US" sz="2600" dirty="0"/>
              <a:t>}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chemeClr val="tx2"/>
                </a:solidFill>
              </a:rPr>
              <a:t>s    s’ </a:t>
            </a:r>
            <a:r>
              <a:rPr lang="en-US" sz="2600" dirty="0"/>
              <a:t>if </a:t>
            </a:r>
            <a:r>
              <a:rPr lang="en-US" sz="2600" dirty="0">
                <a:solidFill>
                  <a:schemeClr val="tx2"/>
                </a:solidFill>
              </a:rPr>
              <a:t>s’ </a:t>
            </a:r>
            <a:r>
              <a:rPr lang="en-US" sz="2600" dirty="0"/>
              <a:t>is obtained from </a:t>
            </a:r>
            <a:r>
              <a:rPr lang="en-US" sz="2600" dirty="0">
                <a:solidFill>
                  <a:schemeClr val="tx2"/>
                </a:solidFill>
              </a:rPr>
              <a:t>s</a:t>
            </a:r>
            <a:r>
              <a:rPr lang="en-US" sz="2600" dirty="0"/>
              <a:t> by letting </a:t>
            </a:r>
            <a:r>
              <a:rPr lang="en-US" sz="2600" dirty="0">
                <a:solidFill>
                  <a:schemeClr val="tx2"/>
                </a:solidFill>
              </a:rPr>
              <a:t>v</a:t>
            </a:r>
            <a:r>
              <a:rPr lang="en-US" sz="2600" dirty="0"/>
              <a:t> play her best response.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Similar defn for a finite seq of vertices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chemeClr val="tx2"/>
                </a:solidFill>
              </a:rPr>
              <a:t>T</a:t>
            </a:r>
            <a:r>
              <a:rPr lang="en-US" sz="2600" dirty="0"/>
              <a:t> infinite seq, </a:t>
            </a:r>
            <a:r>
              <a:rPr lang="en-US" sz="2600" dirty="0">
                <a:solidFill>
                  <a:schemeClr val="tx2"/>
                </a:solidFill>
              </a:rPr>
              <a:t>T</a:t>
            </a:r>
            <a:r>
              <a:rPr lang="en-US" sz="2600" baseline="-25000" dirty="0">
                <a:solidFill>
                  <a:schemeClr val="tx2"/>
                </a:solidFill>
              </a:rPr>
              <a:t>k</a:t>
            </a:r>
            <a:r>
              <a:rPr lang="en-US" sz="2600" dirty="0"/>
              <a:t> first </a:t>
            </a:r>
            <a:r>
              <a:rPr lang="en-US" sz="2600" dirty="0">
                <a:solidFill>
                  <a:schemeClr val="tx2"/>
                </a:solidFill>
              </a:rPr>
              <a:t>k</a:t>
            </a:r>
            <a:r>
              <a:rPr lang="en-US" sz="2600" dirty="0"/>
              <a:t> elements of </a:t>
            </a:r>
            <a:r>
              <a:rPr lang="en-US" sz="2600" dirty="0">
                <a:solidFill>
                  <a:schemeClr val="tx2"/>
                </a:solidFill>
              </a:rPr>
              <a:t>T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chemeClr val="tx2"/>
                </a:solidFill>
              </a:rPr>
              <a:t>s </a:t>
            </a:r>
            <a:r>
              <a:rPr lang="en-US" sz="2600" dirty="0">
                <a:solidFill>
                  <a:schemeClr val="tx2"/>
                </a:solidFill>
                <a:sym typeface="Wingdings" pitchFamily="2" charset="2"/>
              </a:rPr>
              <a:t>   </a:t>
            </a:r>
            <a:r>
              <a:rPr lang="en-US" sz="2600" dirty="0">
                <a:solidFill>
                  <a:schemeClr val="tx2"/>
                </a:solidFill>
              </a:rPr>
              <a:t>s’ </a:t>
            </a:r>
            <a:r>
              <a:rPr lang="en-US" sz="2600" dirty="0"/>
              <a:t>if for every </a:t>
            </a:r>
            <a:r>
              <a:rPr lang="en-US" sz="2600" dirty="0">
                <a:solidFill>
                  <a:schemeClr val="tx2"/>
                </a:solidFill>
              </a:rPr>
              <a:t>u</a:t>
            </a:r>
            <a:r>
              <a:rPr lang="en-US" sz="2600" dirty="0"/>
              <a:t>, there is </a:t>
            </a:r>
            <a:r>
              <a:rPr lang="en-US" sz="2600" dirty="0">
                <a:solidFill>
                  <a:schemeClr val="tx2"/>
                </a:solidFill>
              </a:rPr>
              <a:t>k</a:t>
            </a:r>
            <a:r>
              <a:rPr lang="en-US" sz="2600" baseline="-25000" dirty="0">
                <a:solidFill>
                  <a:schemeClr val="tx2"/>
                </a:solidFill>
              </a:rPr>
              <a:t>0</a:t>
            </a:r>
            <a:r>
              <a:rPr lang="en-US" sz="2600" dirty="0">
                <a:solidFill>
                  <a:schemeClr val="tx2"/>
                </a:solidFill>
              </a:rPr>
              <a:t>(u)</a:t>
            </a:r>
            <a:r>
              <a:rPr lang="en-US" sz="2600" dirty="0"/>
              <a:t> such that for every </a:t>
            </a:r>
            <a:r>
              <a:rPr lang="en-US" sz="2600" dirty="0">
                <a:solidFill>
                  <a:schemeClr val="tx2"/>
                </a:solidFill>
              </a:rPr>
              <a:t>k&gt;k</a:t>
            </a:r>
            <a:r>
              <a:rPr lang="en-US" sz="2600" baseline="-25000" dirty="0">
                <a:solidFill>
                  <a:schemeClr val="tx2"/>
                </a:solidFill>
              </a:rPr>
              <a:t>0</a:t>
            </a:r>
            <a:r>
              <a:rPr lang="en-US" sz="2600" dirty="0">
                <a:solidFill>
                  <a:schemeClr val="tx2"/>
                </a:solidFill>
              </a:rPr>
              <a:t>(u)</a:t>
            </a:r>
            <a:r>
              <a:rPr lang="en-US" sz="2600" dirty="0"/>
              <a:t>, </a:t>
            </a:r>
            <a:r>
              <a:rPr lang="en-US" sz="2600" dirty="0">
                <a:solidFill>
                  <a:schemeClr val="tx2"/>
                </a:solidFill>
              </a:rPr>
              <a:t>s </a:t>
            </a:r>
            <a:r>
              <a:rPr lang="en-US" sz="2600" dirty="0">
                <a:solidFill>
                  <a:schemeClr val="tx2"/>
                </a:solidFill>
                <a:sym typeface="Wingdings" pitchFamily="2" charset="2"/>
              </a:rPr>
              <a:t>  </a:t>
            </a:r>
            <a:r>
              <a:rPr lang="en-US" sz="2600" dirty="0"/>
              <a:t> a profile that assigns </a:t>
            </a:r>
            <a:r>
              <a:rPr lang="en-US" sz="2600" dirty="0">
                <a:solidFill>
                  <a:schemeClr val="tx2"/>
                </a:solidFill>
              </a:rPr>
              <a:t>s’(u) </a:t>
            </a:r>
            <a:r>
              <a:rPr lang="en-US" sz="2600" dirty="0"/>
              <a:t>to </a:t>
            </a:r>
            <a:r>
              <a:rPr lang="en-US" sz="2600" dirty="0">
                <a:solidFill>
                  <a:schemeClr val="tx2"/>
                </a:solidFill>
              </a:rPr>
              <a:t>u</a:t>
            </a:r>
            <a:r>
              <a:rPr lang="en-US" sz="2600" dirty="0"/>
              <a:t>.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1050925" y="2449513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Tahoma" pitchFamily="34" charset="0"/>
                <a:cs typeface="Arial" charset="0"/>
              </a:rPr>
              <a:t>v</a:t>
            </a:r>
          </a:p>
        </p:txBody>
      </p:sp>
      <p:sp>
        <p:nvSpPr>
          <p:cNvPr id="189445" name="Line 5"/>
          <p:cNvSpPr>
            <a:spLocks noChangeShapeType="1"/>
          </p:cNvSpPr>
          <p:nvPr/>
        </p:nvSpPr>
        <p:spPr bwMode="auto">
          <a:xfrm>
            <a:off x="1066800" y="27432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1066800" y="4114800"/>
            <a:ext cx="303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Tahoma" pitchFamily="34" charset="0"/>
                <a:cs typeface="Arial" charset="0"/>
              </a:rPr>
              <a:t>T</a:t>
            </a:r>
          </a:p>
        </p:txBody>
      </p:sp>
      <p:sp>
        <p:nvSpPr>
          <p:cNvPr id="189447" name="Line 7"/>
          <p:cNvSpPr>
            <a:spLocks noChangeShapeType="1"/>
          </p:cNvSpPr>
          <p:nvPr/>
        </p:nvSpPr>
        <p:spPr bwMode="auto">
          <a:xfrm>
            <a:off x="1082675" y="440848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2208213" y="4462463"/>
            <a:ext cx="373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Tahoma" pitchFamily="34" charset="0"/>
                <a:cs typeface="Arial" charset="0"/>
              </a:rPr>
              <a:t>T</a:t>
            </a:r>
            <a:r>
              <a:rPr lang="en-US" sz="1600" baseline="-25000" dirty="0">
                <a:solidFill>
                  <a:schemeClr val="tx2"/>
                </a:solidFill>
                <a:latin typeface="Tahoma" pitchFamily="34" charset="0"/>
                <a:cs typeface="Arial" charset="0"/>
              </a:rPr>
              <a:t>k</a:t>
            </a:r>
          </a:p>
        </p:txBody>
      </p:sp>
      <p:sp>
        <p:nvSpPr>
          <p:cNvPr id="189449" name="Line 9"/>
          <p:cNvSpPr>
            <a:spLocks noChangeShapeType="1"/>
          </p:cNvSpPr>
          <p:nvPr/>
        </p:nvSpPr>
        <p:spPr bwMode="auto">
          <a:xfrm>
            <a:off x="2286000" y="48006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4" grpId="0"/>
      <p:bldP spid="189445" grpId="0" animBg="1"/>
      <p:bldP spid="189446" grpId="0"/>
      <p:bldP spid="189447" grpId="0" animBg="1"/>
      <p:bldP spid="189448" grpId="0"/>
      <p:bldP spid="18944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Definition, cont’d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For a subset </a:t>
            </a:r>
            <a:r>
              <a:rPr lang="en-US" dirty="0">
                <a:solidFill>
                  <a:schemeClr val="tx2"/>
                </a:solidFill>
              </a:rPr>
              <a:t>X</a:t>
            </a:r>
            <a:r>
              <a:rPr lang="en-US" dirty="0"/>
              <a:t> of</a:t>
            </a:r>
            <a:r>
              <a:rPr lang="en-US" dirty="0">
                <a:latin typeface="cmsy10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V(G)</a:t>
            </a:r>
            <a:r>
              <a:rPr lang="en-US" dirty="0"/>
              <a:t>, </a:t>
            </a:r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baseline="-25000" dirty="0">
                <a:solidFill>
                  <a:schemeClr val="tx2"/>
                </a:solidFill>
              </a:rPr>
              <a:t>X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/>
              <a:t>is the profile that assigns </a:t>
            </a:r>
            <a:r>
              <a:rPr lang="en-US" dirty="0">
                <a:solidFill>
                  <a:schemeClr val="tx2"/>
                </a:solidFill>
              </a:rPr>
              <a:t>A</a:t>
            </a:r>
            <a:r>
              <a:rPr lang="en-US" dirty="0"/>
              <a:t> to </a:t>
            </a:r>
            <a:r>
              <a:rPr lang="en-US" dirty="0">
                <a:solidFill>
                  <a:schemeClr val="tx2"/>
                </a:solidFill>
              </a:rPr>
              <a:t>X</a:t>
            </a:r>
            <a:r>
              <a:rPr lang="en-US" dirty="0"/>
              <a:t> and </a:t>
            </a:r>
            <a:r>
              <a:rPr lang="en-US" dirty="0">
                <a:solidFill>
                  <a:schemeClr val="tx2"/>
                </a:solidFill>
              </a:rPr>
              <a:t>B</a:t>
            </a:r>
            <a:r>
              <a:rPr lang="en-US" dirty="0"/>
              <a:t> to </a:t>
            </a:r>
            <a:r>
              <a:rPr lang="en-US" dirty="0">
                <a:solidFill>
                  <a:schemeClr val="tx2"/>
                </a:solidFill>
              </a:rPr>
              <a:t>V(G)\X</a:t>
            </a:r>
            <a:r>
              <a:rPr lang="en-US" dirty="0"/>
              <a:t>.</a:t>
            </a:r>
          </a:p>
          <a:p>
            <a:r>
              <a:rPr lang="en-US" dirty="0"/>
              <a:t>A can become </a:t>
            </a:r>
            <a:r>
              <a:rPr lang="en-US" dirty="0">
                <a:solidFill>
                  <a:schemeClr val="tx2"/>
                </a:solidFill>
              </a:rPr>
              <a:t>epidemic</a:t>
            </a:r>
            <a:r>
              <a:rPr lang="en-US" dirty="0"/>
              <a:t> in </a:t>
            </a:r>
            <a:r>
              <a:rPr lang="en-US" dirty="0">
                <a:solidFill>
                  <a:schemeClr val="tx2"/>
                </a:solidFill>
              </a:rPr>
              <a:t>(G,q,r) </a:t>
            </a:r>
            <a:r>
              <a:rPr lang="en-US" dirty="0"/>
              <a:t>if there is </a:t>
            </a:r>
          </a:p>
          <a:p>
            <a:pPr lvl="1"/>
            <a:r>
              <a:rPr lang="en-US" dirty="0"/>
              <a:t>a finite set </a:t>
            </a:r>
            <a:r>
              <a:rPr lang="en-US" dirty="0">
                <a:solidFill>
                  <a:schemeClr val="tx2"/>
                </a:solidFill>
              </a:rPr>
              <a:t>X</a:t>
            </a:r>
            <a:r>
              <a:rPr lang="en-US" dirty="0"/>
              <a:t>, and </a:t>
            </a:r>
          </a:p>
          <a:p>
            <a:pPr lvl="1"/>
            <a:r>
              <a:rPr lang="en-US" dirty="0"/>
              <a:t>sequence </a:t>
            </a:r>
            <a:r>
              <a:rPr lang="en-US" dirty="0">
                <a:solidFill>
                  <a:schemeClr val="tx2"/>
                </a:solidFill>
              </a:rPr>
              <a:t>T</a:t>
            </a:r>
            <a:r>
              <a:rPr lang="en-US" dirty="0"/>
              <a:t> of </a:t>
            </a:r>
            <a:r>
              <a:rPr lang="en-US" dirty="0">
                <a:solidFill>
                  <a:schemeClr val="tx2"/>
                </a:solidFill>
              </a:rPr>
              <a:t>V(G)\X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such that </a:t>
            </a:r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baseline="-25000" dirty="0">
                <a:solidFill>
                  <a:schemeClr val="tx2"/>
                </a:solidFill>
              </a:rPr>
              <a:t>X </a:t>
            </a:r>
            <a:r>
              <a:rPr lang="en-US" dirty="0">
                <a:sym typeface="Wingdings" pitchFamily="2" charset="2"/>
              </a:rPr>
              <a:t>   </a:t>
            </a:r>
            <a:r>
              <a:rPr lang="en-US" dirty="0"/>
              <a:t>(all-</a:t>
            </a:r>
            <a:r>
              <a:rPr lang="en-US" dirty="0">
                <a:solidFill>
                  <a:schemeClr val="tx2"/>
                </a:solidFill>
              </a:rPr>
              <a:t>A</a:t>
            </a:r>
            <a:r>
              <a:rPr lang="en-US" dirty="0"/>
              <a:t>).</a:t>
            </a:r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2841625" y="4191000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Tahoma" pitchFamily="34" charset="0"/>
                <a:cs typeface="Arial" charset="0"/>
              </a:rPr>
              <a:t>T</a:t>
            </a:r>
          </a:p>
        </p:txBody>
      </p:sp>
      <p:sp>
        <p:nvSpPr>
          <p:cNvPr id="190469" name="Line 5"/>
          <p:cNvSpPr>
            <a:spLocks noChangeShapeType="1"/>
          </p:cNvSpPr>
          <p:nvPr/>
        </p:nvSpPr>
        <p:spPr bwMode="auto">
          <a:xfrm>
            <a:off x="2895600" y="4495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/>
      <p:bldP spid="19046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Facts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Lemma</a:t>
            </a:r>
            <a:r>
              <a:rPr lang="en-US" dirty="0"/>
              <a:t>. The only possible changes in the strategy of a vertex are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from </a:t>
            </a:r>
            <a:r>
              <a:rPr lang="en-US" dirty="0">
                <a:solidFill>
                  <a:schemeClr val="tx2"/>
                </a:solidFill>
              </a:rPr>
              <a:t>B</a:t>
            </a:r>
            <a:r>
              <a:rPr lang="en-US" dirty="0"/>
              <a:t> to </a:t>
            </a:r>
            <a:r>
              <a:rPr lang="en-US" dirty="0">
                <a:solidFill>
                  <a:schemeClr val="tx2"/>
                </a:solidFill>
              </a:rPr>
              <a:t>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from </a:t>
            </a:r>
            <a:r>
              <a:rPr lang="en-US" dirty="0">
                <a:solidFill>
                  <a:schemeClr val="tx2"/>
                </a:solidFill>
              </a:rPr>
              <a:t>B</a:t>
            </a:r>
            <a:r>
              <a:rPr lang="en-US" dirty="0"/>
              <a:t> to </a:t>
            </a:r>
            <a:r>
              <a:rPr lang="en-US" dirty="0">
                <a:solidFill>
                  <a:schemeClr val="tx2"/>
                </a:solidFill>
              </a:rPr>
              <a:t>AB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from </a:t>
            </a:r>
            <a:r>
              <a:rPr lang="en-US" dirty="0">
                <a:solidFill>
                  <a:schemeClr val="tx2"/>
                </a:solidFill>
              </a:rPr>
              <a:t>AB </a:t>
            </a:r>
            <a:r>
              <a:rPr lang="en-US" dirty="0"/>
              <a:t>to </a:t>
            </a:r>
            <a:r>
              <a:rPr lang="en-US" dirty="0">
                <a:solidFill>
                  <a:schemeClr val="tx2"/>
                </a:solidFill>
              </a:rPr>
              <a:t>A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Corollary</a:t>
            </a:r>
            <a:r>
              <a:rPr lang="en-US" dirty="0"/>
              <a:t>. For every set </a:t>
            </a:r>
            <a:r>
              <a:rPr lang="en-US" dirty="0">
                <a:solidFill>
                  <a:schemeClr val="tx2"/>
                </a:solidFill>
              </a:rPr>
              <a:t>X</a:t>
            </a:r>
            <a:r>
              <a:rPr lang="en-US" dirty="0"/>
              <a:t> and sequence </a:t>
            </a:r>
            <a:r>
              <a:rPr lang="en-US" dirty="0">
                <a:solidFill>
                  <a:schemeClr val="tx2"/>
                </a:solidFill>
              </a:rPr>
              <a:t>T</a:t>
            </a:r>
            <a:r>
              <a:rPr lang="en-US" dirty="0"/>
              <a:t> of </a:t>
            </a:r>
            <a:r>
              <a:rPr lang="en-US" dirty="0">
                <a:solidFill>
                  <a:schemeClr val="tx2"/>
                </a:solidFill>
              </a:rPr>
              <a:t>V(G)\X</a:t>
            </a:r>
            <a:r>
              <a:rPr lang="en-US" dirty="0"/>
              <a:t>, there is unique </a:t>
            </a:r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dirty="0"/>
              <a:t> such that </a:t>
            </a:r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baseline="-25000" dirty="0">
                <a:solidFill>
                  <a:schemeClr val="tx2"/>
                </a:solidFill>
              </a:rPr>
              <a:t>X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  <a:sym typeface="Wingdings" pitchFamily="2" charset="2"/>
              </a:rPr>
              <a:t>   s</a:t>
            </a:r>
            <a:r>
              <a:rPr lang="en-US" dirty="0"/>
              <a:t>.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7223125" y="4540250"/>
            <a:ext cx="303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Tahoma" pitchFamily="34" charset="0"/>
                <a:cs typeface="Arial" charset="0"/>
              </a:rPr>
              <a:t>T</a:t>
            </a:r>
          </a:p>
        </p:txBody>
      </p:sp>
      <p:sp>
        <p:nvSpPr>
          <p:cNvPr id="191493" name="Line 5"/>
          <p:cNvSpPr>
            <a:spLocks noChangeShapeType="1"/>
          </p:cNvSpPr>
          <p:nvPr/>
        </p:nvSpPr>
        <p:spPr bwMode="auto">
          <a:xfrm>
            <a:off x="7239000" y="48339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2" grpId="0"/>
      <p:bldP spid="19149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598613"/>
            <a:ext cx="8154987" cy="4573587"/>
          </a:xfrm>
          <a:noFill/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Theorem</a:t>
            </a:r>
            <a:r>
              <a:rPr lang="en-US" dirty="0"/>
              <a:t>. If for a set </a:t>
            </a:r>
            <a:r>
              <a:rPr lang="en-US" dirty="0">
                <a:solidFill>
                  <a:schemeClr val="tx2"/>
                </a:solidFill>
              </a:rPr>
              <a:t>X</a:t>
            </a:r>
            <a:r>
              <a:rPr lang="en-US" dirty="0"/>
              <a:t> and some sequence </a:t>
            </a:r>
            <a:r>
              <a:rPr lang="en-US" dirty="0">
                <a:solidFill>
                  <a:schemeClr val="tx2"/>
                </a:solidFill>
              </a:rPr>
              <a:t>T</a:t>
            </a:r>
            <a:r>
              <a:rPr lang="en-US" dirty="0"/>
              <a:t> of </a:t>
            </a:r>
            <a:r>
              <a:rPr lang="en-US" dirty="0">
                <a:solidFill>
                  <a:schemeClr val="tx2"/>
                </a:solidFill>
              </a:rPr>
              <a:t>V(G)\X</a:t>
            </a:r>
            <a:r>
              <a:rPr lang="en-US" dirty="0"/>
              <a:t>, </a:t>
            </a:r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baseline="-25000" dirty="0">
                <a:solidFill>
                  <a:schemeClr val="tx2"/>
                </a:solidFill>
              </a:rPr>
              <a:t>X</a:t>
            </a:r>
            <a:r>
              <a:rPr lang="en-US" dirty="0"/>
              <a:t>  </a:t>
            </a:r>
            <a:r>
              <a:rPr lang="en-US" dirty="0">
                <a:sym typeface="Wingdings" pitchFamily="2" charset="2"/>
              </a:rPr>
              <a:t>   (</a:t>
            </a:r>
            <a:r>
              <a:rPr lang="en-US" dirty="0"/>
              <a:t>all-</a:t>
            </a:r>
            <a:r>
              <a:rPr lang="en-US" dirty="0">
                <a:solidFill>
                  <a:schemeClr val="tx2"/>
                </a:solidFill>
              </a:rPr>
              <a:t>A</a:t>
            </a:r>
            <a:r>
              <a:rPr lang="en-US" dirty="0"/>
              <a:t>), then for </a:t>
            </a:r>
            <a:r>
              <a:rPr lang="en-US" i="1" dirty="0"/>
              <a:t>every</a:t>
            </a:r>
            <a:r>
              <a:rPr lang="en-US" dirty="0"/>
              <a:t> sequence </a:t>
            </a:r>
            <a:r>
              <a:rPr lang="en-US" dirty="0">
                <a:solidFill>
                  <a:schemeClr val="tx2"/>
                </a:solidFill>
              </a:rPr>
              <a:t>T’ </a:t>
            </a:r>
            <a:r>
              <a:rPr lang="en-US" dirty="0"/>
              <a:t>that contains every vertex of </a:t>
            </a:r>
            <a:r>
              <a:rPr lang="en-US" dirty="0">
                <a:solidFill>
                  <a:schemeClr val="tx2"/>
                </a:solidFill>
              </a:rPr>
              <a:t>V(G)\X </a:t>
            </a:r>
            <a:r>
              <a:rPr lang="en-US" dirty="0"/>
              <a:t>an infinite # of times, </a:t>
            </a:r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baseline="-25000" dirty="0">
                <a:solidFill>
                  <a:schemeClr val="tx2"/>
                </a:solidFill>
              </a:rPr>
              <a:t>X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  <a:sym typeface="Wingdings" pitchFamily="2" charset="2"/>
              </a:rPr>
              <a:t>   </a:t>
            </a:r>
            <a:r>
              <a:rPr lang="en-US" dirty="0">
                <a:sym typeface="Wingdings" pitchFamily="2" charset="2"/>
              </a:rPr>
              <a:t>(</a:t>
            </a:r>
            <a:r>
              <a:rPr lang="en-US" dirty="0"/>
              <a:t>all-</a:t>
            </a:r>
            <a:r>
              <a:rPr lang="en-US" dirty="0">
                <a:solidFill>
                  <a:schemeClr val="tx2"/>
                </a:solidFill>
              </a:rPr>
              <a:t>A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Pf idea</a:t>
            </a:r>
            <a:r>
              <a:rPr lang="en-US" dirty="0"/>
              <a:t>. </a:t>
            </a:r>
            <a:r>
              <a:rPr lang="en-US" dirty="0">
                <a:solidFill>
                  <a:schemeClr val="tx2"/>
                </a:solidFill>
              </a:rPr>
              <a:t>T</a:t>
            </a:r>
            <a:r>
              <a:rPr lang="en-US" dirty="0"/>
              <a:t> is a subseq of </a:t>
            </a:r>
            <a:r>
              <a:rPr lang="en-US" dirty="0">
                <a:solidFill>
                  <a:schemeClr val="tx2"/>
                </a:solidFill>
              </a:rPr>
              <a:t>T’</a:t>
            </a:r>
            <a:r>
              <a:rPr lang="en-US" dirty="0"/>
              <a:t>. Extra moves make it only more likely to reach all-</a:t>
            </a:r>
            <a:r>
              <a:rPr lang="en-US" dirty="0">
                <a:solidFill>
                  <a:schemeClr val="tx2"/>
                </a:solidFill>
              </a:rPr>
              <a:t>A</a:t>
            </a:r>
            <a:r>
              <a:rPr lang="en-US" dirty="0"/>
              <a:t>.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Order Independence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6130925" y="3048000"/>
            <a:ext cx="346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Tahoma" pitchFamily="34" charset="0"/>
                <a:cs typeface="Arial" charset="0"/>
              </a:rPr>
              <a:t>T’</a:t>
            </a:r>
          </a:p>
        </p:txBody>
      </p:sp>
      <p:sp>
        <p:nvSpPr>
          <p:cNvPr id="192517" name="Line 5"/>
          <p:cNvSpPr>
            <a:spLocks noChangeShapeType="1"/>
          </p:cNvSpPr>
          <p:nvPr/>
        </p:nvSpPr>
        <p:spPr bwMode="auto">
          <a:xfrm>
            <a:off x="6172200" y="334168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18" name="Line 6"/>
          <p:cNvSpPr>
            <a:spLocks noChangeShapeType="1"/>
          </p:cNvSpPr>
          <p:nvPr/>
        </p:nvSpPr>
        <p:spPr bwMode="auto">
          <a:xfrm>
            <a:off x="3530600" y="242728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3489325" y="2133600"/>
            <a:ext cx="303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Tahoma" pitchFamily="34" charset="0"/>
                <a:cs typeface="Arial" charset="0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chemeClr val="tx2"/>
                </a:solidFill>
              </a:rPr>
              <a:t>For which values of (q,r) will new technology become an epidemic?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Answer</a:t>
            </a:r>
            <a:endParaRPr lang="en-US" dirty="0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Thm [IKMW’07]</a:t>
            </a:r>
            <a:r>
              <a:rPr lang="en-US" dirty="0" smtClean="0"/>
              <a:t>. </a:t>
            </a:r>
            <a:r>
              <a:rPr lang="en-US" dirty="0"/>
              <a:t>A cannot become epidemic in any game (G,q,r) with q &gt; ½.</a:t>
            </a:r>
          </a:p>
          <a:p>
            <a:r>
              <a:rPr lang="en-US" dirty="0">
                <a:solidFill>
                  <a:schemeClr val="tx2"/>
                </a:solidFill>
              </a:rPr>
              <a:t>Pf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</a:rPr>
              <a:t>idea</a:t>
            </a:r>
            <a:r>
              <a:rPr lang="en-US" dirty="0"/>
              <a:t>. Define potential function s.t.</a:t>
            </a:r>
          </a:p>
          <a:p>
            <a:pPr lvl="1"/>
            <a:r>
              <a:rPr lang="en-US" dirty="0"/>
              <a:t>it is initially finite</a:t>
            </a:r>
          </a:p>
          <a:p>
            <a:pPr lvl="1"/>
            <a:r>
              <a:rPr lang="en-US" dirty="0"/>
              <a:t>decreases with every best-response move</a:t>
            </a:r>
          </a:p>
          <a:p>
            <a:r>
              <a:rPr lang="en-US" dirty="0"/>
              <a:t>The following potential function works:</a:t>
            </a:r>
          </a:p>
          <a:p>
            <a:endParaRPr lang="en-US" sz="1800" dirty="0"/>
          </a:p>
          <a:p>
            <a:pPr lvl="1" algn="ctr">
              <a:buFont typeface="Wingdings" pitchFamily="2" charset="2"/>
              <a:buNone/>
            </a:pPr>
            <a:r>
              <a:rPr lang="en-US" dirty="0">
                <a:solidFill>
                  <a:schemeClr val="hlink"/>
                </a:solidFill>
              </a:rPr>
              <a:t>q(# A-B edges) + </a:t>
            </a:r>
            <a:r>
              <a:rPr lang="en-US" sz="3000" dirty="0">
                <a:solidFill>
                  <a:schemeClr val="hlink"/>
                </a:solidFill>
              </a:rPr>
              <a:t>r</a:t>
            </a:r>
            <a:r>
              <a:rPr lang="en-US" sz="3000" dirty="0">
                <a:solidFill>
                  <a:schemeClr val="hlink"/>
                </a:solidFill>
                <a:latin typeface="Symbol" pitchFamily="18" charset="2"/>
                <a:sym typeface="Symbol" pitchFamily="18" charset="2"/>
              </a:rPr>
              <a:t></a:t>
            </a:r>
            <a:r>
              <a:rPr lang="en-US" dirty="0">
                <a:solidFill>
                  <a:schemeClr val="hlink"/>
                </a:solidFill>
              </a:rPr>
              <a:t>(# AB vertices)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characterization giving necessary and sufficient conditions for A to spread related to existence of bi-lingual buffers.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A theorem showing that for all graphs G, limited compatibility can help inferior incumbent technologies survive invasion of new superior technology.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high r, technologies are incompatible.  Each node will chose just one, and results of Morris carry over.</a:t>
            </a:r>
          </a:p>
          <a:p>
            <a:r>
              <a:rPr lang="en-US" dirty="0" smtClean="0"/>
              <a:t>For low r, it is almost free to have both technologies.  All nodes therefore adopt both and then drop worse one, so contagion happens if q &lt; ½.</a:t>
            </a:r>
          </a:p>
          <a:p>
            <a:r>
              <a:rPr lang="en-US" dirty="0" smtClean="0"/>
              <a:t>For intermediate 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81399"/>
            <a:ext cx="8229600" cy="2549525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If r is low, groups 1 and -1 switch to AB to be able to communicate with all neighbors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… but if r is not low enough, groups 2 and -2 may not find it profitable to adopt A since can already communicate with all 6 neighbors on B!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For example, q = 5/12 and r = 2/12</a:t>
            </a:r>
          </a:p>
        </p:txBody>
      </p:sp>
      <p:sp>
        <p:nvSpPr>
          <p:cNvPr id="61" name="AutoShape 4"/>
          <p:cNvSpPr>
            <a:spLocks noChangeArrowheads="1"/>
          </p:cNvSpPr>
          <p:nvPr/>
        </p:nvSpPr>
        <p:spPr bwMode="auto">
          <a:xfrm>
            <a:off x="2895600" y="1828800"/>
            <a:ext cx="457200" cy="1066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AutoShape 5"/>
          <p:cNvSpPr>
            <a:spLocks noChangeArrowheads="1"/>
          </p:cNvSpPr>
          <p:nvPr/>
        </p:nvSpPr>
        <p:spPr bwMode="auto">
          <a:xfrm>
            <a:off x="3733800" y="1828800"/>
            <a:ext cx="457200" cy="1066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AutoShape 6"/>
          <p:cNvSpPr>
            <a:spLocks noChangeArrowheads="1"/>
          </p:cNvSpPr>
          <p:nvPr/>
        </p:nvSpPr>
        <p:spPr bwMode="auto">
          <a:xfrm>
            <a:off x="4572000" y="1828800"/>
            <a:ext cx="457200" cy="1066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AutoShape 7"/>
          <p:cNvSpPr>
            <a:spLocks noChangeArrowheads="1"/>
          </p:cNvSpPr>
          <p:nvPr/>
        </p:nvSpPr>
        <p:spPr bwMode="auto">
          <a:xfrm>
            <a:off x="5410200" y="1828800"/>
            <a:ext cx="457200" cy="1066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8"/>
          <p:cNvSpPr>
            <a:spLocks noChangeShapeType="1"/>
          </p:cNvSpPr>
          <p:nvPr/>
        </p:nvSpPr>
        <p:spPr bwMode="auto">
          <a:xfrm>
            <a:off x="3124200" y="2057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" name="Line 9"/>
          <p:cNvSpPr>
            <a:spLocks noChangeShapeType="1"/>
          </p:cNvSpPr>
          <p:nvPr/>
        </p:nvSpPr>
        <p:spPr bwMode="auto">
          <a:xfrm>
            <a:off x="3124200" y="20574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Line 10"/>
          <p:cNvSpPr>
            <a:spLocks noChangeShapeType="1"/>
          </p:cNvSpPr>
          <p:nvPr/>
        </p:nvSpPr>
        <p:spPr bwMode="auto">
          <a:xfrm>
            <a:off x="3124200" y="20574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" name="Line 11"/>
          <p:cNvSpPr>
            <a:spLocks noChangeShapeType="1"/>
          </p:cNvSpPr>
          <p:nvPr/>
        </p:nvSpPr>
        <p:spPr bwMode="auto">
          <a:xfrm flipV="1">
            <a:off x="3124200" y="20574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Line 12"/>
          <p:cNvSpPr>
            <a:spLocks noChangeShapeType="1"/>
          </p:cNvSpPr>
          <p:nvPr/>
        </p:nvSpPr>
        <p:spPr bwMode="auto">
          <a:xfrm>
            <a:off x="3124200" y="2362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" name="Line 13"/>
          <p:cNvSpPr>
            <a:spLocks noChangeShapeType="1"/>
          </p:cNvSpPr>
          <p:nvPr/>
        </p:nvSpPr>
        <p:spPr bwMode="auto">
          <a:xfrm>
            <a:off x="3124200" y="23622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" name="Line 14"/>
          <p:cNvSpPr>
            <a:spLocks noChangeShapeType="1"/>
          </p:cNvSpPr>
          <p:nvPr/>
        </p:nvSpPr>
        <p:spPr bwMode="auto">
          <a:xfrm flipV="1">
            <a:off x="3124200" y="23622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" name="Line 15"/>
          <p:cNvSpPr>
            <a:spLocks noChangeShapeType="1"/>
          </p:cNvSpPr>
          <p:nvPr/>
        </p:nvSpPr>
        <p:spPr bwMode="auto">
          <a:xfrm flipV="1">
            <a:off x="3124200" y="20574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Line 16"/>
          <p:cNvSpPr>
            <a:spLocks noChangeShapeType="1"/>
          </p:cNvSpPr>
          <p:nvPr/>
        </p:nvSpPr>
        <p:spPr bwMode="auto">
          <a:xfrm>
            <a:off x="3962400" y="2057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" name="Line 17"/>
          <p:cNvSpPr>
            <a:spLocks noChangeShapeType="1"/>
          </p:cNvSpPr>
          <p:nvPr/>
        </p:nvSpPr>
        <p:spPr bwMode="auto">
          <a:xfrm>
            <a:off x="3962400" y="20574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Line 18"/>
          <p:cNvSpPr>
            <a:spLocks noChangeShapeType="1"/>
          </p:cNvSpPr>
          <p:nvPr/>
        </p:nvSpPr>
        <p:spPr bwMode="auto">
          <a:xfrm flipV="1">
            <a:off x="3962400" y="20574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" name="Line 19"/>
          <p:cNvSpPr>
            <a:spLocks noChangeShapeType="1"/>
          </p:cNvSpPr>
          <p:nvPr/>
        </p:nvSpPr>
        <p:spPr bwMode="auto">
          <a:xfrm>
            <a:off x="3962400" y="2362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Line 20"/>
          <p:cNvSpPr>
            <a:spLocks noChangeShapeType="1"/>
          </p:cNvSpPr>
          <p:nvPr/>
        </p:nvSpPr>
        <p:spPr bwMode="auto">
          <a:xfrm>
            <a:off x="3962400" y="23622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" name="Line 21"/>
          <p:cNvSpPr>
            <a:spLocks noChangeShapeType="1"/>
          </p:cNvSpPr>
          <p:nvPr/>
        </p:nvSpPr>
        <p:spPr bwMode="auto">
          <a:xfrm>
            <a:off x="3962400" y="2667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" name="Line 22"/>
          <p:cNvSpPr>
            <a:spLocks noChangeShapeType="1"/>
          </p:cNvSpPr>
          <p:nvPr/>
        </p:nvSpPr>
        <p:spPr bwMode="auto">
          <a:xfrm flipV="1">
            <a:off x="3962400" y="23622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" name="Line 23"/>
          <p:cNvSpPr>
            <a:spLocks noChangeShapeType="1"/>
          </p:cNvSpPr>
          <p:nvPr/>
        </p:nvSpPr>
        <p:spPr bwMode="auto">
          <a:xfrm flipV="1">
            <a:off x="3962400" y="20574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" name="Line 24"/>
          <p:cNvSpPr>
            <a:spLocks noChangeShapeType="1"/>
          </p:cNvSpPr>
          <p:nvPr/>
        </p:nvSpPr>
        <p:spPr bwMode="auto">
          <a:xfrm>
            <a:off x="4800600" y="2057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" name="Line 25"/>
          <p:cNvSpPr>
            <a:spLocks noChangeShapeType="1"/>
          </p:cNvSpPr>
          <p:nvPr/>
        </p:nvSpPr>
        <p:spPr bwMode="auto">
          <a:xfrm>
            <a:off x="4800600" y="20574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" name="Line 26"/>
          <p:cNvSpPr>
            <a:spLocks noChangeShapeType="1"/>
          </p:cNvSpPr>
          <p:nvPr/>
        </p:nvSpPr>
        <p:spPr bwMode="auto">
          <a:xfrm>
            <a:off x="4800600" y="20574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" name="Line 27"/>
          <p:cNvSpPr>
            <a:spLocks noChangeShapeType="1"/>
          </p:cNvSpPr>
          <p:nvPr/>
        </p:nvSpPr>
        <p:spPr bwMode="auto">
          <a:xfrm flipV="1">
            <a:off x="4800600" y="20574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" name="Line 28"/>
          <p:cNvSpPr>
            <a:spLocks noChangeShapeType="1"/>
          </p:cNvSpPr>
          <p:nvPr/>
        </p:nvSpPr>
        <p:spPr bwMode="auto">
          <a:xfrm>
            <a:off x="4800600" y="2362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" name="Line 29"/>
          <p:cNvSpPr>
            <a:spLocks noChangeShapeType="1"/>
          </p:cNvSpPr>
          <p:nvPr/>
        </p:nvSpPr>
        <p:spPr bwMode="auto">
          <a:xfrm>
            <a:off x="4800600" y="23622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" name="Line 30"/>
          <p:cNvSpPr>
            <a:spLocks noChangeShapeType="1"/>
          </p:cNvSpPr>
          <p:nvPr/>
        </p:nvSpPr>
        <p:spPr bwMode="auto">
          <a:xfrm>
            <a:off x="4800600" y="2667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" name="Line 31"/>
          <p:cNvSpPr>
            <a:spLocks noChangeShapeType="1"/>
          </p:cNvSpPr>
          <p:nvPr/>
        </p:nvSpPr>
        <p:spPr bwMode="auto">
          <a:xfrm flipV="1">
            <a:off x="4800600" y="23622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" name="Line 32"/>
          <p:cNvSpPr>
            <a:spLocks noChangeShapeType="1"/>
          </p:cNvSpPr>
          <p:nvPr/>
        </p:nvSpPr>
        <p:spPr bwMode="auto">
          <a:xfrm flipV="1">
            <a:off x="4800600" y="20574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" name="Oval 33"/>
          <p:cNvSpPr>
            <a:spLocks noChangeArrowheads="1"/>
          </p:cNvSpPr>
          <p:nvPr/>
        </p:nvSpPr>
        <p:spPr bwMode="auto">
          <a:xfrm>
            <a:off x="19812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34"/>
          <p:cNvSpPr>
            <a:spLocks noChangeArrowheads="1"/>
          </p:cNvSpPr>
          <p:nvPr/>
        </p:nvSpPr>
        <p:spPr bwMode="auto">
          <a:xfrm>
            <a:off x="21336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Oval 35"/>
          <p:cNvSpPr>
            <a:spLocks noChangeArrowheads="1"/>
          </p:cNvSpPr>
          <p:nvPr/>
        </p:nvSpPr>
        <p:spPr bwMode="auto">
          <a:xfrm>
            <a:off x="22860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Oval 36"/>
          <p:cNvSpPr>
            <a:spLocks noChangeArrowheads="1"/>
          </p:cNvSpPr>
          <p:nvPr/>
        </p:nvSpPr>
        <p:spPr bwMode="auto">
          <a:xfrm>
            <a:off x="63246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Oval 37"/>
          <p:cNvSpPr>
            <a:spLocks noChangeArrowheads="1"/>
          </p:cNvSpPr>
          <p:nvPr/>
        </p:nvSpPr>
        <p:spPr bwMode="auto">
          <a:xfrm>
            <a:off x="64770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Oval 38"/>
          <p:cNvSpPr>
            <a:spLocks noChangeArrowheads="1"/>
          </p:cNvSpPr>
          <p:nvPr/>
        </p:nvSpPr>
        <p:spPr bwMode="auto">
          <a:xfrm>
            <a:off x="66294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Line 39"/>
          <p:cNvSpPr>
            <a:spLocks noChangeShapeType="1"/>
          </p:cNvSpPr>
          <p:nvPr/>
        </p:nvSpPr>
        <p:spPr bwMode="auto">
          <a:xfrm>
            <a:off x="3124200" y="2667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" name="Oval 40"/>
          <p:cNvSpPr>
            <a:spLocks noChangeArrowheads="1"/>
          </p:cNvSpPr>
          <p:nvPr/>
        </p:nvSpPr>
        <p:spPr bwMode="auto">
          <a:xfrm>
            <a:off x="3886200" y="25908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41"/>
          <p:cNvSpPr>
            <a:spLocks noChangeArrowheads="1"/>
          </p:cNvSpPr>
          <p:nvPr/>
        </p:nvSpPr>
        <p:spPr bwMode="auto">
          <a:xfrm>
            <a:off x="3886200" y="22860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Line 42"/>
          <p:cNvSpPr>
            <a:spLocks noChangeShapeType="1"/>
          </p:cNvSpPr>
          <p:nvPr/>
        </p:nvSpPr>
        <p:spPr bwMode="auto">
          <a:xfrm>
            <a:off x="3962400" y="20574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" name="Oval 43"/>
          <p:cNvSpPr>
            <a:spLocks noChangeArrowheads="1"/>
          </p:cNvSpPr>
          <p:nvPr/>
        </p:nvSpPr>
        <p:spPr bwMode="auto">
          <a:xfrm>
            <a:off x="3886200" y="19812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Oval 44"/>
          <p:cNvSpPr>
            <a:spLocks noChangeArrowheads="1"/>
          </p:cNvSpPr>
          <p:nvPr/>
        </p:nvSpPr>
        <p:spPr bwMode="auto">
          <a:xfrm>
            <a:off x="3048000" y="25908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02" name="Oval 45"/>
          <p:cNvSpPr>
            <a:spLocks noChangeArrowheads="1"/>
          </p:cNvSpPr>
          <p:nvPr/>
        </p:nvSpPr>
        <p:spPr bwMode="auto">
          <a:xfrm>
            <a:off x="3048000" y="1981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03" name="Oval 46"/>
          <p:cNvSpPr>
            <a:spLocks noChangeArrowheads="1"/>
          </p:cNvSpPr>
          <p:nvPr/>
        </p:nvSpPr>
        <p:spPr bwMode="auto">
          <a:xfrm>
            <a:off x="3048000" y="22860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04" name="Oval 47"/>
          <p:cNvSpPr>
            <a:spLocks noChangeArrowheads="1"/>
          </p:cNvSpPr>
          <p:nvPr/>
        </p:nvSpPr>
        <p:spPr bwMode="auto">
          <a:xfrm>
            <a:off x="4724400" y="1981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05" name="Oval 48"/>
          <p:cNvSpPr>
            <a:spLocks noChangeArrowheads="1"/>
          </p:cNvSpPr>
          <p:nvPr/>
        </p:nvSpPr>
        <p:spPr bwMode="auto">
          <a:xfrm>
            <a:off x="4724400" y="22860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06" name="Oval 49"/>
          <p:cNvSpPr>
            <a:spLocks noChangeArrowheads="1"/>
          </p:cNvSpPr>
          <p:nvPr/>
        </p:nvSpPr>
        <p:spPr bwMode="auto">
          <a:xfrm>
            <a:off x="4724400" y="25908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07" name="Oval 50"/>
          <p:cNvSpPr>
            <a:spLocks noChangeArrowheads="1"/>
          </p:cNvSpPr>
          <p:nvPr/>
        </p:nvSpPr>
        <p:spPr bwMode="auto">
          <a:xfrm>
            <a:off x="5562600" y="1981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08" name="Oval 51"/>
          <p:cNvSpPr>
            <a:spLocks noChangeArrowheads="1"/>
          </p:cNvSpPr>
          <p:nvPr/>
        </p:nvSpPr>
        <p:spPr bwMode="auto">
          <a:xfrm>
            <a:off x="5562600" y="22860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09" name="Oval 52"/>
          <p:cNvSpPr>
            <a:spLocks noChangeArrowheads="1"/>
          </p:cNvSpPr>
          <p:nvPr/>
        </p:nvSpPr>
        <p:spPr bwMode="auto">
          <a:xfrm>
            <a:off x="5562600" y="25908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10" name="Text Box 53"/>
          <p:cNvSpPr txBox="1">
            <a:spLocks noChangeArrowheads="1"/>
          </p:cNvSpPr>
          <p:nvPr/>
        </p:nvSpPr>
        <p:spPr bwMode="auto">
          <a:xfrm>
            <a:off x="4114800" y="2819400"/>
            <a:ext cx="30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111" name="Text Box 54"/>
          <p:cNvSpPr txBox="1">
            <a:spLocks noChangeArrowheads="1"/>
          </p:cNvSpPr>
          <p:nvPr/>
        </p:nvSpPr>
        <p:spPr bwMode="auto">
          <a:xfrm>
            <a:off x="4948238" y="2819400"/>
            <a:ext cx="309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Tahoma" pitchFamily="34" charset="0"/>
                <a:cs typeface="Arial" charset="0"/>
              </a:rPr>
              <a:t>1</a:t>
            </a:r>
          </a:p>
        </p:txBody>
      </p:sp>
      <p:sp>
        <p:nvSpPr>
          <p:cNvPr id="112" name="Text Box 55"/>
          <p:cNvSpPr txBox="1">
            <a:spLocks noChangeArrowheads="1"/>
          </p:cNvSpPr>
          <p:nvPr/>
        </p:nvSpPr>
        <p:spPr bwMode="auto">
          <a:xfrm>
            <a:off x="5791200" y="2819400"/>
            <a:ext cx="30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Tahoma" pitchFamily="34" charset="0"/>
                <a:cs typeface="Arial" charset="0"/>
              </a:rPr>
              <a:t>2</a:t>
            </a:r>
          </a:p>
        </p:txBody>
      </p:sp>
      <p:sp>
        <p:nvSpPr>
          <p:cNvPr id="113" name="Text Box 56"/>
          <p:cNvSpPr txBox="1">
            <a:spLocks noChangeArrowheads="1"/>
          </p:cNvSpPr>
          <p:nvPr/>
        </p:nvSpPr>
        <p:spPr bwMode="auto">
          <a:xfrm>
            <a:off x="3200400" y="2819400"/>
            <a:ext cx="392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Tahoma" pitchFamily="34" charset="0"/>
                <a:cs typeface="Arial" charset="0"/>
              </a:rPr>
              <a:t>-1</a:t>
            </a:r>
          </a:p>
        </p:txBody>
      </p:sp>
      <p:sp>
        <p:nvSpPr>
          <p:cNvPr id="114" name="Text Box 57"/>
          <p:cNvSpPr txBox="1">
            <a:spLocks noChangeArrowheads="1"/>
          </p:cNvSpPr>
          <p:nvPr/>
        </p:nvSpPr>
        <p:spPr bwMode="auto">
          <a:xfrm>
            <a:off x="3778250" y="12954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115" name="Text Box 58"/>
          <p:cNvSpPr txBox="1">
            <a:spLocks noChangeArrowheads="1"/>
          </p:cNvSpPr>
          <p:nvPr/>
        </p:nvSpPr>
        <p:spPr bwMode="auto">
          <a:xfrm>
            <a:off x="2971800" y="12954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16" name="Text Box 59"/>
          <p:cNvSpPr txBox="1">
            <a:spLocks noChangeArrowheads="1"/>
          </p:cNvSpPr>
          <p:nvPr/>
        </p:nvSpPr>
        <p:spPr bwMode="auto">
          <a:xfrm>
            <a:off x="4648200" y="12954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17" name="Text Box 60"/>
          <p:cNvSpPr txBox="1">
            <a:spLocks noChangeArrowheads="1"/>
          </p:cNvSpPr>
          <p:nvPr/>
        </p:nvSpPr>
        <p:spPr bwMode="auto">
          <a:xfrm>
            <a:off x="5454650" y="12954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grpSp>
        <p:nvGrpSpPr>
          <p:cNvPr id="118" name="Group 117"/>
          <p:cNvGrpSpPr/>
          <p:nvPr/>
        </p:nvGrpSpPr>
        <p:grpSpPr>
          <a:xfrm flipV="1">
            <a:off x="4724400" y="1981200"/>
            <a:ext cx="155448" cy="155448"/>
            <a:chOff x="7769352" y="2895600"/>
            <a:chExt cx="155448" cy="15544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9" name="Chord 118"/>
            <p:cNvSpPr/>
            <p:nvPr/>
          </p:nvSpPr>
          <p:spPr>
            <a:xfrm>
              <a:off x="7769352" y="2895600"/>
              <a:ext cx="155448" cy="155448"/>
            </a:xfrm>
            <a:prstGeom prst="chord">
              <a:avLst>
                <a:gd name="adj1" fmla="val 2700000"/>
                <a:gd name="adj2" fmla="val 13543139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Chord 119"/>
            <p:cNvSpPr/>
            <p:nvPr/>
          </p:nvSpPr>
          <p:spPr>
            <a:xfrm rot="10800000">
              <a:off x="7769352" y="2895600"/>
              <a:ext cx="155448" cy="155448"/>
            </a:xfrm>
            <a:prstGeom prst="chord">
              <a:avLst>
                <a:gd name="adj1" fmla="val 2700000"/>
                <a:gd name="adj2" fmla="val 13543139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</p:grpSp>
      <p:grpSp>
        <p:nvGrpSpPr>
          <p:cNvPr id="121" name="Group 120"/>
          <p:cNvGrpSpPr/>
          <p:nvPr/>
        </p:nvGrpSpPr>
        <p:grpSpPr>
          <a:xfrm flipV="1">
            <a:off x="4724400" y="2282952"/>
            <a:ext cx="155448" cy="155448"/>
            <a:chOff x="7769352" y="2895600"/>
            <a:chExt cx="155448" cy="15544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2" name="Chord 121"/>
            <p:cNvSpPr/>
            <p:nvPr/>
          </p:nvSpPr>
          <p:spPr>
            <a:xfrm>
              <a:off x="7769352" y="2895600"/>
              <a:ext cx="155448" cy="155448"/>
            </a:xfrm>
            <a:prstGeom prst="chord">
              <a:avLst>
                <a:gd name="adj1" fmla="val 2700000"/>
                <a:gd name="adj2" fmla="val 13543139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Chord 122"/>
            <p:cNvSpPr/>
            <p:nvPr/>
          </p:nvSpPr>
          <p:spPr>
            <a:xfrm rot="10800000">
              <a:off x="7769352" y="2895600"/>
              <a:ext cx="155448" cy="155448"/>
            </a:xfrm>
            <a:prstGeom prst="chord">
              <a:avLst>
                <a:gd name="adj1" fmla="val 2700000"/>
                <a:gd name="adj2" fmla="val 13543139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</p:grpSp>
      <p:grpSp>
        <p:nvGrpSpPr>
          <p:cNvPr id="124" name="Group 123"/>
          <p:cNvGrpSpPr/>
          <p:nvPr/>
        </p:nvGrpSpPr>
        <p:grpSpPr>
          <a:xfrm flipV="1">
            <a:off x="4724400" y="2587752"/>
            <a:ext cx="155448" cy="155448"/>
            <a:chOff x="7769352" y="2895600"/>
            <a:chExt cx="155448" cy="15544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5" name="Chord 124"/>
            <p:cNvSpPr/>
            <p:nvPr/>
          </p:nvSpPr>
          <p:spPr>
            <a:xfrm>
              <a:off x="7769352" y="2895600"/>
              <a:ext cx="155448" cy="155448"/>
            </a:xfrm>
            <a:prstGeom prst="chord">
              <a:avLst>
                <a:gd name="adj1" fmla="val 2700000"/>
                <a:gd name="adj2" fmla="val 13543139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Chord 125"/>
            <p:cNvSpPr/>
            <p:nvPr/>
          </p:nvSpPr>
          <p:spPr>
            <a:xfrm rot="10800000">
              <a:off x="7769352" y="2895600"/>
              <a:ext cx="155448" cy="155448"/>
            </a:xfrm>
            <a:prstGeom prst="chord">
              <a:avLst>
                <a:gd name="adj1" fmla="val 2700000"/>
                <a:gd name="adj2" fmla="val 13543139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</p:grpSp>
      <p:grpSp>
        <p:nvGrpSpPr>
          <p:cNvPr id="127" name="Group 126"/>
          <p:cNvGrpSpPr/>
          <p:nvPr/>
        </p:nvGrpSpPr>
        <p:grpSpPr>
          <a:xfrm flipV="1">
            <a:off x="3048000" y="2590800"/>
            <a:ext cx="155448" cy="155448"/>
            <a:chOff x="7769352" y="2895600"/>
            <a:chExt cx="155448" cy="15544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8" name="Chord 127"/>
            <p:cNvSpPr/>
            <p:nvPr/>
          </p:nvSpPr>
          <p:spPr>
            <a:xfrm>
              <a:off x="7769352" y="2895600"/>
              <a:ext cx="155448" cy="155448"/>
            </a:xfrm>
            <a:prstGeom prst="chord">
              <a:avLst>
                <a:gd name="adj1" fmla="val 2700000"/>
                <a:gd name="adj2" fmla="val 13543139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Chord 128"/>
            <p:cNvSpPr/>
            <p:nvPr/>
          </p:nvSpPr>
          <p:spPr>
            <a:xfrm rot="10800000">
              <a:off x="7769352" y="2895600"/>
              <a:ext cx="155448" cy="155448"/>
            </a:xfrm>
            <a:prstGeom prst="chord">
              <a:avLst>
                <a:gd name="adj1" fmla="val 2700000"/>
                <a:gd name="adj2" fmla="val 13543139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</p:grpSp>
      <p:grpSp>
        <p:nvGrpSpPr>
          <p:cNvPr id="130" name="Group 129"/>
          <p:cNvGrpSpPr/>
          <p:nvPr/>
        </p:nvGrpSpPr>
        <p:grpSpPr>
          <a:xfrm flipV="1">
            <a:off x="3048000" y="2286000"/>
            <a:ext cx="155448" cy="155448"/>
            <a:chOff x="7769352" y="2895600"/>
            <a:chExt cx="155448" cy="15544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1" name="Chord 130"/>
            <p:cNvSpPr/>
            <p:nvPr/>
          </p:nvSpPr>
          <p:spPr>
            <a:xfrm>
              <a:off x="7769352" y="2895600"/>
              <a:ext cx="155448" cy="155448"/>
            </a:xfrm>
            <a:prstGeom prst="chord">
              <a:avLst>
                <a:gd name="adj1" fmla="val 2700000"/>
                <a:gd name="adj2" fmla="val 13543139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Chord 131"/>
            <p:cNvSpPr/>
            <p:nvPr/>
          </p:nvSpPr>
          <p:spPr>
            <a:xfrm rot="10800000">
              <a:off x="7769352" y="2895600"/>
              <a:ext cx="155448" cy="155448"/>
            </a:xfrm>
            <a:prstGeom prst="chord">
              <a:avLst>
                <a:gd name="adj1" fmla="val 2700000"/>
                <a:gd name="adj2" fmla="val 13543139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</p:grpSp>
      <p:grpSp>
        <p:nvGrpSpPr>
          <p:cNvPr id="133" name="Group 132"/>
          <p:cNvGrpSpPr/>
          <p:nvPr/>
        </p:nvGrpSpPr>
        <p:grpSpPr>
          <a:xfrm flipV="1">
            <a:off x="3048000" y="1981200"/>
            <a:ext cx="155448" cy="155448"/>
            <a:chOff x="7769352" y="2895600"/>
            <a:chExt cx="155448" cy="15544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4" name="Chord 133"/>
            <p:cNvSpPr/>
            <p:nvPr/>
          </p:nvSpPr>
          <p:spPr>
            <a:xfrm>
              <a:off x="7769352" y="2895600"/>
              <a:ext cx="155448" cy="155448"/>
            </a:xfrm>
            <a:prstGeom prst="chord">
              <a:avLst>
                <a:gd name="adj1" fmla="val 2700000"/>
                <a:gd name="adj2" fmla="val 13543139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Chord 134"/>
            <p:cNvSpPr/>
            <p:nvPr/>
          </p:nvSpPr>
          <p:spPr>
            <a:xfrm rot="10800000">
              <a:off x="7769352" y="2895600"/>
              <a:ext cx="155448" cy="155448"/>
            </a:xfrm>
            <a:prstGeom prst="chord">
              <a:avLst>
                <a:gd name="adj1" fmla="val 2700000"/>
                <a:gd name="adj2" fmla="val 13543139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Testament Social Network</a:t>
            </a:r>
            <a:endParaRPr lang="en-US" dirty="0"/>
          </a:p>
        </p:txBody>
      </p:sp>
      <p:pic>
        <p:nvPicPr>
          <p:cNvPr id="4" name="Content Placeholder 3" descr="bible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861" y="838200"/>
            <a:ext cx="8638539" cy="5399087"/>
          </a:xfrm>
        </p:spPr>
      </p:pic>
      <p:sp>
        <p:nvSpPr>
          <p:cNvPr id="5" name="TextBox 4"/>
          <p:cNvSpPr txBox="1"/>
          <p:nvPr/>
        </p:nvSpPr>
        <p:spPr>
          <a:xfrm>
            <a:off x="7010400" y="55727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Visualization from ManyEyes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84663"/>
            <a:ext cx="8229600" cy="1846262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Technology </a:t>
            </a:r>
            <a:r>
              <a:rPr lang="en-US" sz="2600" dirty="0"/>
              <a:t>A can spread if </a:t>
            </a:r>
            <a:r>
              <a:rPr lang="en-US" sz="2600" dirty="0">
                <a:solidFill>
                  <a:schemeClr val="hlink"/>
                </a:solidFill>
              </a:rPr>
              <a:t>q &lt; ½ </a:t>
            </a:r>
            <a:r>
              <a:rPr lang="en-US" sz="2600" dirty="0"/>
              <a:t>and either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600" dirty="0">
                <a:solidFill>
                  <a:schemeClr val="hlink"/>
                </a:solidFill>
              </a:rPr>
              <a:t>	q+r &lt; ½ </a:t>
            </a:r>
            <a:r>
              <a:rPr lang="en-US" sz="2600" dirty="0"/>
              <a:t>or </a:t>
            </a:r>
            <a:r>
              <a:rPr lang="en-US" sz="2600" dirty="0">
                <a:solidFill>
                  <a:schemeClr val="hlink"/>
                </a:solidFill>
              </a:rPr>
              <a:t>2r &gt; q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187396" name="Line 4"/>
          <p:cNvSpPr>
            <a:spLocks noChangeShapeType="1"/>
          </p:cNvSpPr>
          <p:nvPr/>
        </p:nvSpPr>
        <p:spPr bwMode="auto">
          <a:xfrm flipV="1">
            <a:off x="3505200" y="1662113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397" name="Line 5"/>
          <p:cNvSpPr>
            <a:spLocks noChangeShapeType="1"/>
          </p:cNvSpPr>
          <p:nvPr/>
        </p:nvSpPr>
        <p:spPr bwMode="auto">
          <a:xfrm>
            <a:off x="3276600" y="3643313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4070350" y="3643313"/>
            <a:ext cx="407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  <a:cs typeface="Arial" charset="0"/>
              </a:rPr>
              <a:t>1/2</a:t>
            </a:r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3148013" y="2728913"/>
            <a:ext cx="407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  <a:cs typeface="Arial" charset="0"/>
              </a:rPr>
              <a:t>1/2</a:t>
            </a:r>
          </a:p>
        </p:txBody>
      </p:sp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3276600" y="1966913"/>
            <a:ext cx="26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  <a:cs typeface="Arial" charset="0"/>
              </a:rPr>
              <a:t>1</a:t>
            </a: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4991100" y="3635375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  <a:cs typeface="Arial" charset="0"/>
              </a:rPr>
              <a:t>1</a:t>
            </a:r>
          </a:p>
        </p:txBody>
      </p:sp>
      <p:sp>
        <p:nvSpPr>
          <p:cNvPr id="187402" name="Line 10"/>
          <p:cNvSpPr>
            <a:spLocks noChangeShapeType="1"/>
          </p:cNvSpPr>
          <p:nvPr/>
        </p:nvSpPr>
        <p:spPr bwMode="auto">
          <a:xfrm>
            <a:off x="4267200" y="3606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03" name="Line 11"/>
          <p:cNvSpPr>
            <a:spLocks noChangeShapeType="1"/>
          </p:cNvSpPr>
          <p:nvPr/>
        </p:nvSpPr>
        <p:spPr bwMode="auto">
          <a:xfrm>
            <a:off x="5129213" y="3606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04" name="Line 12"/>
          <p:cNvSpPr>
            <a:spLocks noChangeShapeType="1"/>
          </p:cNvSpPr>
          <p:nvPr/>
        </p:nvSpPr>
        <p:spPr bwMode="auto">
          <a:xfrm>
            <a:off x="3468688" y="287337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05" name="Line 13"/>
          <p:cNvSpPr>
            <a:spLocks noChangeShapeType="1"/>
          </p:cNvSpPr>
          <p:nvPr/>
        </p:nvSpPr>
        <p:spPr bwMode="auto">
          <a:xfrm>
            <a:off x="3468688" y="2103438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06" name="Line 14"/>
          <p:cNvSpPr>
            <a:spLocks noChangeShapeType="1"/>
          </p:cNvSpPr>
          <p:nvPr/>
        </p:nvSpPr>
        <p:spPr bwMode="auto">
          <a:xfrm flipV="1">
            <a:off x="4267200" y="1662113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07" name="Line 15"/>
          <p:cNvSpPr>
            <a:spLocks noChangeShapeType="1"/>
          </p:cNvSpPr>
          <p:nvPr/>
        </p:nvSpPr>
        <p:spPr bwMode="auto">
          <a:xfrm>
            <a:off x="3505200" y="2881313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08" name="Line 16"/>
          <p:cNvSpPr>
            <a:spLocks noChangeShapeType="1"/>
          </p:cNvSpPr>
          <p:nvPr/>
        </p:nvSpPr>
        <p:spPr bwMode="auto">
          <a:xfrm flipV="1">
            <a:off x="3505200" y="2881313"/>
            <a:ext cx="1600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09" name="Text Box 17"/>
          <p:cNvSpPr txBox="1">
            <a:spLocks noChangeArrowheads="1"/>
          </p:cNvSpPr>
          <p:nvPr/>
        </p:nvSpPr>
        <p:spPr bwMode="auto">
          <a:xfrm>
            <a:off x="5699125" y="35226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cs typeface="Arial" charset="0"/>
              </a:rPr>
              <a:t>q</a:t>
            </a:r>
          </a:p>
        </p:txBody>
      </p:sp>
      <p:sp>
        <p:nvSpPr>
          <p:cNvPr id="187410" name="Text Box 18"/>
          <p:cNvSpPr txBox="1">
            <a:spLocks noChangeArrowheads="1"/>
          </p:cNvSpPr>
          <p:nvPr/>
        </p:nvSpPr>
        <p:spPr bwMode="auto">
          <a:xfrm>
            <a:off x="3238500" y="1524000"/>
            <a:ext cx="266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cs typeface="Arial" charset="0"/>
              </a:rPr>
              <a:t>r</a:t>
            </a:r>
          </a:p>
        </p:txBody>
      </p:sp>
      <p:sp>
        <p:nvSpPr>
          <p:cNvPr id="187411" name="Line 19"/>
          <p:cNvSpPr>
            <a:spLocks noChangeShapeType="1"/>
          </p:cNvSpPr>
          <p:nvPr/>
        </p:nvSpPr>
        <p:spPr bwMode="auto">
          <a:xfrm flipV="1">
            <a:off x="4267200" y="1676400"/>
            <a:ext cx="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12" name="Line 20"/>
          <p:cNvSpPr>
            <a:spLocks noChangeShapeType="1"/>
          </p:cNvSpPr>
          <p:nvPr/>
        </p:nvSpPr>
        <p:spPr bwMode="auto">
          <a:xfrm flipV="1">
            <a:off x="3962400" y="3275013"/>
            <a:ext cx="304800" cy="146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13" name="Line 21"/>
          <p:cNvSpPr>
            <a:spLocks noChangeShapeType="1"/>
          </p:cNvSpPr>
          <p:nvPr/>
        </p:nvSpPr>
        <p:spPr bwMode="auto">
          <a:xfrm>
            <a:off x="3962400" y="3352800"/>
            <a:ext cx="304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14" name="Freeform 22"/>
          <p:cNvSpPr>
            <a:spLocks/>
          </p:cNvSpPr>
          <p:nvPr/>
        </p:nvSpPr>
        <p:spPr bwMode="auto">
          <a:xfrm>
            <a:off x="3581400" y="1828800"/>
            <a:ext cx="622300" cy="18288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0" y="336"/>
              </a:cxn>
              <a:cxn ang="0">
                <a:pos x="288" y="240"/>
              </a:cxn>
              <a:cxn ang="0">
                <a:pos x="48" y="624"/>
              </a:cxn>
              <a:cxn ang="0">
                <a:pos x="336" y="480"/>
              </a:cxn>
              <a:cxn ang="0">
                <a:pos x="48" y="960"/>
              </a:cxn>
              <a:cxn ang="0">
                <a:pos x="384" y="768"/>
              </a:cxn>
              <a:cxn ang="0">
                <a:pos x="96" y="1104"/>
              </a:cxn>
              <a:cxn ang="0">
                <a:pos x="288" y="1056"/>
              </a:cxn>
            </a:cxnLst>
            <a:rect l="0" t="0" r="r" b="b"/>
            <a:pathLst>
              <a:path w="392" h="1152">
                <a:moveTo>
                  <a:pt x="288" y="0"/>
                </a:moveTo>
                <a:cubicBezTo>
                  <a:pt x="144" y="148"/>
                  <a:pt x="0" y="296"/>
                  <a:pt x="0" y="336"/>
                </a:cubicBezTo>
                <a:cubicBezTo>
                  <a:pt x="0" y="376"/>
                  <a:pt x="280" y="192"/>
                  <a:pt x="288" y="240"/>
                </a:cubicBezTo>
                <a:cubicBezTo>
                  <a:pt x="296" y="288"/>
                  <a:pt x="40" y="584"/>
                  <a:pt x="48" y="624"/>
                </a:cubicBezTo>
                <a:cubicBezTo>
                  <a:pt x="56" y="664"/>
                  <a:pt x="336" y="424"/>
                  <a:pt x="336" y="480"/>
                </a:cubicBezTo>
                <a:cubicBezTo>
                  <a:pt x="336" y="536"/>
                  <a:pt x="40" y="912"/>
                  <a:pt x="48" y="960"/>
                </a:cubicBezTo>
                <a:cubicBezTo>
                  <a:pt x="56" y="1008"/>
                  <a:pt x="376" y="744"/>
                  <a:pt x="384" y="768"/>
                </a:cubicBezTo>
                <a:cubicBezTo>
                  <a:pt x="392" y="792"/>
                  <a:pt x="112" y="1056"/>
                  <a:pt x="96" y="1104"/>
                </a:cubicBezTo>
                <a:cubicBezTo>
                  <a:pt x="80" y="1152"/>
                  <a:pt x="256" y="1064"/>
                  <a:pt x="288" y="1056"/>
                </a:cubicBezTo>
              </a:path>
            </a:pathLst>
          </a:cu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15" name="Text Box 23"/>
          <p:cNvSpPr txBox="1">
            <a:spLocks noChangeArrowheads="1"/>
          </p:cNvSpPr>
          <p:nvPr/>
        </p:nvSpPr>
        <p:spPr bwMode="auto">
          <a:xfrm>
            <a:off x="3048000" y="11430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A spreads</a:t>
            </a:r>
          </a:p>
        </p:txBody>
      </p:sp>
      <p:sp>
        <p:nvSpPr>
          <p:cNvPr id="187416" name="Line 24"/>
          <p:cNvSpPr>
            <a:spLocks noChangeShapeType="1"/>
          </p:cNvSpPr>
          <p:nvPr/>
        </p:nvSpPr>
        <p:spPr bwMode="auto">
          <a:xfrm>
            <a:off x="3657600" y="1524000"/>
            <a:ext cx="152400" cy="2286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17" name="AutoShape 25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star5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18" name="Line 26"/>
          <p:cNvSpPr>
            <a:spLocks noChangeShapeType="1"/>
          </p:cNvSpPr>
          <p:nvPr/>
        </p:nvSpPr>
        <p:spPr bwMode="auto">
          <a:xfrm flipV="1">
            <a:off x="4343400" y="3048000"/>
            <a:ext cx="1143000" cy="304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19" name="Text Box 27"/>
          <p:cNvSpPr txBox="1">
            <a:spLocks noChangeArrowheads="1"/>
          </p:cNvSpPr>
          <p:nvPr/>
        </p:nvSpPr>
        <p:spPr bwMode="auto">
          <a:xfrm>
            <a:off x="5486400" y="27432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A does not spread!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17" grpId="0" animBg="1"/>
      <p:bldP spid="187418" grpId="0" animBg="1"/>
      <p:bldP spid="1874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Examples</a:t>
            </a:r>
          </a:p>
        </p:txBody>
      </p:sp>
      <p:pic>
        <p:nvPicPr>
          <p:cNvPr id="188419" name="Picture 3" descr="tre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5675" y="1935163"/>
            <a:ext cx="3241675" cy="3146425"/>
          </a:xfrm>
          <a:noFill/>
          <a:ln/>
        </p:spPr>
      </p:pic>
      <p:pic>
        <p:nvPicPr>
          <p:cNvPr id="188420" name="Picture 4" descr="gri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62513" y="1935163"/>
            <a:ext cx="3408362" cy="3146425"/>
          </a:xfrm>
          <a:noFill/>
          <a:ln/>
        </p:spPr>
      </p:pic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2286000" y="5213350"/>
            <a:ext cx="1370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cs typeface="Arial" charset="0"/>
              </a:rPr>
              <a:t>Infinite tree</a:t>
            </a:r>
          </a:p>
        </p:txBody>
      </p:sp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6172200" y="5137150"/>
            <a:ext cx="979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cs typeface="Arial" charset="0"/>
              </a:rPr>
              <a:t>2-d grid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Strategically, an inferior incumbant can defend against a new superior option by adopting a limited level of compatibility (e.g., operating system emulators).</a:t>
            </a:r>
          </a:p>
          <a:p>
            <a:endParaRPr lang="en-US" sz="3200" dirty="0" smtClean="0"/>
          </a:p>
          <a:p>
            <a:r>
              <a:rPr lang="en-US" dirty="0" smtClean="0"/>
              <a:t>Buffers of bi-lingualism can contain pockets of alternative behaviors, ensuring multiple behaviors will co-exist (e.g., Dutch).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Bi-lingual 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787525"/>
          </a:xfrm>
        </p:spPr>
        <p:txBody>
          <a:bodyPr/>
          <a:lstStyle/>
          <a:p>
            <a:r>
              <a:rPr lang="en-US" dirty="0" smtClean="0"/>
              <a:t>A pair of sets (S, T) is a (q,r)-blocking structure if S has a lot of edges to T and T has most edges in S </a:t>
            </a:r>
            <a:r>
              <a:rPr lang="en-US" dirty="0" smtClean="0">
                <a:latin typeface="cmsy10"/>
              </a:rPr>
              <a:t>[</a:t>
            </a:r>
            <a:r>
              <a:rPr lang="en-US" dirty="0" smtClean="0"/>
              <a:t> T</a:t>
            </a:r>
            <a:endParaRPr lang="en-US" dirty="0"/>
          </a:p>
        </p:txBody>
      </p:sp>
      <p:sp>
        <p:nvSpPr>
          <p:cNvPr id="7" name="Donut 6"/>
          <p:cNvSpPr/>
          <p:nvPr/>
        </p:nvSpPr>
        <p:spPr>
          <a:xfrm>
            <a:off x="3081528" y="1143000"/>
            <a:ext cx="2819400" cy="2819400"/>
          </a:xfrm>
          <a:prstGeom prst="donut">
            <a:avLst>
              <a:gd name="adj" fmla="val 1428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38600" y="2133600"/>
            <a:ext cx="914400" cy="914400"/>
          </a:xfrm>
          <a:prstGeom prst="ellipse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24600" y="3581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 S, the bi-lingual buffer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13716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 T, the adopters of the new behavior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3"/>
            <a:endCxn id="8" idx="2"/>
          </p:cNvCxnSpPr>
          <p:nvPr/>
        </p:nvCxnSpPr>
        <p:spPr>
          <a:xfrm>
            <a:off x="2362200" y="1833265"/>
            <a:ext cx="1676400" cy="757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1"/>
            <a:endCxn id="7" idx="5"/>
          </p:cNvCxnSpPr>
          <p:nvPr/>
        </p:nvCxnSpPr>
        <p:spPr>
          <a:xfrm rot="10800000">
            <a:off x="5488036" y="3549510"/>
            <a:ext cx="836564" cy="355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34" idx="0"/>
          </p:cNvCxnSpPr>
          <p:nvPr/>
        </p:nvCxnSpPr>
        <p:spPr>
          <a:xfrm rot="5400000" flipH="1" flipV="1">
            <a:off x="4495800" y="1795322"/>
            <a:ext cx="719278" cy="5668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267200" y="2590800"/>
            <a:ext cx="228600" cy="2286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 flipV="1">
            <a:off x="5105400" y="1524000"/>
            <a:ext cx="228600" cy="228600"/>
            <a:chOff x="7086600" y="2895600"/>
            <a:chExt cx="838200" cy="8382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3" name="Chord 32"/>
            <p:cNvSpPr/>
            <p:nvPr/>
          </p:nvSpPr>
          <p:spPr>
            <a:xfrm>
              <a:off x="7086600" y="2895600"/>
              <a:ext cx="838200" cy="838200"/>
            </a:xfrm>
            <a:prstGeom prst="chord">
              <a:avLst>
                <a:gd name="adj1" fmla="val 2700000"/>
                <a:gd name="adj2" fmla="val 13543139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hord 33"/>
            <p:cNvSpPr/>
            <p:nvPr/>
          </p:nvSpPr>
          <p:spPr>
            <a:xfrm rot="10800000">
              <a:off x="7086600" y="2895600"/>
              <a:ext cx="838200" cy="838200"/>
            </a:xfrm>
            <a:prstGeom prst="chord">
              <a:avLst>
                <a:gd name="adj1" fmla="val 2700000"/>
                <a:gd name="adj2" fmla="val 13543139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</p:grpSp>
      <p:cxnSp>
        <p:nvCxnSpPr>
          <p:cNvPr id="37" name="Straight Connector 36"/>
          <p:cNvCxnSpPr>
            <a:endCxn id="33" idx="1"/>
          </p:cNvCxnSpPr>
          <p:nvPr/>
        </p:nvCxnSpPr>
        <p:spPr>
          <a:xfrm flipV="1">
            <a:off x="4343400" y="1720130"/>
            <a:ext cx="796498" cy="4896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33" idx="1"/>
          </p:cNvCxnSpPr>
          <p:nvPr/>
        </p:nvCxnSpPr>
        <p:spPr>
          <a:xfrm flipV="1">
            <a:off x="4495800" y="1720130"/>
            <a:ext cx="644098" cy="5658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34" idx="0"/>
          </p:cNvCxnSpPr>
          <p:nvPr/>
        </p:nvCxnSpPr>
        <p:spPr>
          <a:xfrm rot="5400000" flipH="1" flipV="1">
            <a:off x="4572000" y="1871522"/>
            <a:ext cx="719278" cy="4144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0" idx="0"/>
          </p:cNvCxnSpPr>
          <p:nvPr/>
        </p:nvCxnSpPr>
        <p:spPr>
          <a:xfrm rot="16200000" flipV="1">
            <a:off x="4171950" y="2381250"/>
            <a:ext cx="228600" cy="190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0" idx="0"/>
          </p:cNvCxnSpPr>
          <p:nvPr/>
        </p:nvCxnSpPr>
        <p:spPr>
          <a:xfrm rot="5400000" flipH="1" flipV="1">
            <a:off x="4438650" y="2457450"/>
            <a:ext cx="76200" cy="190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30" idx="0"/>
          </p:cNvCxnSpPr>
          <p:nvPr/>
        </p:nvCxnSpPr>
        <p:spPr>
          <a:xfrm rot="5400000">
            <a:off x="4324350" y="2419350"/>
            <a:ext cx="228600" cy="1143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0" idx="3"/>
          </p:cNvCxnSpPr>
          <p:nvPr/>
        </p:nvCxnSpPr>
        <p:spPr>
          <a:xfrm rot="5400000">
            <a:off x="3695700" y="2595422"/>
            <a:ext cx="414478" cy="7954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0" idx="3"/>
          </p:cNvCxnSpPr>
          <p:nvPr/>
        </p:nvCxnSpPr>
        <p:spPr>
          <a:xfrm rot="16200000" flipH="1">
            <a:off x="3886200" y="3200400"/>
            <a:ext cx="871678" cy="427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30" idx="3"/>
          </p:cNvCxnSpPr>
          <p:nvPr/>
        </p:nvCxnSpPr>
        <p:spPr>
          <a:xfrm rot="5400000">
            <a:off x="3695700" y="2976422"/>
            <a:ext cx="795478" cy="4144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endCxn id="34" idx="1"/>
          </p:cNvCxnSpPr>
          <p:nvPr/>
        </p:nvCxnSpPr>
        <p:spPr>
          <a:xfrm rot="5400000">
            <a:off x="5148116" y="1370586"/>
            <a:ext cx="337270" cy="344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endCxn id="34" idx="1"/>
          </p:cNvCxnSpPr>
          <p:nvPr/>
        </p:nvCxnSpPr>
        <p:spPr>
          <a:xfrm rot="10800000">
            <a:off x="5299502" y="1556470"/>
            <a:ext cx="186898" cy="1199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 flipH="1" flipV="1">
            <a:off x="4533900" y="2019300"/>
            <a:ext cx="838200" cy="304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30" idx="3"/>
          </p:cNvCxnSpPr>
          <p:nvPr/>
        </p:nvCxnSpPr>
        <p:spPr>
          <a:xfrm rot="16200000" flipH="1">
            <a:off x="4000500" y="3086100"/>
            <a:ext cx="1328878" cy="7285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52"/>
          <p:cNvSpPr>
            <a:spLocks noChangeArrowheads="1"/>
          </p:cNvSpPr>
          <p:nvPr/>
        </p:nvSpPr>
        <p:spPr bwMode="auto">
          <a:xfrm>
            <a:off x="6096000" y="1828800"/>
            <a:ext cx="228600" cy="2286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91" name="Oval 52"/>
          <p:cNvSpPr>
            <a:spLocks noChangeArrowheads="1"/>
          </p:cNvSpPr>
          <p:nvPr/>
        </p:nvSpPr>
        <p:spPr bwMode="auto">
          <a:xfrm>
            <a:off x="2362200" y="2895600"/>
            <a:ext cx="228600" cy="2286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92" name="Oval 52"/>
          <p:cNvSpPr>
            <a:spLocks noChangeArrowheads="1"/>
          </p:cNvSpPr>
          <p:nvPr/>
        </p:nvSpPr>
        <p:spPr bwMode="auto">
          <a:xfrm>
            <a:off x="2667000" y="3657600"/>
            <a:ext cx="228600" cy="2286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93" name="Oval 52"/>
          <p:cNvSpPr>
            <a:spLocks noChangeArrowheads="1"/>
          </p:cNvSpPr>
          <p:nvPr/>
        </p:nvSpPr>
        <p:spPr bwMode="auto">
          <a:xfrm>
            <a:off x="2819400" y="1295400"/>
            <a:ext cx="228600" cy="2286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94" name="Oval 52"/>
          <p:cNvSpPr>
            <a:spLocks noChangeArrowheads="1"/>
          </p:cNvSpPr>
          <p:nvPr/>
        </p:nvSpPr>
        <p:spPr bwMode="auto">
          <a:xfrm>
            <a:off x="6400800" y="2743200"/>
            <a:ext cx="228600" cy="2286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95" name="Oval 52"/>
          <p:cNvSpPr>
            <a:spLocks noChangeArrowheads="1"/>
          </p:cNvSpPr>
          <p:nvPr/>
        </p:nvSpPr>
        <p:spPr bwMode="auto">
          <a:xfrm>
            <a:off x="6019800" y="990600"/>
            <a:ext cx="228600" cy="2286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Thm. [IKMW’07]</a:t>
            </a:r>
            <a:r>
              <a:rPr lang="en-US" dirty="0" smtClean="0"/>
              <a:t>: Technology A can become an epidemic in game (G,q,r) if and only if G does not contain a (q,r)-blocking structure.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Inferior Incumbants</a:t>
            </a:r>
            <a:endParaRPr lang="en-US" dirty="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Can A become epidemic for every (q,r) with q &lt; ½?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chemeClr val="tx2"/>
                </a:solidFill>
              </a:rPr>
              <a:t>Thm [IKMW’07]</a:t>
            </a:r>
            <a:r>
              <a:rPr lang="en-US" sz="2600" dirty="0" smtClean="0"/>
              <a:t>. </a:t>
            </a:r>
            <a:r>
              <a:rPr lang="en-US" sz="2600" dirty="0"/>
              <a:t>For </a:t>
            </a:r>
            <a:r>
              <a:rPr lang="en-US" sz="2600" dirty="0" smtClean="0"/>
              <a:t>every </a:t>
            </a:r>
            <a:r>
              <a:rPr lang="en-US" sz="2600" dirty="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sz="2600" dirty="0" smtClean="0"/>
              <a:t>, </a:t>
            </a:r>
            <a:r>
              <a:rPr lang="en-US" sz="2600" dirty="0"/>
              <a:t>there is q &lt; ½ and r such that A cannot become epidemic in any (G,q,r</a:t>
            </a:r>
            <a:r>
              <a:rPr lang="en-US" sz="2600" dirty="0" smtClean="0"/>
              <a:t>).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chemeClr val="tx2"/>
                </a:solidFill>
              </a:rPr>
              <a:t>Pf</a:t>
            </a:r>
            <a:r>
              <a:rPr lang="en-US" sz="2600" dirty="0"/>
              <a:t> </a:t>
            </a:r>
            <a:r>
              <a:rPr lang="en-US" sz="2600" dirty="0">
                <a:solidFill>
                  <a:schemeClr val="tx2"/>
                </a:solidFill>
              </a:rPr>
              <a:t>idea</a:t>
            </a:r>
            <a:r>
              <a:rPr lang="en-US" sz="2600" dirty="0"/>
              <a:t>. </a:t>
            </a:r>
            <a:r>
              <a:rPr lang="en-US" sz="2600" dirty="0" smtClean="0"/>
              <a:t>Define a non-increasing potential </a:t>
            </a:r>
            <a:r>
              <a:rPr lang="en-US" sz="2600" dirty="0"/>
              <a:t>function, </a:t>
            </a:r>
            <a:r>
              <a:rPr lang="en-US" sz="2600" dirty="0" smtClean="0"/>
              <a:t>conclude it must become constant, and choose parameters such that there must be some AB vertices for fn to be constant.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Variants/Extensions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98613"/>
            <a:ext cx="8154987" cy="4573587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400" dirty="0" smtClean="0">
                <a:solidFill>
                  <a:schemeClr val="tx2"/>
                </a:solidFill>
              </a:rPr>
              <a:t>Cross-compatibilities</a:t>
            </a:r>
            <a:r>
              <a:rPr lang="en-US" sz="3400" dirty="0" smtClean="0"/>
              <a:t>:</a:t>
            </a:r>
            <a:r>
              <a:rPr lang="en-US" sz="3400" dirty="0"/>
              <a:t> </a:t>
            </a:r>
            <a:r>
              <a:rPr lang="en-US" sz="3000" dirty="0" smtClean="0"/>
              <a:t>A player </a:t>
            </a:r>
            <a:r>
              <a:rPr lang="en-US" sz="3000" dirty="0"/>
              <a:t>using A derives </a:t>
            </a:r>
            <a:r>
              <a:rPr lang="en-US" sz="3000" dirty="0" smtClean="0"/>
              <a:t>limited utility from </a:t>
            </a:r>
            <a:r>
              <a:rPr lang="en-US" sz="3000" dirty="0"/>
              <a:t>communicating with a player using B (and vice versa</a:t>
            </a:r>
            <a:r>
              <a:rPr lang="en-US" sz="3000" dirty="0" smtClean="0"/>
              <a:t>).</a:t>
            </a:r>
          </a:p>
          <a:p>
            <a:pPr>
              <a:lnSpc>
                <a:spcPct val="90000"/>
              </a:lnSpc>
            </a:pPr>
            <a:endParaRPr lang="en-US" sz="3000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Example</a:t>
            </a:r>
            <a:r>
              <a:rPr lang="en-US" dirty="0"/>
              <a:t>: users of Y! Messenger can send msgs (but not files) to users of MSN Messenger.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Compatibility Model</a:t>
            </a:r>
            <a:endParaRPr lang="en-US" dirty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295400"/>
            <a:ext cx="76962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smtClean="0"/>
              <a:t>Off-diagonal payoffs are small (i.e., </a:t>
            </a:r>
            <a:r>
              <a:rPr lang="en-US" sz="2800" dirty="0" smtClean="0"/>
              <a:t>q</a:t>
            </a:r>
            <a:r>
              <a:rPr lang="en-US" sz="2800" baseline="-25000" dirty="0" smtClean="0"/>
              <a:t>AB</a:t>
            </a:r>
            <a:r>
              <a:rPr lang="en-US" sz="2600" dirty="0" smtClean="0"/>
              <a:t> &lt; 1-q and </a:t>
            </a:r>
            <a:r>
              <a:rPr lang="en-US" sz="2800" dirty="0" smtClean="0"/>
              <a:t>q</a:t>
            </a:r>
            <a:r>
              <a:rPr lang="en-US" sz="2800" baseline="-25000" dirty="0" smtClean="0"/>
              <a:t>AB</a:t>
            </a:r>
            <a:r>
              <a:rPr lang="en-US" sz="2600" dirty="0" smtClean="0"/>
              <a:t> &lt; q) .  Payoff matrix is: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3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2514600"/>
          <a:ext cx="7010400" cy="3124200"/>
        </p:xfrm>
        <a:graphic>
          <a:graphicData uri="http://schemas.openxmlformats.org/drawingml/2006/table">
            <a:tbl>
              <a:tblPr firstRow="1" firstCol="1">
                <a:tableStyleId>{7DF18680-E054-41AD-8BC1-D1AEF772440D}</a:tableStyleId>
              </a:tblPr>
              <a:tblGrid>
                <a:gridCol w="1752600"/>
                <a:gridCol w="1752600"/>
                <a:gridCol w="1752600"/>
                <a:gridCol w="1752600"/>
              </a:tblGrid>
              <a:tr h="1025322">
                <a:tc>
                  <a:txBody>
                    <a:bodyPr/>
                    <a:lstStyle/>
                    <a:p>
                      <a:r>
                        <a:rPr lang="en-US" dirty="0" smtClean="0"/>
                        <a:t>Player 1/ Player 2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7278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(1-q,1-q)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sz="1800" dirty="0" smtClean="0"/>
                        <a:t>q</a:t>
                      </a:r>
                      <a:r>
                        <a:rPr lang="en-US" sz="1800" baseline="-25000" dirty="0" smtClean="0"/>
                        <a:t>AB</a:t>
                      </a:r>
                      <a:r>
                        <a:rPr lang="en-US" dirty="0" smtClean="0"/>
                        <a:t>,</a:t>
                      </a:r>
                      <a:r>
                        <a:rPr lang="en-US" sz="1800" dirty="0" smtClean="0"/>
                        <a:t> q</a:t>
                      </a:r>
                      <a:r>
                        <a:rPr lang="en-US" sz="1800" baseline="-25000" dirty="0" smtClean="0"/>
                        <a:t>AB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(1-q, 1-q-r)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</a:t>
                      </a:r>
                      <a:r>
                        <a:rPr lang="en-US" sz="1800" dirty="0" smtClean="0"/>
                        <a:t>q</a:t>
                      </a:r>
                      <a:r>
                        <a:rPr lang="en-US" sz="1800" baseline="-25000" dirty="0" smtClean="0"/>
                        <a:t>AB</a:t>
                      </a:r>
                      <a:r>
                        <a:rPr lang="en-US" dirty="0" smtClean="0"/>
                        <a:t>,</a:t>
                      </a:r>
                      <a:r>
                        <a:rPr lang="en-US" sz="1800" dirty="0" smtClean="0"/>
                        <a:t> q</a:t>
                      </a:r>
                      <a:r>
                        <a:rPr lang="en-US" sz="1800" baseline="-25000" dirty="0" smtClean="0"/>
                        <a:t>AB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(q,q)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(q, q-r)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AB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(1-q-r,</a:t>
                      </a:r>
                      <a:r>
                        <a:rPr lang="en-US" baseline="0" dirty="0" smtClean="0"/>
                        <a:t> 1-q)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(q-r, q)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(max(q,1-q)-r, </a:t>
                      </a:r>
                    </a:p>
                    <a:p>
                      <a:r>
                        <a:rPr lang="en-US" dirty="0" smtClean="0"/>
                        <a:t> max(q,1-q)-r)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Technologies</a:t>
            </a:r>
            <a:endParaRPr lang="en-US" dirty="0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98613"/>
            <a:ext cx="8154987" cy="4573587"/>
          </a:xfrm>
          <a:noFill/>
        </p:spPr>
        <p:txBody>
          <a:bodyPr/>
          <a:lstStyle/>
          <a:p>
            <a:r>
              <a:rPr lang="en-US" dirty="0" smtClean="0"/>
              <a:t>Game is not more general than previous setting – rescaling payoffs yields equivalent game with zero off-diagonal entries</a:t>
            </a:r>
          </a:p>
          <a:p>
            <a:endParaRPr lang="en-US" dirty="0" smtClean="0"/>
          </a:p>
          <a:p>
            <a:r>
              <a:rPr lang="en-US" dirty="0" smtClean="0"/>
              <a:t>Nonetheless, effects epidemic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Thm. [IKMW’07]</a:t>
            </a:r>
            <a:r>
              <a:rPr lang="en-US" dirty="0" smtClean="0"/>
              <a:t>. If A is epidemic in (G,q,r), then A is epidemic in any game (G,q,r) with additional off-diagonal entries.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Prf. </a:t>
            </a:r>
            <a:r>
              <a:rPr lang="en-US" dirty="0" smtClean="0"/>
              <a:t>Show blocking structures in new game is also blocking structure in old game.</a:t>
            </a:r>
          </a:p>
          <a:p>
            <a:endParaRPr lang="en-US" dirty="0" smtClean="0"/>
          </a:p>
          <a:p>
            <a:r>
              <a:rPr lang="en-US" dirty="0" smtClean="0"/>
              <a:t>Better technology always benefits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Routes Network</a:t>
            </a:r>
            <a:endParaRPr lang="en-US" dirty="0"/>
          </a:p>
        </p:txBody>
      </p:sp>
      <p:pic>
        <p:nvPicPr>
          <p:cNvPr id="5" name="Picture 4" descr="IMG_1277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3433465"/>
            <a:ext cx="3657600" cy="24395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IMG_9742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143000"/>
            <a:ext cx="3657600" cy="2439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10" name="Shape 9"/>
          <p:cNvCxnSpPr>
            <a:stCxn id="6" idx="2"/>
            <a:endCxn id="5" idx="1"/>
          </p:cNvCxnSpPr>
          <p:nvPr/>
        </p:nvCxnSpPr>
        <p:spPr>
          <a:xfrm rot="16200000" flipH="1">
            <a:off x="3198468" y="2746323"/>
            <a:ext cx="1070665" cy="2743200"/>
          </a:xfrm>
          <a:prstGeom prst="curvedConnector2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" y="38100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Seattle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2667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Honolulu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000" dirty="0" smtClean="0"/>
              <a:t>For 3 technologies A, B, and C, two inferior technologies B and C might benefit from forming a </a:t>
            </a:r>
            <a:r>
              <a:rPr lang="en-US" sz="3000" i="1" dirty="0" smtClean="0">
                <a:solidFill>
                  <a:schemeClr val="hlink"/>
                </a:solidFill>
              </a:rPr>
              <a:t>strategic alliance</a:t>
            </a:r>
            <a:r>
              <a:rPr lang="en-US" sz="3000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Thm. [IKMW’07]</a:t>
            </a:r>
            <a:r>
              <a:rPr lang="en-US" dirty="0" smtClean="0"/>
              <a:t>. For any </a:t>
            </a:r>
            <a:r>
              <a:rPr lang="en-US" sz="3200" dirty="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dirty="0" smtClean="0"/>
              <a:t>, there is a </a:t>
            </a:r>
            <a:r>
              <a:rPr lang="en-US" sz="3200" dirty="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dirty="0" smtClean="0"/>
              <a:t>-regular graph and equilibrium s such that</a:t>
            </a:r>
          </a:p>
          <a:p>
            <a:pPr lvl="1"/>
            <a:r>
              <a:rPr lang="en-US" dirty="0" smtClean="0"/>
              <a:t>Neither B nor C can become epidemic</a:t>
            </a:r>
          </a:p>
          <a:p>
            <a:pPr lvl="1"/>
            <a:r>
              <a:rPr lang="en-US" dirty="0" smtClean="0"/>
              <a:t>A can become epidemic if </a:t>
            </a:r>
            <a:r>
              <a:rPr lang="en-US" dirty="0" smtClean="0">
                <a:latin typeface="Garamond"/>
              </a:rPr>
              <a:t>q</a:t>
            </a:r>
            <a:r>
              <a:rPr lang="en-US" baseline="-25000" dirty="0" smtClean="0"/>
              <a:t>BC</a:t>
            </a:r>
            <a:r>
              <a:rPr lang="en-US" dirty="0" smtClean="0"/>
              <a:t> = 0</a:t>
            </a:r>
          </a:p>
          <a:p>
            <a:pPr lvl="1"/>
            <a:r>
              <a:rPr lang="en-US" dirty="0" smtClean="0"/>
              <a:t>A can not become epidemic for some </a:t>
            </a:r>
            <a:r>
              <a:rPr lang="en-US" dirty="0" smtClean="0">
                <a:latin typeface="Garamond"/>
              </a:rPr>
              <a:t>q</a:t>
            </a:r>
            <a:r>
              <a:rPr lang="en-US" baseline="-25000" dirty="0" smtClean="0"/>
              <a:t>BC</a:t>
            </a:r>
            <a:r>
              <a:rPr lang="en-US" dirty="0" smtClean="0"/>
              <a:t> &gt;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092325"/>
          </a:xfrm>
        </p:spPr>
        <p:txBody>
          <a:bodyPr/>
          <a:lstStyle/>
          <a:p>
            <a:r>
              <a:rPr lang="en-US" sz="2800" dirty="0" smtClean="0"/>
              <a:t>Choose parameters so that any finite perturbation can’t cause B or C to spread</a:t>
            </a:r>
          </a:p>
          <a:p>
            <a:r>
              <a:rPr lang="en-US" sz="2800" dirty="0" smtClean="0"/>
              <a:t>With no cross-compatibility, A can spread</a:t>
            </a:r>
          </a:p>
          <a:p>
            <a:r>
              <a:rPr lang="en-US" sz="2800" dirty="0" smtClean="0"/>
              <a:t>With limited cross-compatibility, A is contained</a:t>
            </a:r>
            <a:endParaRPr lang="en-US" sz="2800" dirty="0"/>
          </a:p>
        </p:txBody>
      </p:sp>
      <p:sp>
        <p:nvSpPr>
          <p:cNvPr id="4" name="Oval 44"/>
          <p:cNvSpPr>
            <a:spLocks noChangeArrowheads="1"/>
          </p:cNvSpPr>
          <p:nvPr/>
        </p:nvSpPr>
        <p:spPr bwMode="auto">
          <a:xfrm>
            <a:off x="3276600" y="22860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5" name="Oval 45"/>
          <p:cNvSpPr>
            <a:spLocks noChangeArrowheads="1"/>
          </p:cNvSpPr>
          <p:nvPr/>
        </p:nvSpPr>
        <p:spPr bwMode="auto">
          <a:xfrm>
            <a:off x="3276600" y="16764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Oval 46"/>
          <p:cNvSpPr>
            <a:spLocks noChangeArrowheads="1"/>
          </p:cNvSpPr>
          <p:nvPr/>
        </p:nvSpPr>
        <p:spPr bwMode="auto">
          <a:xfrm>
            <a:off x="3276600" y="1981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7" name="Oval 44"/>
          <p:cNvSpPr>
            <a:spLocks noChangeArrowheads="1"/>
          </p:cNvSpPr>
          <p:nvPr/>
        </p:nvSpPr>
        <p:spPr bwMode="auto">
          <a:xfrm>
            <a:off x="3581400" y="22860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8" name="Oval 45"/>
          <p:cNvSpPr>
            <a:spLocks noChangeArrowheads="1"/>
          </p:cNvSpPr>
          <p:nvPr/>
        </p:nvSpPr>
        <p:spPr bwMode="auto">
          <a:xfrm>
            <a:off x="3581400" y="16764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9" name="Oval 46"/>
          <p:cNvSpPr>
            <a:spLocks noChangeArrowheads="1"/>
          </p:cNvSpPr>
          <p:nvPr/>
        </p:nvSpPr>
        <p:spPr bwMode="auto">
          <a:xfrm>
            <a:off x="3581400" y="1981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3" name="Oval 44"/>
          <p:cNvSpPr>
            <a:spLocks noChangeArrowheads="1"/>
          </p:cNvSpPr>
          <p:nvPr/>
        </p:nvSpPr>
        <p:spPr bwMode="auto">
          <a:xfrm>
            <a:off x="2971800" y="22860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4" name="Oval 45"/>
          <p:cNvSpPr>
            <a:spLocks noChangeArrowheads="1"/>
          </p:cNvSpPr>
          <p:nvPr/>
        </p:nvSpPr>
        <p:spPr bwMode="auto">
          <a:xfrm>
            <a:off x="2971800" y="16764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5" name="Oval 46"/>
          <p:cNvSpPr>
            <a:spLocks noChangeArrowheads="1"/>
          </p:cNvSpPr>
          <p:nvPr/>
        </p:nvSpPr>
        <p:spPr bwMode="auto">
          <a:xfrm>
            <a:off x="2971800" y="1981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6" name="Oval 44"/>
          <p:cNvSpPr>
            <a:spLocks noChangeArrowheads="1"/>
          </p:cNvSpPr>
          <p:nvPr/>
        </p:nvSpPr>
        <p:spPr bwMode="auto">
          <a:xfrm>
            <a:off x="2667000" y="22860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7" name="Oval 45"/>
          <p:cNvSpPr>
            <a:spLocks noChangeArrowheads="1"/>
          </p:cNvSpPr>
          <p:nvPr/>
        </p:nvSpPr>
        <p:spPr bwMode="auto">
          <a:xfrm>
            <a:off x="2667000" y="16764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8" name="Oval 46"/>
          <p:cNvSpPr>
            <a:spLocks noChangeArrowheads="1"/>
          </p:cNvSpPr>
          <p:nvPr/>
        </p:nvSpPr>
        <p:spPr bwMode="auto">
          <a:xfrm>
            <a:off x="2667000" y="1981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9" name="Oval 44"/>
          <p:cNvSpPr>
            <a:spLocks noChangeArrowheads="1"/>
          </p:cNvSpPr>
          <p:nvPr/>
        </p:nvSpPr>
        <p:spPr bwMode="auto">
          <a:xfrm>
            <a:off x="3276600" y="3200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0" name="Oval 45"/>
          <p:cNvSpPr>
            <a:spLocks noChangeArrowheads="1"/>
          </p:cNvSpPr>
          <p:nvPr/>
        </p:nvSpPr>
        <p:spPr bwMode="auto">
          <a:xfrm>
            <a:off x="3276600" y="25908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1" name="Oval 46"/>
          <p:cNvSpPr>
            <a:spLocks noChangeArrowheads="1"/>
          </p:cNvSpPr>
          <p:nvPr/>
        </p:nvSpPr>
        <p:spPr bwMode="auto">
          <a:xfrm>
            <a:off x="3276600" y="28956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2" name="Oval 44"/>
          <p:cNvSpPr>
            <a:spLocks noChangeArrowheads="1"/>
          </p:cNvSpPr>
          <p:nvPr/>
        </p:nvSpPr>
        <p:spPr bwMode="auto">
          <a:xfrm>
            <a:off x="3581400" y="3200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3" name="Oval 45"/>
          <p:cNvSpPr>
            <a:spLocks noChangeArrowheads="1"/>
          </p:cNvSpPr>
          <p:nvPr/>
        </p:nvSpPr>
        <p:spPr bwMode="auto">
          <a:xfrm>
            <a:off x="3581400" y="25908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4" name="Oval 46"/>
          <p:cNvSpPr>
            <a:spLocks noChangeArrowheads="1"/>
          </p:cNvSpPr>
          <p:nvPr/>
        </p:nvSpPr>
        <p:spPr bwMode="auto">
          <a:xfrm>
            <a:off x="3581400" y="28956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8" name="Oval 44"/>
          <p:cNvSpPr>
            <a:spLocks noChangeArrowheads="1"/>
          </p:cNvSpPr>
          <p:nvPr/>
        </p:nvSpPr>
        <p:spPr bwMode="auto">
          <a:xfrm>
            <a:off x="2971800" y="3200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9" name="Oval 45"/>
          <p:cNvSpPr>
            <a:spLocks noChangeArrowheads="1"/>
          </p:cNvSpPr>
          <p:nvPr/>
        </p:nvSpPr>
        <p:spPr bwMode="auto">
          <a:xfrm>
            <a:off x="2971800" y="25908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30" name="Oval 46"/>
          <p:cNvSpPr>
            <a:spLocks noChangeArrowheads="1"/>
          </p:cNvSpPr>
          <p:nvPr/>
        </p:nvSpPr>
        <p:spPr bwMode="auto">
          <a:xfrm>
            <a:off x="2971800" y="28956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31" name="Oval 44"/>
          <p:cNvSpPr>
            <a:spLocks noChangeArrowheads="1"/>
          </p:cNvSpPr>
          <p:nvPr/>
        </p:nvSpPr>
        <p:spPr bwMode="auto">
          <a:xfrm>
            <a:off x="2667000" y="3200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32" name="Oval 45"/>
          <p:cNvSpPr>
            <a:spLocks noChangeArrowheads="1"/>
          </p:cNvSpPr>
          <p:nvPr/>
        </p:nvSpPr>
        <p:spPr bwMode="auto">
          <a:xfrm>
            <a:off x="2667000" y="25908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33" name="Oval 46"/>
          <p:cNvSpPr>
            <a:spLocks noChangeArrowheads="1"/>
          </p:cNvSpPr>
          <p:nvPr/>
        </p:nvSpPr>
        <p:spPr bwMode="auto">
          <a:xfrm>
            <a:off x="2667000" y="28956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64" name="Oval 33"/>
          <p:cNvSpPr>
            <a:spLocks noChangeArrowheads="1"/>
          </p:cNvSpPr>
          <p:nvPr/>
        </p:nvSpPr>
        <p:spPr bwMode="auto">
          <a:xfrm>
            <a:off x="20574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34"/>
          <p:cNvSpPr>
            <a:spLocks noChangeArrowheads="1"/>
          </p:cNvSpPr>
          <p:nvPr/>
        </p:nvSpPr>
        <p:spPr bwMode="auto">
          <a:xfrm>
            <a:off x="22098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35"/>
          <p:cNvSpPr>
            <a:spLocks noChangeArrowheads="1"/>
          </p:cNvSpPr>
          <p:nvPr/>
        </p:nvSpPr>
        <p:spPr bwMode="auto">
          <a:xfrm>
            <a:off x="23622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36"/>
          <p:cNvSpPr>
            <a:spLocks noChangeArrowheads="1"/>
          </p:cNvSpPr>
          <p:nvPr/>
        </p:nvSpPr>
        <p:spPr bwMode="auto">
          <a:xfrm>
            <a:off x="63246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Oval 37"/>
          <p:cNvSpPr>
            <a:spLocks noChangeArrowheads="1"/>
          </p:cNvSpPr>
          <p:nvPr/>
        </p:nvSpPr>
        <p:spPr bwMode="auto">
          <a:xfrm>
            <a:off x="64770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38"/>
          <p:cNvSpPr>
            <a:spLocks noChangeArrowheads="1"/>
          </p:cNvSpPr>
          <p:nvPr/>
        </p:nvSpPr>
        <p:spPr bwMode="auto">
          <a:xfrm>
            <a:off x="66294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1" name="Straight Connector 70"/>
          <p:cNvCxnSpPr>
            <a:stCxn id="17" idx="4"/>
            <a:endCxn id="18" idx="0"/>
          </p:cNvCxnSpPr>
          <p:nvPr/>
        </p:nvCxnSpPr>
        <p:spPr>
          <a:xfrm rot="5400000">
            <a:off x="2667000" y="1905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8" idx="4"/>
            <a:endCxn id="16" idx="0"/>
          </p:cNvCxnSpPr>
          <p:nvPr/>
        </p:nvCxnSpPr>
        <p:spPr>
          <a:xfrm rot="5400000">
            <a:off x="2667000" y="2209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6" idx="4"/>
            <a:endCxn id="32" idx="0"/>
          </p:cNvCxnSpPr>
          <p:nvPr/>
        </p:nvCxnSpPr>
        <p:spPr>
          <a:xfrm rot="5400000">
            <a:off x="2667000" y="2514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32" idx="4"/>
            <a:endCxn id="33" idx="0"/>
          </p:cNvCxnSpPr>
          <p:nvPr/>
        </p:nvCxnSpPr>
        <p:spPr>
          <a:xfrm rot="5400000">
            <a:off x="2667000" y="2819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33" idx="4"/>
            <a:endCxn id="31" idx="0"/>
          </p:cNvCxnSpPr>
          <p:nvPr/>
        </p:nvCxnSpPr>
        <p:spPr>
          <a:xfrm rot="5400000">
            <a:off x="2667000" y="3124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14" idx="4"/>
            <a:endCxn id="15" idx="0"/>
          </p:cNvCxnSpPr>
          <p:nvPr/>
        </p:nvCxnSpPr>
        <p:spPr>
          <a:xfrm rot="5400000">
            <a:off x="2971800" y="1905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15" idx="4"/>
            <a:endCxn id="13" idx="0"/>
          </p:cNvCxnSpPr>
          <p:nvPr/>
        </p:nvCxnSpPr>
        <p:spPr>
          <a:xfrm rot="5400000">
            <a:off x="2971800" y="2209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13" idx="4"/>
            <a:endCxn id="29" idx="0"/>
          </p:cNvCxnSpPr>
          <p:nvPr/>
        </p:nvCxnSpPr>
        <p:spPr>
          <a:xfrm rot="5400000">
            <a:off x="2971800" y="2514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29" idx="4"/>
            <a:endCxn id="30" idx="0"/>
          </p:cNvCxnSpPr>
          <p:nvPr/>
        </p:nvCxnSpPr>
        <p:spPr>
          <a:xfrm rot="5400000">
            <a:off x="2971800" y="2819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30" idx="4"/>
            <a:endCxn id="28" idx="0"/>
          </p:cNvCxnSpPr>
          <p:nvPr/>
        </p:nvCxnSpPr>
        <p:spPr>
          <a:xfrm rot="5400000">
            <a:off x="2971800" y="3124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5" idx="4"/>
            <a:endCxn id="6" idx="0"/>
          </p:cNvCxnSpPr>
          <p:nvPr/>
        </p:nvCxnSpPr>
        <p:spPr>
          <a:xfrm rot="5400000">
            <a:off x="3276600" y="1905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6" idx="4"/>
            <a:endCxn id="4" idx="0"/>
          </p:cNvCxnSpPr>
          <p:nvPr/>
        </p:nvCxnSpPr>
        <p:spPr>
          <a:xfrm rot="5400000">
            <a:off x="3276600" y="2209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4" idx="4"/>
            <a:endCxn id="20" idx="0"/>
          </p:cNvCxnSpPr>
          <p:nvPr/>
        </p:nvCxnSpPr>
        <p:spPr>
          <a:xfrm rot="5400000">
            <a:off x="3276600" y="2514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20" idx="4"/>
            <a:endCxn id="21" idx="0"/>
          </p:cNvCxnSpPr>
          <p:nvPr/>
        </p:nvCxnSpPr>
        <p:spPr>
          <a:xfrm rot="5400000">
            <a:off x="3276600" y="2819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21" idx="4"/>
            <a:endCxn id="19" idx="0"/>
          </p:cNvCxnSpPr>
          <p:nvPr/>
        </p:nvCxnSpPr>
        <p:spPr>
          <a:xfrm rot="5400000">
            <a:off x="3276600" y="3124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8" idx="4"/>
            <a:endCxn id="9" idx="0"/>
          </p:cNvCxnSpPr>
          <p:nvPr/>
        </p:nvCxnSpPr>
        <p:spPr>
          <a:xfrm rot="5400000">
            <a:off x="3581400" y="1905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9" idx="4"/>
            <a:endCxn id="7" idx="0"/>
          </p:cNvCxnSpPr>
          <p:nvPr/>
        </p:nvCxnSpPr>
        <p:spPr>
          <a:xfrm rot="5400000">
            <a:off x="3581400" y="2209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7" idx="4"/>
            <a:endCxn id="23" idx="0"/>
          </p:cNvCxnSpPr>
          <p:nvPr/>
        </p:nvCxnSpPr>
        <p:spPr>
          <a:xfrm rot="5400000">
            <a:off x="3581400" y="2514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23" idx="4"/>
            <a:endCxn id="24" idx="0"/>
          </p:cNvCxnSpPr>
          <p:nvPr/>
        </p:nvCxnSpPr>
        <p:spPr>
          <a:xfrm rot="5400000">
            <a:off x="3581400" y="2819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24" idx="4"/>
            <a:endCxn id="22" idx="0"/>
          </p:cNvCxnSpPr>
          <p:nvPr/>
        </p:nvCxnSpPr>
        <p:spPr>
          <a:xfrm rot="5400000">
            <a:off x="3581400" y="3124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7" idx="6"/>
            <a:endCxn id="14" idx="2"/>
          </p:cNvCxnSpPr>
          <p:nvPr/>
        </p:nvCxnSpPr>
        <p:spPr>
          <a:xfrm>
            <a:off x="2819400" y="1752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4" idx="6"/>
            <a:endCxn id="5" idx="2"/>
          </p:cNvCxnSpPr>
          <p:nvPr/>
        </p:nvCxnSpPr>
        <p:spPr>
          <a:xfrm>
            <a:off x="3124200" y="1752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5" idx="6"/>
            <a:endCxn id="8" idx="2"/>
          </p:cNvCxnSpPr>
          <p:nvPr/>
        </p:nvCxnSpPr>
        <p:spPr>
          <a:xfrm>
            <a:off x="3429000" y="1752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18" idx="6"/>
            <a:endCxn id="15" idx="2"/>
          </p:cNvCxnSpPr>
          <p:nvPr/>
        </p:nvCxnSpPr>
        <p:spPr>
          <a:xfrm>
            <a:off x="2819400" y="2057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5" idx="6"/>
            <a:endCxn id="6" idx="2"/>
          </p:cNvCxnSpPr>
          <p:nvPr/>
        </p:nvCxnSpPr>
        <p:spPr>
          <a:xfrm>
            <a:off x="3124200" y="2057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6" idx="6"/>
            <a:endCxn id="9" idx="2"/>
          </p:cNvCxnSpPr>
          <p:nvPr/>
        </p:nvCxnSpPr>
        <p:spPr>
          <a:xfrm>
            <a:off x="3429000" y="2057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6" idx="6"/>
            <a:endCxn id="13" idx="2"/>
          </p:cNvCxnSpPr>
          <p:nvPr/>
        </p:nvCxnSpPr>
        <p:spPr>
          <a:xfrm>
            <a:off x="2819400" y="2362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3" idx="6"/>
            <a:endCxn id="4" idx="2"/>
          </p:cNvCxnSpPr>
          <p:nvPr/>
        </p:nvCxnSpPr>
        <p:spPr>
          <a:xfrm>
            <a:off x="3124200" y="2362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4" idx="6"/>
            <a:endCxn id="7" idx="2"/>
          </p:cNvCxnSpPr>
          <p:nvPr/>
        </p:nvCxnSpPr>
        <p:spPr>
          <a:xfrm>
            <a:off x="3429000" y="2362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32" idx="6"/>
            <a:endCxn id="29" idx="2"/>
          </p:cNvCxnSpPr>
          <p:nvPr/>
        </p:nvCxnSpPr>
        <p:spPr>
          <a:xfrm>
            <a:off x="2819400" y="2667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29" idx="6"/>
            <a:endCxn id="20" idx="2"/>
          </p:cNvCxnSpPr>
          <p:nvPr/>
        </p:nvCxnSpPr>
        <p:spPr>
          <a:xfrm>
            <a:off x="3124200" y="2667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20" idx="6"/>
            <a:endCxn id="23" idx="2"/>
          </p:cNvCxnSpPr>
          <p:nvPr/>
        </p:nvCxnSpPr>
        <p:spPr>
          <a:xfrm>
            <a:off x="3429000" y="2667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33" idx="6"/>
            <a:endCxn id="30" idx="2"/>
          </p:cNvCxnSpPr>
          <p:nvPr/>
        </p:nvCxnSpPr>
        <p:spPr>
          <a:xfrm>
            <a:off x="2819400" y="2971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30" idx="6"/>
            <a:endCxn id="21" idx="2"/>
          </p:cNvCxnSpPr>
          <p:nvPr/>
        </p:nvCxnSpPr>
        <p:spPr>
          <a:xfrm>
            <a:off x="3124200" y="2971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21" idx="6"/>
            <a:endCxn id="24" idx="2"/>
          </p:cNvCxnSpPr>
          <p:nvPr/>
        </p:nvCxnSpPr>
        <p:spPr>
          <a:xfrm>
            <a:off x="3429000" y="2971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31" idx="6"/>
            <a:endCxn id="28" idx="2"/>
          </p:cNvCxnSpPr>
          <p:nvPr/>
        </p:nvCxnSpPr>
        <p:spPr>
          <a:xfrm>
            <a:off x="2819400" y="3276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28" idx="6"/>
            <a:endCxn id="19" idx="2"/>
          </p:cNvCxnSpPr>
          <p:nvPr/>
        </p:nvCxnSpPr>
        <p:spPr>
          <a:xfrm>
            <a:off x="3124200" y="3276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19" idx="6"/>
            <a:endCxn id="22" idx="2"/>
          </p:cNvCxnSpPr>
          <p:nvPr/>
        </p:nvCxnSpPr>
        <p:spPr>
          <a:xfrm>
            <a:off x="3429000" y="3276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44"/>
          <p:cNvSpPr>
            <a:spLocks noChangeArrowheads="1"/>
          </p:cNvSpPr>
          <p:nvPr/>
        </p:nvSpPr>
        <p:spPr bwMode="auto">
          <a:xfrm>
            <a:off x="4495800" y="22860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63" name="Oval 45"/>
          <p:cNvSpPr>
            <a:spLocks noChangeArrowheads="1"/>
          </p:cNvSpPr>
          <p:nvPr/>
        </p:nvSpPr>
        <p:spPr bwMode="auto">
          <a:xfrm>
            <a:off x="4495800" y="16764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64" name="Oval 46"/>
          <p:cNvSpPr>
            <a:spLocks noChangeArrowheads="1"/>
          </p:cNvSpPr>
          <p:nvPr/>
        </p:nvSpPr>
        <p:spPr bwMode="auto">
          <a:xfrm>
            <a:off x="4495800" y="1981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65" name="Oval 44"/>
          <p:cNvSpPr>
            <a:spLocks noChangeArrowheads="1"/>
          </p:cNvSpPr>
          <p:nvPr/>
        </p:nvSpPr>
        <p:spPr bwMode="auto">
          <a:xfrm>
            <a:off x="4800600" y="22860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66" name="Oval 45"/>
          <p:cNvSpPr>
            <a:spLocks noChangeArrowheads="1"/>
          </p:cNvSpPr>
          <p:nvPr/>
        </p:nvSpPr>
        <p:spPr bwMode="auto">
          <a:xfrm>
            <a:off x="4800600" y="16764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67" name="Oval 46"/>
          <p:cNvSpPr>
            <a:spLocks noChangeArrowheads="1"/>
          </p:cNvSpPr>
          <p:nvPr/>
        </p:nvSpPr>
        <p:spPr bwMode="auto">
          <a:xfrm>
            <a:off x="4800600" y="1981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68" name="Oval 44"/>
          <p:cNvSpPr>
            <a:spLocks noChangeArrowheads="1"/>
          </p:cNvSpPr>
          <p:nvPr/>
        </p:nvSpPr>
        <p:spPr bwMode="auto">
          <a:xfrm>
            <a:off x="4191000" y="22860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69" name="Oval 45"/>
          <p:cNvSpPr>
            <a:spLocks noChangeArrowheads="1"/>
          </p:cNvSpPr>
          <p:nvPr/>
        </p:nvSpPr>
        <p:spPr bwMode="auto">
          <a:xfrm>
            <a:off x="4191000" y="16764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70" name="Oval 46"/>
          <p:cNvSpPr>
            <a:spLocks noChangeArrowheads="1"/>
          </p:cNvSpPr>
          <p:nvPr/>
        </p:nvSpPr>
        <p:spPr bwMode="auto">
          <a:xfrm>
            <a:off x="4191000" y="1981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71" name="Oval 44"/>
          <p:cNvSpPr>
            <a:spLocks noChangeArrowheads="1"/>
          </p:cNvSpPr>
          <p:nvPr/>
        </p:nvSpPr>
        <p:spPr bwMode="auto">
          <a:xfrm>
            <a:off x="3886200" y="22860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72" name="Oval 45"/>
          <p:cNvSpPr>
            <a:spLocks noChangeArrowheads="1"/>
          </p:cNvSpPr>
          <p:nvPr/>
        </p:nvSpPr>
        <p:spPr bwMode="auto">
          <a:xfrm>
            <a:off x="3886200" y="16764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73" name="Oval 46"/>
          <p:cNvSpPr>
            <a:spLocks noChangeArrowheads="1"/>
          </p:cNvSpPr>
          <p:nvPr/>
        </p:nvSpPr>
        <p:spPr bwMode="auto">
          <a:xfrm>
            <a:off x="3886200" y="1981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74" name="Oval 44"/>
          <p:cNvSpPr>
            <a:spLocks noChangeArrowheads="1"/>
          </p:cNvSpPr>
          <p:nvPr/>
        </p:nvSpPr>
        <p:spPr bwMode="auto">
          <a:xfrm>
            <a:off x="4495800" y="3200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75" name="Oval 45"/>
          <p:cNvSpPr>
            <a:spLocks noChangeArrowheads="1"/>
          </p:cNvSpPr>
          <p:nvPr/>
        </p:nvSpPr>
        <p:spPr bwMode="auto">
          <a:xfrm>
            <a:off x="4495800" y="25908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76" name="Oval 46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77" name="Oval 44"/>
          <p:cNvSpPr>
            <a:spLocks noChangeArrowheads="1"/>
          </p:cNvSpPr>
          <p:nvPr/>
        </p:nvSpPr>
        <p:spPr bwMode="auto">
          <a:xfrm>
            <a:off x="4800600" y="3200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78" name="Oval 45"/>
          <p:cNvSpPr>
            <a:spLocks noChangeArrowheads="1"/>
          </p:cNvSpPr>
          <p:nvPr/>
        </p:nvSpPr>
        <p:spPr bwMode="auto">
          <a:xfrm>
            <a:off x="4800600" y="25908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79" name="Oval 46"/>
          <p:cNvSpPr>
            <a:spLocks noChangeArrowheads="1"/>
          </p:cNvSpPr>
          <p:nvPr/>
        </p:nvSpPr>
        <p:spPr bwMode="auto">
          <a:xfrm>
            <a:off x="4800600" y="28956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80" name="Oval 44"/>
          <p:cNvSpPr>
            <a:spLocks noChangeArrowheads="1"/>
          </p:cNvSpPr>
          <p:nvPr/>
        </p:nvSpPr>
        <p:spPr bwMode="auto">
          <a:xfrm>
            <a:off x="4191000" y="3200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81" name="Oval 45"/>
          <p:cNvSpPr>
            <a:spLocks noChangeArrowheads="1"/>
          </p:cNvSpPr>
          <p:nvPr/>
        </p:nvSpPr>
        <p:spPr bwMode="auto">
          <a:xfrm>
            <a:off x="4191000" y="25908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82" name="Oval 46"/>
          <p:cNvSpPr>
            <a:spLocks noChangeArrowheads="1"/>
          </p:cNvSpPr>
          <p:nvPr/>
        </p:nvSpPr>
        <p:spPr bwMode="auto">
          <a:xfrm>
            <a:off x="4191000" y="28956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83" name="Oval 44"/>
          <p:cNvSpPr>
            <a:spLocks noChangeArrowheads="1"/>
          </p:cNvSpPr>
          <p:nvPr/>
        </p:nvSpPr>
        <p:spPr bwMode="auto">
          <a:xfrm>
            <a:off x="3886200" y="3200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84" name="Oval 45"/>
          <p:cNvSpPr>
            <a:spLocks noChangeArrowheads="1"/>
          </p:cNvSpPr>
          <p:nvPr/>
        </p:nvSpPr>
        <p:spPr bwMode="auto">
          <a:xfrm>
            <a:off x="3886200" y="25908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185" name="Oval 46"/>
          <p:cNvSpPr>
            <a:spLocks noChangeArrowheads="1"/>
          </p:cNvSpPr>
          <p:nvPr/>
        </p:nvSpPr>
        <p:spPr bwMode="auto">
          <a:xfrm>
            <a:off x="3886200" y="28956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cxnSp>
        <p:nvCxnSpPr>
          <p:cNvPr id="186" name="Straight Connector 185"/>
          <p:cNvCxnSpPr>
            <a:stCxn id="172" idx="4"/>
            <a:endCxn id="173" idx="0"/>
          </p:cNvCxnSpPr>
          <p:nvPr/>
        </p:nvCxnSpPr>
        <p:spPr>
          <a:xfrm rot="5400000">
            <a:off x="3886200" y="1905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73" idx="4"/>
            <a:endCxn id="171" idx="0"/>
          </p:cNvCxnSpPr>
          <p:nvPr/>
        </p:nvCxnSpPr>
        <p:spPr>
          <a:xfrm rot="5400000">
            <a:off x="3886200" y="2209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171" idx="4"/>
            <a:endCxn id="184" idx="0"/>
          </p:cNvCxnSpPr>
          <p:nvPr/>
        </p:nvCxnSpPr>
        <p:spPr>
          <a:xfrm rot="5400000">
            <a:off x="3886200" y="2514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84" idx="4"/>
            <a:endCxn id="185" idx="0"/>
          </p:cNvCxnSpPr>
          <p:nvPr/>
        </p:nvCxnSpPr>
        <p:spPr>
          <a:xfrm rot="5400000">
            <a:off x="3886200" y="2819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185" idx="4"/>
            <a:endCxn id="183" idx="0"/>
          </p:cNvCxnSpPr>
          <p:nvPr/>
        </p:nvCxnSpPr>
        <p:spPr>
          <a:xfrm rot="5400000">
            <a:off x="3886200" y="3124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169" idx="4"/>
            <a:endCxn id="170" idx="0"/>
          </p:cNvCxnSpPr>
          <p:nvPr/>
        </p:nvCxnSpPr>
        <p:spPr>
          <a:xfrm rot="5400000">
            <a:off x="4191000" y="1905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170" idx="4"/>
            <a:endCxn id="168" idx="0"/>
          </p:cNvCxnSpPr>
          <p:nvPr/>
        </p:nvCxnSpPr>
        <p:spPr>
          <a:xfrm rot="5400000">
            <a:off x="4191000" y="2209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168" idx="4"/>
            <a:endCxn id="181" idx="0"/>
          </p:cNvCxnSpPr>
          <p:nvPr/>
        </p:nvCxnSpPr>
        <p:spPr>
          <a:xfrm rot="5400000">
            <a:off x="4191000" y="2514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stCxn id="181" idx="4"/>
            <a:endCxn id="182" idx="0"/>
          </p:cNvCxnSpPr>
          <p:nvPr/>
        </p:nvCxnSpPr>
        <p:spPr>
          <a:xfrm rot="5400000">
            <a:off x="4191000" y="2819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182" idx="4"/>
            <a:endCxn id="180" idx="0"/>
          </p:cNvCxnSpPr>
          <p:nvPr/>
        </p:nvCxnSpPr>
        <p:spPr>
          <a:xfrm rot="5400000">
            <a:off x="4191000" y="3124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stCxn id="163" idx="4"/>
            <a:endCxn id="164" idx="0"/>
          </p:cNvCxnSpPr>
          <p:nvPr/>
        </p:nvCxnSpPr>
        <p:spPr>
          <a:xfrm rot="5400000">
            <a:off x="4495800" y="1905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>
            <a:stCxn id="164" idx="4"/>
            <a:endCxn id="162" idx="0"/>
          </p:cNvCxnSpPr>
          <p:nvPr/>
        </p:nvCxnSpPr>
        <p:spPr>
          <a:xfrm rot="5400000">
            <a:off x="4495800" y="2209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162" idx="4"/>
            <a:endCxn id="175" idx="0"/>
          </p:cNvCxnSpPr>
          <p:nvPr/>
        </p:nvCxnSpPr>
        <p:spPr>
          <a:xfrm rot="5400000">
            <a:off x="4495800" y="2514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175" idx="4"/>
            <a:endCxn id="176" idx="0"/>
          </p:cNvCxnSpPr>
          <p:nvPr/>
        </p:nvCxnSpPr>
        <p:spPr>
          <a:xfrm rot="5400000">
            <a:off x="4495800" y="2819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176" idx="4"/>
            <a:endCxn id="174" idx="0"/>
          </p:cNvCxnSpPr>
          <p:nvPr/>
        </p:nvCxnSpPr>
        <p:spPr>
          <a:xfrm rot="5400000">
            <a:off x="4495800" y="3124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>
            <a:stCxn id="166" idx="4"/>
            <a:endCxn id="167" idx="0"/>
          </p:cNvCxnSpPr>
          <p:nvPr/>
        </p:nvCxnSpPr>
        <p:spPr>
          <a:xfrm rot="5400000">
            <a:off x="4800600" y="1905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stCxn id="167" idx="4"/>
            <a:endCxn id="165" idx="0"/>
          </p:cNvCxnSpPr>
          <p:nvPr/>
        </p:nvCxnSpPr>
        <p:spPr>
          <a:xfrm rot="5400000">
            <a:off x="4800600" y="2209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stCxn id="165" idx="4"/>
            <a:endCxn id="178" idx="0"/>
          </p:cNvCxnSpPr>
          <p:nvPr/>
        </p:nvCxnSpPr>
        <p:spPr>
          <a:xfrm rot="5400000">
            <a:off x="4800600" y="2514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stCxn id="178" idx="4"/>
            <a:endCxn id="179" idx="0"/>
          </p:cNvCxnSpPr>
          <p:nvPr/>
        </p:nvCxnSpPr>
        <p:spPr>
          <a:xfrm rot="5400000">
            <a:off x="4800600" y="2819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stCxn id="179" idx="4"/>
            <a:endCxn id="177" idx="0"/>
          </p:cNvCxnSpPr>
          <p:nvPr/>
        </p:nvCxnSpPr>
        <p:spPr>
          <a:xfrm rot="5400000">
            <a:off x="4800600" y="3124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stCxn id="172" idx="6"/>
            <a:endCxn id="169" idx="2"/>
          </p:cNvCxnSpPr>
          <p:nvPr/>
        </p:nvCxnSpPr>
        <p:spPr>
          <a:xfrm>
            <a:off x="4038600" y="1752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stCxn id="169" idx="6"/>
            <a:endCxn id="163" idx="2"/>
          </p:cNvCxnSpPr>
          <p:nvPr/>
        </p:nvCxnSpPr>
        <p:spPr>
          <a:xfrm>
            <a:off x="4343400" y="1752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>
            <a:stCxn id="163" idx="6"/>
            <a:endCxn id="166" idx="2"/>
          </p:cNvCxnSpPr>
          <p:nvPr/>
        </p:nvCxnSpPr>
        <p:spPr>
          <a:xfrm>
            <a:off x="4648200" y="1752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>
            <a:stCxn id="173" idx="6"/>
            <a:endCxn id="170" idx="2"/>
          </p:cNvCxnSpPr>
          <p:nvPr/>
        </p:nvCxnSpPr>
        <p:spPr>
          <a:xfrm>
            <a:off x="4038600" y="2057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stCxn id="170" idx="6"/>
            <a:endCxn id="164" idx="2"/>
          </p:cNvCxnSpPr>
          <p:nvPr/>
        </p:nvCxnSpPr>
        <p:spPr>
          <a:xfrm>
            <a:off x="4343400" y="2057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>
            <a:stCxn id="164" idx="6"/>
            <a:endCxn id="167" idx="2"/>
          </p:cNvCxnSpPr>
          <p:nvPr/>
        </p:nvCxnSpPr>
        <p:spPr>
          <a:xfrm>
            <a:off x="4648200" y="2057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>
            <a:stCxn id="171" idx="6"/>
            <a:endCxn id="168" idx="2"/>
          </p:cNvCxnSpPr>
          <p:nvPr/>
        </p:nvCxnSpPr>
        <p:spPr>
          <a:xfrm>
            <a:off x="4038600" y="2362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stCxn id="168" idx="6"/>
            <a:endCxn id="162" idx="2"/>
          </p:cNvCxnSpPr>
          <p:nvPr/>
        </p:nvCxnSpPr>
        <p:spPr>
          <a:xfrm>
            <a:off x="4343400" y="2362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>
            <a:stCxn id="162" idx="6"/>
            <a:endCxn id="165" idx="2"/>
          </p:cNvCxnSpPr>
          <p:nvPr/>
        </p:nvCxnSpPr>
        <p:spPr>
          <a:xfrm>
            <a:off x="4648200" y="2362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stCxn id="184" idx="6"/>
            <a:endCxn id="181" idx="2"/>
          </p:cNvCxnSpPr>
          <p:nvPr/>
        </p:nvCxnSpPr>
        <p:spPr>
          <a:xfrm>
            <a:off x="4038600" y="2667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>
            <a:stCxn id="181" idx="6"/>
            <a:endCxn id="175" idx="2"/>
          </p:cNvCxnSpPr>
          <p:nvPr/>
        </p:nvCxnSpPr>
        <p:spPr>
          <a:xfrm>
            <a:off x="4343400" y="2667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stCxn id="175" idx="6"/>
            <a:endCxn id="178" idx="2"/>
          </p:cNvCxnSpPr>
          <p:nvPr/>
        </p:nvCxnSpPr>
        <p:spPr>
          <a:xfrm>
            <a:off x="4648200" y="2667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>
            <a:stCxn id="185" idx="6"/>
            <a:endCxn id="182" idx="2"/>
          </p:cNvCxnSpPr>
          <p:nvPr/>
        </p:nvCxnSpPr>
        <p:spPr>
          <a:xfrm>
            <a:off x="4038600" y="2971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>
            <a:stCxn id="182" idx="6"/>
            <a:endCxn id="176" idx="2"/>
          </p:cNvCxnSpPr>
          <p:nvPr/>
        </p:nvCxnSpPr>
        <p:spPr>
          <a:xfrm>
            <a:off x="4343400" y="2971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stCxn id="176" idx="6"/>
            <a:endCxn id="179" idx="2"/>
          </p:cNvCxnSpPr>
          <p:nvPr/>
        </p:nvCxnSpPr>
        <p:spPr>
          <a:xfrm>
            <a:off x="4648200" y="2971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>
            <a:stCxn id="183" idx="6"/>
            <a:endCxn id="180" idx="2"/>
          </p:cNvCxnSpPr>
          <p:nvPr/>
        </p:nvCxnSpPr>
        <p:spPr>
          <a:xfrm>
            <a:off x="4038600" y="3276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>
            <a:stCxn id="180" idx="6"/>
            <a:endCxn id="174" idx="2"/>
          </p:cNvCxnSpPr>
          <p:nvPr/>
        </p:nvCxnSpPr>
        <p:spPr>
          <a:xfrm>
            <a:off x="4343400" y="3276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>
            <a:stCxn id="174" idx="6"/>
            <a:endCxn id="177" idx="2"/>
          </p:cNvCxnSpPr>
          <p:nvPr/>
        </p:nvCxnSpPr>
        <p:spPr>
          <a:xfrm>
            <a:off x="4648200" y="3276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>
            <a:stCxn id="8" idx="6"/>
            <a:endCxn id="172" idx="2"/>
          </p:cNvCxnSpPr>
          <p:nvPr/>
        </p:nvCxnSpPr>
        <p:spPr>
          <a:xfrm>
            <a:off x="3733800" y="1752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stCxn id="9" idx="6"/>
            <a:endCxn id="173" idx="2"/>
          </p:cNvCxnSpPr>
          <p:nvPr/>
        </p:nvCxnSpPr>
        <p:spPr>
          <a:xfrm>
            <a:off x="3733800" y="2057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>
            <a:stCxn id="7" idx="6"/>
            <a:endCxn id="171" idx="2"/>
          </p:cNvCxnSpPr>
          <p:nvPr/>
        </p:nvCxnSpPr>
        <p:spPr>
          <a:xfrm>
            <a:off x="3733800" y="2362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>
            <a:stCxn id="23" idx="6"/>
            <a:endCxn id="184" idx="2"/>
          </p:cNvCxnSpPr>
          <p:nvPr/>
        </p:nvCxnSpPr>
        <p:spPr>
          <a:xfrm>
            <a:off x="3733800" y="2667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>
            <a:stCxn id="185" idx="2"/>
            <a:endCxn id="24" idx="6"/>
          </p:cNvCxnSpPr>
          <p:nvPr/>
        </p:nvCxnSpPr>
        <p:spPr>
          <a:xfrm rot="10800000">
            <a:off x="3733800" y="2971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>
            <a:stCxn id="183" idx="2"/>
            <a:endCxn id="22" idx="6"/>
          </p:cNvCxnSpPr>
          <p:nvPr/>
        </p:nvCxnSpPr>
        <p:spPr>
          <a:xfrm rot="10800000">
            <a:off x="3733800" y="3276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Oval 44"/>
          <p:cNvSpPr>
            <a:spLocks noChangeArrowheads="1"/>
          </p:cNvSpPr>
          <p:nvPr/>
        </p:nvSpPr>
        <p:spPr bwMode="auto">
          <a:xfrm>
            <a:off x="5715000" y="22860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46" name="Oval 45"/>
          <p:cNvSpPr>
            <a:spLocks noChangeArrowheads="1"/>
          </p:cNvSpPr>
          <p:nvPr/>
        </p:nvSpPr>
        <p:spPr bwMode="auto">
          <a:xfrm>
            <a:off x="5715000" y="16764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47" name="Oval 46"/>
          <p:cNvSpPr>
            <a:spLocks noChangeArrowheads="1"/>
          </p:cNvSpPr>
          <p:nvPr/>
        </p:nvSpPr>
        <p:spPr bwMode="auto">
          <a:xfrm>
            <a:off x="5715000" y="1981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48" name="Oval 44"/>
          <p:cNvSpPr>
            <a:spLocks noChangeArrowheads="1"/>
          </p:cNvSpPr>
          <p:nvPr/>
        </p:nvSpPr>
        <p:spPr bwMode="auto">
          <a:xfrm>
            <a:off x="6019800" y="22860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49" name="Oval 45"/>
          <p:cNvSpPr>
            <a:spLocks noChangeArrowheads="1"/>
          </p:cNvSpPr>
          <p:nvPr/>
        </p:nvSpPr>
        <p:spPr bwMode="auto">
          <a:xfrm>
            <a:off x="6019800" y="16764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50" name="Oval 46"/>
          <p:cNvSpPr>
            <a:spLocks noChangeArrowheads="1"/>
          </p:cNvSpPr>
          <p:nvPr/>
        </p:nvSpPr>
        <p:spPr bwMode="auto">
          <a:xfrm>
            <a:off x="6019800" y="1981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51" name="Oval 44"/>
          <p:cNvSpPr>
            <a:spLocks noChangeArrowheads="1"/>
          </p:cNvSpPr>
          <p:nvPr/>
        </p:nvSpPr>
        <p:spPr bwMode="auto">
          <a:xfrm>
            <a:off x="5410200" y="22860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52" name="Oval 45"/>
          <p:cNvSpPr>
            <a:spLocks noChangeArrowheads="1"/>
          </p:cNvSpPr>
          <p:nvPr/>
        </p:nvSpPr>
        <p:spPr bwMode="auto">
          <a:xfrm>
            <a:off x="5410200" y="16764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53" name="Oval 46"/>
          <p:cNvSpPr>
            <a:spLocks noChangeArrowheads="1"/>
          </p:cNvSpPr>
          <p:nvPr/>
        </p:nvSpPr>
        <p:spPr bwMode="auto">
          <a:xfrm>
            <a:off x="5410200" y="1981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54" name="Oval 44"/>
          <p:cNvSpPr>
            <a:spLocks noChangeArrowheads="1"/>
          </p:cNvSpPr>
          <p:nvPr/>
        </p:nvSpPr>
        <p:spPr bwMode="auto">
          <a:xfrm>
            <a:off x="5105400" y="22860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55" name="Oval 45"/>
          <p:cNvSpPr>
            <a:spLocks noChangeArrowheads="1"/>
          </p:cNvSpPr>
          <p:nvPr/>
        </p:nvSpPr>
        <p:spPr bwMode="auto">
          <a:xfrm>
            <a:off x="5105400" y="16764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56" name="Oval 46"/>
          <p:cNvSpPr>
            <a:spLocks noChangeArrowheads="1"/>
          </p:cNvSpPr>
          <p:nvPr/>
        </p:nvSpPr>
        <p:spPr bwMode="auto">
          <a:xfrm>
            <a:off x="5105400" y="1981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57" name="Oval 44"/>
          <p:cNvSpPr>
            <a:spLocks noChangeArrowheads="1"/>
          </p:cNvSpPr>
          <p:nvPr/>
        </p:nvSpPr>
        <p:spPr bwMode="auto">
          <a:xfrm>
            <a:off x="5715000" y="3200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58" name="Oval 45"/>
          <p:cNvSpPr>
            <a:spLocks noChangeArrowheads="1"/>
          </p:cNvSpPr>
          <p:nvPr/>
        </p:nvSpPr>
        <p:spPr bwMode="auto">
          <a:xfrm>
            <a:off x="5715000" y="25908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59" name="Oval 46"/>
          <p:cNvSpPr>
            <a:spLocks noChangeArrowheads="1"/>
          </p:cNvSpPr>
          <p:nvPr/>
        </p:nvSpPr>
        <p:spPr bwMode="auto">
          <a:xfrm>
            <a:off x="5715000" y="28956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60" name="Oval 44"/>
          <p:cNvSpPr>
            <a:spLocks noChangeArrowheads="1"/>
          </p:cNvSpPr>
          <p:nvPr/>
        </p:nvSpPr>
        <p:spPr bwMode="auto">
          <a:xfrm>
            <a:off x="6019800" y="3200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61" name="Oval 45"/>
          <p:cNvSpPr>
            <a:spLocks noChangeArrowheads="1"/>
          </p:cNvSpPr>
          <p:nvPr/>
        </p:nvSpPr>
        <p:spPr bwMode="auto">
          <a:xfrm>
            <a:off x="6019800" y="25908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62" name="Oval 46"/>
          <p:cNvSpPr>
            <a:spLocks noChangeArrowheads="1"/>
          </p:cNvSpPr>
          <p:nvPr/>
        </p:nvSpPr>
        <p:spPr bwMode="auto">
          <a:xfrm>
            <a:off x="6019800" y="28956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63" name="Oval 44"/>
          <p:cNvSpPr>
            <a:spLocks noChangeArrowheads="1"/>
          </p:cNvSpPr>
          <p:nvPr/>
        </p:nvSpPr>
        <p:spPr bwMode="auto">
          <a:xfrm>
            <a:off x="5410200" y="3200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64" name="Oval 45"/>
          <p:cNvSpPr>
            <a:spLocks noChangeArrowheads="1"/>
          </p:cNvSpPr>
          <p:nvPr/>
        </p:nvSpPr>
        <p:spPr bwMode="auto">
          <a:xfrm>
            <a:off x="5410200" y="25908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65" name="Oval 46"/>
          <p:cNvSpPr>
            <a:spLocks noChangeArrowheads="1"/>
          </p:cNvSpPr>
          <p:nvPr/>
        </p:nvSpPr>
        <p:spPr bwMode="auto">
          <a:xfrm>
            <a:off x="5410200" y="28956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66" name="Oval 44"/>
          <p:cNvSpPr>
            <a:spLocks noChangeArrowheads="1"/>
          </p:cNvSpPr>
          <p:nvPr/>
        </p:nvSpPr>
        <p:spPr bwMode="auto">
          <a:xfrm>
            <a:off x="5105400" y="3200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67" name="Oval 45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68" name="Oval 46"/>
          <p:cNvSpPr>
            <a:spLocks noChangeArrowheads="1"/>
          </p:cNvSpPr>
          <p:nvPr/>
        </p:nvSpPr>
        <p:spPr bwMode="auto">
          <a:xfrm>
            <a:off x="5105400" y="2895600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cxnSp>
        <p:nvCxnSpPr>
          <p:cNvPr id="269" name="Straight Connector 268"/>
          <p:cNvCxnSpPr>
            <a:stCxn id="255" idx="4"/>
            <a:endCxn id="256" idx="0"/>
          </p:cNvCxnSpPr>
          <p:nvPr/>
        </p:nvCxnSpPr>
        <p:spPr>
          <a:xfrm rot="5400000">
            <a:off x="5105400" y="1905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256" idx="4"/>
            <a:endCxn id="254" idx="0"/>
          </p:cNvCxnSpPr>
          <p:nvPr/>
        </p:nvCxnSpPr>
        <p:spPr>
          <a:xfrm rot="5400000">
            <a:off x="5105400" y="2209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254" idx="4"/>
            <a:endCxn id="267" idx="0"/>
          </p:cNvCxnSpPr>
          <p:nvPr/>
        </p:nvCxnSpPr>
        <p:spPr>
          <a:xfrm rot="5400000">
            <a:off x="5105400" y="2514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>
            <a:stCxn id="267" idx="4"/>
            <a:endCxn id="268" idx="0"/>
          </p:cNvCxnSpPr>
          <p:nvPr/>
        </p:nvCxnSpPr>
        <p:spPr>
          <a:xfrm rot="5400000">
            <a:off x="5105400" y="2819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>
            <a:stCxn id="268" idx="4"/>
            <a:endCxn id="266" idx="0"/>
          </p:cNvCxnSpPr>
          <p:nvPr/>
        </p:nvCxnSpPr>
        <p:spPr>
          <a:xfrm rot="5400000">
            <a:off x="5105400" y="3124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stCxn id="252" idx="4"/>
            <a:endCxn id="253" idx="0"/>
          </p:cNvCxnSpPr>
          <p:nvPr/>
        </p:nvCxnSpPr>
        <p:spPr>
          <a:xfrm rot="5400000">
            <a:off x="5410200" y="1905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>
            <a:stCxn id="253" idx="4"/>
            <a:endCxn id="251" idx="0"/>
          </p:cNvCxnSpPr>
          <p:nvPr/>
        </p:nvCxnSpPr>
        <p:spPr>
          <a:xfrm rot="5400000">
            <a:off x="5410200" y="2209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>
            <a:stCxn id="251" idx="4"/>
            <a:endCxn id="264" idx="0"/>
          </p:cNvCxnSpPr>
          <p:nvPr/>
        </p:nvCxnSpPr>
        <p:spPr>
          <a:xfrm rot="5400000">
            <a:off x="5410200" y="2514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>
            <a:stCxn id="264" idx="4"/>
            <a:endCxn id="265" idx="0"/>
          </p:cNvCxnSpPr>
          <p:nvPr/>
        </p:nvCxnSpPr>
        <p:spPr>
          <a:xfrm rot="5400000">
            <a:off x="5410200" y="2819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stCxn id="265" idx="4"/>
            <a:endCxn id="263" idx="0"/>
          </p:cNvCxnSpPr>
          <p:nvPr/>
        </p:nvCxnSpPr>
        <p:spPr>
          <a:xfrm rot="5400000">
            <a:off x="5410200" y="3124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>
            <a:stCxn id="246" idx="4"/>
            <a:endCxn id="247" idx="0"/>
          </p:cNvCxnSpPr>
          <p:nvPr/>
        </p:nvCxnSpPr>
        <p:spPr>
          <a:xfrm rot="5400000">
            <a:off x="5715000" y="1905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stCxn id="247" idx="4"/>
            <a:endCxn id="245" idx="0"/>
          </p:cNvCxnSpPr>
          <p:nvPr/>
        </p:nvCxnSpPr>
        <p:spPr>
          <a:xfrm rot="5400000">
            <a:off x="5715000" y="2209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>
            <a:stCxn id="245" idx="4"/>
            <a:endCxn id="258" idx="0"/>
          </p:cNvCxnSpPr>
          <p:nvPr/>
        </p:nvCxnSpPr>
        <p:spPr>
          <a:xfrm rot="5400000">
            <a:off x="5715000" y="2514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>
            <a:stCxn id="258" idx="4"/>
            <a:endCxn id="259" idx="0"/>
          </p:cNvCxnSpPr>
          <p:nvPr/>
        </p:nvCxnSpPr>
        <p:spPr>
          <a:xfrm rot="5400000">
            <a:off x="5715000" y="2819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>
            <a:stCxn id="259" idx="4"/>
            <a:endCxn id="257" idx="0"/>
          </p:cNvCxnSpPr>
          <p:nvPr/>
        </p:nvCxnSpPr>
        <p:spPr>
          <a:xfrm rot="5400000">
            <a:off x="5715000" y="3124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249" idx="4"/>
            <a:endCxn id="250" idx="0"/>
          </p:cNvCxnSpPr>
          <p:nvPr/>
        </p:nvCxnSpPr>
        <p:spPr>
          <a:xfrm rot="5400000">
            <a:off x="6019800" y="1905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>
            <a:stCxn id="250" idx="4"/>
            <a:endCxn id="248" idx="0"/>
          </p:cNvCxnSpPr>
          <p:nvPr/>
        </p:nvCxnSpPr>
        <p:spPr>
          <a:xfrm rot="5400000">
            <a:off x="6019800" y="2209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>
            <a:stCxn id="248" idx="4"/>
            <a:endCxn id="261" idx="0"/>
          </p:cNvCxnSpPr>
          <p:nvPr/>
        </p:nvCxnSpPr>
        <p:spPr>
          <a:xfrm rot="5400000">
            <a:off x="6019800" y="2514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stCxn id="261" idx="4"/>
            <a:endCxn id="262" idx="0"/>
          </p:cNvCxnSpPr>
          <p:nvPr/>
        </p:nvCxnSpPr>
        <p:spPr>
          <a:xfrm rot="5400000">
            <a:off x="6019800" y="2819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>
            <a:stCxn id="262" idx="4"/>
            <a:endCxn id="260" idx="0"/>
          </p:cNvCxnSpPr>
          <p:nvPr/>
        </p:nvCxnSpPr>
        <p:spPr>
          <a:xfrm rot="5400000">
            <a:off x="6019800" y="3124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255" idx="6"/>
            <a:endCxn id="252" idx="2"/>
          </p:cNvCxnSpPr>
          <p:nvPr/>
        </p:nvCxnSpPr>
        <p:spPr>
          <a:xfrm>
            <a:off x="5257800" y="1752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>
            <a:stCxn id="252" idx="6"/>
            <a:endCxn id="246" idx="2"/>
          </p:cNvCxnSpPr>
          <p:nvPr/>
        </p:nvCxnSpPr>
        <p:spPr>
          <a:xfrm>
            <a:off x="5562600" y="1752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>
            <a:stCxn id="246" idx="6"/>
            <a:endCxn id="249" idx="2"/>
          </p:cNvCxnSpPr>
          <p:nvPr/>
        </p:nvCxnSpPr>
        <p:spPr>
          <a:xfrm>
            <a:off x="5867400" y="1752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stCxn id="256" idx="6"/>
            <a:endCxn id="253" idx="2"/>
          </p:cNvCxnSpPr>
          <p:nvPr/>
        </p:nvCxnSpPr>
        <p:spPr>
          <a:xfrm>
            <a:off x="5257800" y="2057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>
            <a:stCxn id="253" idx="6"/>
            <a:endCxn id="247" idx="2"/>
          </p:cNvCxnSpPr>
          <p:nvPr/>
        </p:nvCxnSpPr>
        <p:spPr>
          <a:xfrm>
            <a:off x="5562600" y="2057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stCxn id="247" idx="6"/>
            <a:endCxn id="250" idx="2"/>
          </p:cNvCxnSpPr>
          <p:nvPr/>
        </p:nvCxnSpPr>
        <p:spPr>
          <a:xfrm>
            <a:off x="5867400" y="2057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>
            <a:stCxn id="254" idx="6"/>
            <a:endCxn id="251" idx="2"/>
          </p:cNvCxnSpPr>
          <p:nvPr/>
        </p:nvCxnSpPr>
        <p:spPr>
          <a:xfrm>
            <a:off x="5257800" y="2362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stCxn id="251" idx="6"/>
            <a:endCxn id="245" idx="2"/>
          </p:cNvCxnSpPr>
          <p:nvPr/>
        </p:nvCxnSpPr>
        <p:spPr>
          <a:xfrm>
            <a:off x="5562600" y="2362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>
            <a:stCxn id="245" idx="6"/>
            <a:endCxn id="248" idx="2"/>
          </p:cNvCxnSpPr>
          <p:nvPr/>
        </p:nvCxnSpPr>
        <p:spPr>
          <a:xfrm>
            <a:off x="5867400" y="2362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stCxn id="267" idx="6"/>
            <a:endCxn id="264" idx="2"/>
          </p:cNvCxnSpPr>
          <p:nvPr/>
        </p:nvCxnSpPr>
        <p:spPr>
          <a:xfrm>
            <a:off x="5257800" y="2667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>
            <a:stCxn id="264" idx="6"/>
            <a:endCxn id="258" idx="2"/>
          </p:cNvCxnSpPr>
          <p:nvPr/>
        </p:nvCxnSpPr>
        <p:spPr>
          <a:xfrm>
            <a:off x="5562600" y="2667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stCxn id="258" idx="6"/>
            <a:endCxn id="261" idx="2"/>
          </p:cNvCxnSpPr>
          <p:nvPr/>
        </p:nvCxnSpPr>
        <p:spPr>
          <a:xfrm>
            <a:off x="5867400" y="2667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>
            <a:stCxn id="268" idx="6"/>
            <a:endCxn id="265" idx="2"/>
          </p:cNvCxnSpPr>
          <p:nvPr/>
        </p:nvCxnSpPr>
        <p:spPr>
          <a:xfrm>
            <a:off x="5257800" y="2971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265" idx="6"/>
            <a:endCxn id="259" idx="2"/>
          </p:cNvCxnSpPr>
          <p:nvPr/>
        </p:nvCxnSpPr>
        <p:spPr>
          <a:xfrm>
            <a:off x="5562600" y="2971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>
            <a:stCxn id="259" idx="6"/>
            <a:endCxn id="262" idx="2"/>
          </p:cNvCxnSpPr>
          <p:nvPr/>
        </p:nvCxnSpPr>
        <p:spPr>
          <a:xfrm>
            <a:off x="5867400" y="2971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>
            <a:stCxn id="266" idx="6"/>
            <a:endCxn id="263" idx="2"/>
          </p:cNvCxnSpPr>
          <p:nvPr/>
        </p:nvCxnSpPr>
        <p:spPr>
          <a:xfrm>
            <a:off x="5257800" y="3276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>
            <a:stCxn id="263" idx="6"/>
            <a:endCxn id="257" idx="2"/>
          </p:cNvCxnSpPr>
          <p:nvPr/>
        </p:nvCxnSpPr>
        <p:spPr>
          <a:xfrm>
            <a:off x="5562600" y="3276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>
            <a:stCxn id="257" idx="6"/>
            <a:endCxn id="260" idx="2"/>
          </p:cNvCxnSpPr>
          <p:nvPr/>
        </p:nvCxnSpPr>
        <p:spPr>
          <a:xfrm>
            <a:off x="5867400" y="3276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>
            <a:endCxn id="255" idx="2"/>
          </p:cNvCxnSpPr>
          <p:nvPr/>
        </p:nvCxnSpPr>
        <p:spPr>
          <a:xfrm>
            <a:off x="4953000" y="1752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>
            <a:endCxn id="256" idx="2"/>
          </p:cNvCxnSpPr>
          <p:nvPr/>
        </p:nvCxnSpPr>
        <p:spPr>
          <a:xfrm>
            <a:off x="4953000" y="2057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>
            <a:endCxn id="254" idx="2"/>
          </p:cNvCxnSpPr>
          <p:nvPr/>
        </p:nvCxnSpPr>
        <p:spPr>
          <a:xfrm>
            <a:off x="4953000" y="2362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>
            <a:endCxn id="267" idx="2"/>
          </p:cNvCxnSpPr>
          <p:nvPr/>
        </p:nvCxnSpPr>
        <p:spPr>
          <a:xfrm>
            <a:off x="4953000" y="2667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>
            <a:stCxn id="268" idx="2"/>
          </p:cNvCxnSpPr>
          <p:nvPr/>
        </p:nvCxnSpPr>
        <p:spPr>
          <a:xfrm rot="10800000">
            <a:off x="4953000" y="2971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>
            <a:stCxn id="266" idx="2"/>
          </p:cNvCxnSpPr>
          <p:nvPr/>
        </p:nvCxnSpPr>
        <p:spPr>
          <a:xfrm rot="10800000">
            <a:off x="4953000" y="3276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315"/>
          <p:cNvGrpSpPr/>
          <p:nvPr/>
        </p:nvGrpSpPr>
        <p:grpSpPr>
          <a:xfrm rot="16200000">
            <a:off x="4191000" y="1295400"/>
            <a:ext cx="381000" cy="76200"/>
            <a:chOff x="6477000" y="2590800"/>
            <a:chExt cx="381000" cy="76200"/>
          </a:xfrm>
        </p:grpSpPr>
        <p:sp>
          <p:nvSpPr>
            <p:cNvPr id="313" name="Oval 36"/>
            <p:cNvSpPr>
              <a:spLocks noChangeArrowheads="1"/>
            </p:cNvSpPr>
            <p:nvPr/>
          </p:nvSpPr>
          <p:spPr bwMode="auto">
            <a:xfrm>
              <a:off x="647700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" name="Oval 37"/>
            <p:cNvSpPr>
              <a:spLocks noChangeArrowheads="1"/>
            </p:cNvSpPr>
            <p:nvPr/>
          </p:nvSpPr>
          <p:spPr bwMode="auto">
            <a:xfrm>
              <a:off x="662940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" name="Oval 38"/>
            <p:cNvSpPr>
              <a:spLocks noChangeArrowheads="1"/>
            </p:cNvSpPr>
            <p:nvPr/>
          </p:nvSpPr>
          <p:spPr bwMode="auto">
            <a:xfrm>
              <a:off x="678180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316"/>
          <p:cNvGrpSpPr/>
          <p:nvPr/>
        </p:nvGrpSpPr>
        <p:grpSpPr>
          <a:xfrm rot="16200000">
            <a:off x="4191000" y="3657599"/>
            <a:ext cx="381000" cy="76200"/>
            <a:chOff x="6477000" y="2590800"/>
            <a:chExt cx="381000" cy="76200"/>
          </a:xfrm>
        </p:grpSpPr>
        <p:sp>
          <p:nvSpPr>
            <p:cNvPr id="318" name="Oval 36"/>
            <p:cNvSpPr>
              <a:spLocks noChangeArrowheads="1"/>
            </p:cNvSpPr>
            <p:nvPr/>
          </p:nvSpPr>
          <p:spPr bwMode="auto">
            <a:xfrm>
              <a:off x="647700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" name="Oval 37"/>
            <p:cNvSpPr>
              <a:spLocks noChangeArrowheads="1"/>
            </p:cNvSpPr>
            <p:nvPr/>
          </p:nvSpPr>
          <p:spPr bwMode="auto">
            <a:xfrm>
              <a:off x="662940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" name="Oval 38"/>
            <p:cNvSpPr>
              <a:spLocks noChangeArrowheads="1"/>
            </p:cNvSpPr>
            <p:nvPr/>
          </p:nvSpPr>
          <p:spPr bwMode="auto">
            <a:xfrm>
              <a:off x="678180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example, both technologies survive invasion of third</a:t>
            </a:r>
          </a:p>
          <a:p>
            <a:endParaRPr lang="en-US" dirty="0" smtClean="0"/>
          </a:p>
          <a:p>
            <a:r>
              <a:rPr lang="en-US" dirty="0" smtClean="0"/>
              <a:t>Could be that compatibility helps just one</a:t>
            </a:r>
          </a:p>
          <a:p>
            <a:endParaRPr lang="en-US" i="1" dirty="0" smtClean="0"/>
          </a:p>
          <a:p>
            <a:r>
              <a:rPr lang="en-US" i="1" dirty="0" smtClean="0"/>
              <a:t>Also </a:t>
            </a:r>
            <a:r>
              <a:rPr lang="en-US" dirty="0" smtClean="0"/>
              <a:t>compatibility may cause both to die out!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Our Contributions</a:t>
            </a:r>
          </a:p>
          <a:p>
            <a:r>
              <a:rPr lang="en-US" dirty="0" smtClean="0"/>
              <a:t>A simple model illustrating rich phenomena</a:t>
            </a:r>
          </a:p>
          <a:p>
            <a:r>
              <a:rPr lang="en-US" dirty="0" smtClean="0"/>
              <a:t>A first attempt to understand effects of compatibility on diffusion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Further Directions</a:t>
            </a:r>
          </a:p>
          <a:p>
            <a:r>
              <a:rPr lang="en-US" dirty="0" smtClean="0"/>
              <a:t>Formulate as game between competing firms</a:t>
            </a:r>
          </a:p>
          <a:p>
            <a:r>
              <a:rPr lang="en-US" dirty="0" smtClean="0"/>
              <a:t>Multiple technologies and assymetries</a:t>
            </a:r>
          </a:p>
          <a:p>
            <a:r>
              <a:rPr lang="en-US" dirty="0" smtClean="0"/>
              <a:t>Diffusion with compatibility and noise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pPr algn="ctr">
              <a:buFont typeface="Wingdings" pitchFamily="2" charset="2"/>
              <a:buNone/>
            </a:pPr>
            <a:r>
              <a:rPr lang="en-US"/>
              <a:t>Thanks!</a:t>
            </a:r>
          </a:p>
          <a:p>
            <a:pPr>
              <a:buFont typeface="Wingdings" pitchFamily="2" charset="2"/>
              <a:buNone/>
            </a:pPr>
            <a:r>
              <a:rPr lang="en-US"/>
              <a:t>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Routes Network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352" y="1307592"/>
            <a:ext cx="8156448" cy="5091286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Erdos Collaboration Network</a:t>
            </a:r>
            <a:endParaRPr lang="en-US" dirty="0"/>
          </a:p>
        </p:txBody>
      </p:sp>
      <p:pic>
        <p:nvPicPr>
          <p:cNvPr id="4" name="Picture 3" descr="har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0"/>
            <a:ext cx="1664208" cy="2218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la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25" y="2310384"/>
            <a:ext cx="166687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3400" y="4648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Harry Buhrman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45720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Lance Fortnow</a:t>
            </a:r>
            <a:endParaRPr lang="en-US" dirty="0"/>
          </a:p>
        </p:txBody>
      </p:sp>
      <p:cxnSp>
        <p:nvCxnSpPr>
          <p:cNvPr id="10" name="Straight Connector 9"/>
          <p:cNvCxnSpPr>
            <a:stCxn id="4" idx="3"/>
            <a:endCxn id="5" idx="1"/>
          </p:cNvCxnSpPr>
          <p:nvPr/>
        </p:nvCxnSpPr>
        <p:spPr>
          <a:xfrm flipV="1">
            <a:off x="2350008" y="3381947"/>
            <a:ext cx="4365117" cy="135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005840"/>
            <a:ext cx="3135699" cy="4937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143000"/>
            <a:ext cx="8229600" cy="4953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Erdos Collaboration Network</a:t>
            </a:r>
            <a:endParaRPr lang="en-US" dirty="0"/>
          </a:p>
        </p:txBody>
      </p:sp>
      <p:pic>
        <p:nvPicPr>
          <p:cNvPr id="4" name="Picture 3" descr="erdosNetwor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131001" y="1078992"/>
            <a:ext cx="4793607" cy="50932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0400" y="53441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Visualization from Orgnet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Study These Networks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Understand the creation of these networks</a:t>
            </a:r>
          </a:p>
          <a:p>
            <a:r>
              <a:rPr lang="en-US" dirty="0" smtClean="0"/>
              <a:t>Understand </a:t>
            </a:r>
            <a:r>
              <a:rPr lang="en-US" dirty="0"/>
              <a:t>viral epidemics</a:t>
            </a:r>
          </a:p>
          <a:p>
            <a:r>
              <a:rPr lang="en-US" dirty="0"/>
              <a:t>Help design crawling strategies for the web</a:t>
            </a:r>
          </a:p>
          <a:p>
            <a:r>
              <a:rPr lang="en-US" dirty="0" smtClean="0"/>
              <a:t>Analyze </a:t>
            </a:r>
            <a:r>
              <a:rPr lang="en-US" dirty="0"/>
              <a:t>behavior of algorithms (web/internet)</a:t>
            </a:r>
          </a:p>
          <a:p>
            <a:r>
              <a:rPr lang="en-US" dirty="0" smtClean="0"/>
              <a:t>Predict </a:t>
            </a:r>
            <a:r>
              <a:rPr lang="en-US" dirty="0"/>
              <a:t>evolution of the network </a:t>
            </a:r>
            <a:endParaRPr lang="en-US" dirty="0" smtClean="0"/>
          </a:p>
          <a:p>
            <a:r>
              <a:rPr lang="en-US" dirty="0" smtClean="0"/>
              <a:t>Study emerging </a:t>
            </a:r>
            <a:r>
              <a:rPr lang="en-US" dirty="0"/>
              <a:t>of </a:t>
            </a:r>
            <a:r>
              <a:rPr lang="en-US" dirty="0" smtClean="0"/>
              <a:t>social norms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HIPPIE@VUNWRIMFUVWXY5L9" val="3007"/>
  <p:tag name="FIRSTLENOVO20USER@YFUERHPFUVWXY5MJ" val="3082"/>
</p:tagLst>
</file>

<file path=ppt/theme/theme1.xml><?xml version="1.0" encoding="utf-8"?>
<a:theme xmlns:a="http://schemas.openxmlformats.org/drawingml/2006/main" name="Edge">
  <a:themeElements>
    <a:clrScheme name="Edg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Edge">
      <a:majorFont>
        <a:latin typeface="Garamond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5919</TotalTime>
  <Words>1993</Words>
  <Application>Microsoft PowerPoint</Application>
  <PresentationFormat>On-screen Show (4:3)</PresentationFormat>
  <Paragraphs>327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Garamond</vt:lpstr>
      <vt:lpstr>Arial Unicode MS</vt:lpstr>
      <vt:lpstr>Wingdings</vt:lpstr>
      <vt:lpstr>Tahoma</vt:lpstr>
      <vt:lpstr>Symbol</vt:lpstr>
      <vt:lpstr>cmsy10</vt:lpstr>
      <vt:lpstr>Edge</vt:lpstr>
      <vt:lpstr>Diffusion with Compatibility</vt:lpstr>
      <vt:lpstr>Social Networks</vt:lpstr>
      <vt:lpstr>New Testament Social Network</vt:lpstr>
      <vt:lpstr>New Testament Social Network</vt:lpstr>
      <vt:lpstr>United Routes Network</vt:lpstr>
      <vt:lpstr>United Routes Network</vt:lpstr>
      <vt:lpstr>Erdos Collaboration Network</vt:lpstr>
      <vt:lpstr>Erdos Collaboration Network</vt:lpstr>
      <vt:lpstr>Why Study These Networks</vt:lpstr>
      <vt:lpstr>Interaction in Social Networks</vt:lpstr>
      <vt:lpstr>Effects of Behavioral Choices</vt:lpstr>
      <vt:lpstr>Diffusion of Innovation</vt:lpstr>
      <vt:lpstr>Two Nodes</vt:lpstr>
      <vt:lpstr>Many Nodes</vt:lpstr>
      <vt:lpstr>Choosing Behaviors</vt:lpstr>
      <vt:lpstr>Coordination Game</vt:lpstr>
      <vt:lpstr>Coordination Game, cont’d</vt:lpstr>
      <vt:lpstr>Diffusion Process</vt:lpstr>
      <vt:lpstr>Diffusion Questions</vt:lpstr>
      <vt:lpstr>Basic Diffusion Example 1</vt:lpstr>
      <vt:lpstr>Basic Diffusion Example 2</vt:lpstr>
      <vt:lpstr>Contagion</vt:lpstr>
      <vt:lpstr>Contagion</vt:lpstr>
      <vt:lpstr>What Stops Contagion?</vt:lpstr>
      <vt:lpstr>Contagion</vt:lpstr>
      <vt:lpstr>Slide 26</vt:lpstr>
      <vt:lpstr>Compatibility</vt:lpstr>
      <vt:lpstr>Diffusion with Compatibility</vt:lpstr>
      <vt:lpstr>Benefits of Compatibility</vt:lpstr>
      <vt:lpstr>Compatibility Model</vt:lpstr>
      <vt:lpstr>Formal Definition</vt:lpstr>
      <vt:lpstr>Definition, cont’d</vt:lpstr>
      <vt:lpstr>Basic Facts</vt:lpstr>
      <vt:lpstr>Order Independence</vt:lpstr>
      <vt:lpstr>Slide 35</vt:lpstr>
      <vt:lpstr>Partial Answer</vt:lpstr>
      <vt:lpstr>Main Results</vt:lpstr>
      <vt:lpstr>Simple Observations</vt:lpstr>
      <vt:lpstr>Example </vt:lpstr>
      <vt:lpstr>Example</vt:lpstr>
      <vt:lpstr>Other Examples</vt:lpstr>
      <vt:lpstr>Interpretation</vt:lpstr>
      <vt:lpstr>Bi-lingual Buffers</vt:lpstr>
      <vt:lpstr>Characterization</vt:lpstr>
      <vt:lpstr>Inferior Incumbants</vt:lpstr>
      <vt:lpstr>Variants/Extensions</vt:lpstr>
      <vt:lpstr>Compatibility Model</vt:lpstr>
      <vt:lpstr>Two Technologies</vt:lpstr>
      <vt:lpstr>Result</vt:lpstr>
      <vt:lpstr>More Technologies</vt:lpstr>
      <vt:lpstr>Proof Sketch</vt:lpstr>
      <vt:lpstr>Further Observations</vt:lpstr>
      <vt:lpstr>Conclusions</vt:lpstr>
      <vt:lpstr>Slide 54</vt:lpstr>
    </vt:vector>
  </TitlesOfParts>
  <Company>CWI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Theory</dc:title>
  <dc:creator>chippie</dc:creator>
  <cp:lastModifiedBy> </cp:lastModifiedBy>
  <cp:revision>234</cp:revision>
  <dcterms:created xsi:type="dcterms:W3CDTF">2008-03-26T10:55:14Z</dcterms:created>
  <dcterms:modified xsi:type="dcterms:W3CDTF">2009-01-25T07:23:01Z</dcterms:modified>
</cp:coreProperties>
</file>