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97" r:id="rId14"/>
    <p:sldId id="298" r:id="rId15"/>
    <p:sldId id="272" r:id="rId16"/>
    <p:sldId id="299" r:id="rId17"/>
    <p:sldId id="274" r:id="rId18"/>
    <p:sldId id="275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6" r:id="rId28"/>
    <p:sldId id="285" r:id="rId29"/>
    <p:sldId id="287" r:id="rId30"/>
    <p:sldId id="288" r:id="rId31"/>
    <p:sldId id="289" r:id="rId32"/>
    <p:sldId id="301" r:id="rId33"/>
    <p:sldId id="291" r:id="rId34"/>
    <p:sldId id="292" r:id="rId35"/>
    <p:sldId id="293" r:id="rId36"/>
    <p:sldId id="294" r:id="rId37"/>
    <p:sldId id="295" r:id="rId38"/>
    <p:sldId id="296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6FF33"/>
    <a:srgbClr val="C0C0C0"/>
    <a:srgbClr val="FF3300"/>
    <a:srgbClr val="9900FF"/>
    <a:srgbClr val="FF9900"/>
    <a:srgbClr val="CCCC00"/>
    <a:srgbClr val="0000FF"/>
    <a:srgbClr val="96969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75" autoAdjust="0"/>
  </p:normalViewPr>
  <p:slideViewPr>
    <p:cSldViewPr>
      <p:cViewPr varScale="1">
        <p:scale>
          <a:sx n="74" d="100"/>
          <a:sy n="74" d="100"/>
        </p:scale>
        <p:origin x="-1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AA3090-F1B3-444A-BC7A-CDA7A9BF8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9362DA-3410-455F-BD71-09746EE270C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38471-45EA-40DF-8573-13ECDCF4968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38471-45EA-40DF-8573-13ECDCF4968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38471-45EA-40DF-8573-13ECDCF4968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AA3090-F1B3-444A-BC7A-CDA7A9BF81A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AA3090-F1B3-444A-BC7A-CDA7A9BF81A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38471-45EA-40DF-8573-13ECDCF4968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AA3090-F1B3-444A-BC7A-CDA7A9BF81A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38471-45EA-40DF-8573-13ECDCF4968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AA3090-F1B3-444A-BC7A-CDA7A9BF81A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D656A-CE52-4EF7-9B14-7626E80555F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3A069F-49BA-4FF4-8B48-AA6D717FAB6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AA3090-F1B3-444A-BC7A-CDA7A9BF81A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AA3090-F1B3-444A-BC7A-CDA7A9BF81A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AA3090-F1B3-444A-BC7A-CDA7A9BF81A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AA3090-F1B3-444A-BC7A-CDA7A9BF81A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AA3090-F1B3-444A-BC7A-CDA7A9BF81A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AA3090-F1B3-444A-BC7A-CDA7A9BF81A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AA3090-F1B3-444A-BC7A-CDA7A9BF81A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AA3090-F1B3-444A-BC7A-CDA7A9BF81A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AA3090-F1B3-444A-BC7A-CDA7A9BF81A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AA3090-F1B3-444A-BC7A-CDA7A9BF81A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037539-CB95-44D3-9479-1925F2371FD9}" type="slidenum">
              <a:rPr lang="en-US"/>
              <a:pPr/>
              <a:t>3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AA3090-F1B3-444A-BC7A-CDA7A9BF81A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AA3090-F1B3-444A-BC7A-CDA7A9BF81A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AA3090-F1B3-444A-BC7A-CDA7A9BF81A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AA3090-F1B3-444A-BC7A-CDA7A9BF81A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AA3090-F1B3-444A-BC7A-CDA7A9BF81A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38471-45EA-40DF-8573-13ECDCF4968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38471-45EA-40DF-8573-13ECDCF4968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38471-45EA-40DF-8573-13ECDCF4968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5B8FF4-A2B0-4D9B-92C2-11D7D6FF99C2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1C27D-C80F-4028-8230-0609C159838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1C27D-C80F-4028-8230-0609C159838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1C27D-C80F-4028-8230-0609C159838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1C27D-C80F-4028-8230-0609C159838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1C27D-C80F-4028-8230-0609C159838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38471-45EA-40DF-8573-13ECDCF4968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152400" y="152400"/>
            <a:ext cx="8839200" cy="6477000"/>
          </a:xfrm>
          <a:prstGeom prst="rect">
            <a:avLst/>
          </a:prstGeom>
          <a:noFill/>
          <a:ln w="2857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e-IL"/>
          </a:p>
        </p:txBody>
      </p:sp>
      <p:pic>
        <p:nvPicPr>
          <p:cNvPr id="4" name="Picture 8" descr="WeizmannTr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983288"/>
            <a:ext cx="838200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10" descr="logo4_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4572000"/>
            <a:ext cx="3848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4625" y="5768975"/>
            <a:ext cx="9144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e-IL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rtl="0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F95DA-29DD-4445-B5AD-33DBFEE87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B68A-4886-4B92-BFEA-5F44DE8E4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98250-4CD1-4A7D-A72C-664CE5D7F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3ECEF-5F18-4F48-A8CD-895860EE2F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e-I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07777-B654-481B-88C4-F59C4B210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81F1E-DE1F-41D6-93F5-E71A2EC3A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5120-E941-4C8A-9DDA-ECF3C56EE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CAAC6-64E2-4B38-8A29-2D8480C45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3685B-CE98-40C4-8D14-CAC9DE71D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806B7-9720-4252-B85D-5B1A646BA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84441-0DCC-476D-95C2-0E5E95C87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D1AE0-5286-42E0-AD82-FAE9D5C37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699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E6EACCB-653F-4AE3-B65E-F15599E8A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52400" y="152400"/>
            <a:ext cx="8839200" cy="6477000"/>
          </a:xfrm>
          <a:prstGeom prst="rect">
            <a:avLst/>
          </a:prstGeom>
          <a:noFill/>
          <a:ln w="2857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e-IL"/>
          </a:p>
        </p:txBody>
      </p:sp>
      <p:pic>
        <p:nvPicPr>
          <p:cNvPr id="1032" name="Picture 8" descr="WeizmannTre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5983288"/>
            <a:ext cx="838200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4" r:id="rId12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Comic Sans MS" pitchFamily="66" charset="0"/>
              </a:rPr>
              <a:t>Accelerating Smart Play-Out</a:t>
            </a:r>
            <a:endParaRPr lang="he-IL" sz="4000" dirty="0" smtClean="0">
              <a:latin typeface="Comic Sans MS" pitchFamily="66" charset="0"/>
            </a:endParaRPr>
          </a:p>
        </p:txBody>
      </p:sp>
      <p:pic>
        <p:nvPicPr>
          <p:cNvPr id="3075" name="Picture 9" descr="logo4_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4572000"/>
            <a:ext cx="3848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10"/>
          <p:cNvSpPr>
            <a:spLocks noChangeArrowheads="1"/>
          </p:cNvSpPr>
          <p:nvPr/>
        </p:nvSpPr>
        <p:spPr bwMode="auto">
          <a:xfrm>
            <a:off x="174625" y="5768975"/>
            <a:ext cx="9144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558429" y="3071810"/>
            <a:ext cx="6003567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David </a:t>
            </a:r>
            <a:r>
              <a:rPr lang="en-US" sz="2400" dirty="0" err="1" smtClean="0">
                <a:latin typeface="Comic Sans MS" pitchFamily="66" charset="0"/>
              </a:rPr>
              <a:t>Harel</a:t>
            </a:r>
            <a:r>
              <a:rPr lang="en-US" sz="2400" dirty="0" smtClean="0">
                <a:latin typeface="Comic Sans MS" pitchFamily="66" charset="0"/>
              </a:rPr>
              <a:t> (WIS), Hillel </a:t>
            </a:r>
            <a:r>
              <a:rPr lang="en-US" sz="2400" dirty="0" err="1" smtClean="0">
                <a:latin typeface="Comic Sans MS" pitchFamily="66" charset="0"/>
              </a:rPr>
              <a:t>Kugler</a:t>
            </a:r>
            <a:r>
              <a:rPr lang="en-US" sz="2400" dirty="0" smtClean="0">
                <a:latin typeface="Comic Sans MS" pitchFamily="66" charset="0"/>
              </a:rPr>
              <a:t> (MSR), </a:t>
            </a:r>
          </a:p>
          <a:p>
            <a:pPr algn="ctr"/>
            <a:r>
              <a:rPr lang="en-US" sz="2400" dirty="0" err="1" smtClean="0">
                <a:latin typeface="Comic Sans MS" pitchFamily="66" charset="0"/>
              </a:rPr>
              <a:t>Shahar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Maoz</a:t>
            </a:r>
            <a:r>
              <a:rPr lang="en-US" sz="2400" dirty="0" smtClean="0">
                <a:latin typeface="Comic Sans MS" pitchFamily="66" charset="0"/>
              </a:rPr>
              <a:t> (WIS) &amp; </a:t>
            </a:r>
            <a:r>
              <a:rPr lang="en-US" sz="2400" u="sng" dirty="0" err="1" smtClean="0">
                <a:latin typeface="Comic Sans MS" pitchFamily="66" charset="0"/>
              </a:rPr>
              <a:t>Itai</a:t>
            </a:r>
            <a:r>
              <a:rPr lang="en-US" sz="2400" u="sng" dirty="0" smtClean="0">
                <a:latin typeface="Comic Sans MS" pitchFamily="66" charset="0"/>
              </a:rPr>
              <a:t> </a:t>
            </a:r>
            <a:r>
              <a:rPr lang="en-US" sz="2400" u="sng" dirty="0" err="1" smtClean="0">
                <a:latin typeface="Comic Sans MS" pitchFamily="66" charset="0"/>
              </a:rPr>
              <a:t>Segall</a:t>
            </a:r>
            <a:r>
              <a:rPr lang="en-US" sz="2400" dirty="0" smtClean="0">
                <a:latin typeface="Comic Sans MS" pitchFamily="66" charset="0"/>
              </a:rPr>
              <a:t> (WIS)</a:t>
            </a:r>
            <a:endParaRPr lang="he-IL" sz="2400" dirty="0"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5500702"/>
            <a:ext cx="2214578" cy="50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928794" y="6273225"/>
            <a:ext cx="578647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en-US" sz="1400" dirty="0" smtClean="0">
                <a:solidFill>
                  <a:srgbClr val="000000"/>
                </a:solidFill>
                <a:latin typeface="Comic Sans MS" pitchFamily="66" charset="0"/>
              </a:rPr>
              <a:t>SOFSEM 2010, </a:t>
            </a:r>
            <a:r>
              <a:rPr lang="en-US" sz="1400" dirty="0" err="1" smtClean="0">
                <a:solidFill>
                  <a:srgbClr val="000000"/>
                </a:solidFill>
                <a:latin typeface="Comic Sans MS" pitchFamily="66" charset="0"/>
              </a:rPr>
              <a:t>Spindleruv</a:t>
            </a:r>
            <a:r>
              <a:rPr lang="en-US" sz="14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mic Sans MS" pitchFamily="66" charset="0"/>
              </a:rPr>
              <a:t>Mlyn</a:t>
            </a:r>
            <a:r>
              <a:rPr lang="en-US" sz="1400" dirty="0" smtClean="0">
                <a:solidFill>
                  <a:srgbClr val="000000"/>
                </a:solidFill>
                <a:latin typeface="Comic Sans MS" pitchFamily="66" charset="0"/>
              </a:rPr>
              <a:t>, The Czech Republic, Jan 2010</a:t>
            </a:r>
            <a:endParaRPr lang="he-IL" sz="14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857364"/>
            <a:ext cx="373026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Play-Out - Example</a:t>
            </a:r>
          </a:p>
        </p:txBody>
      </p:sp>
      <p:grpSp>
        <p:nvGrpSpPr>
          <p:cNvPr id="5" name="Group 103"/>
          <p:cNvGrpSpPr>
            <a:grpSpLocks/>
          </p:cNvGrpSpPr>
          <p:nvPr/>
        </p:nvGrpSpPr>
        <p:grpSpPr bwMode="auto">
          <a:xfrm>
            <a:off x="4929190" y="3786190"/>
            <a:ext cx="2895600" cy="57150"/>
            <a:chOff x="3072" y="2112"/>
            <a:chExt cx="1824" cy="36"/>
          </a:xfrm>
        </p:grpSpPr>
        <p:sp>
          <p:nvSpPr>
            <p:cNvPr id="27752" name="Line 104"/>
            <p:cNvSpPr>
              <a:spLocks noChangeShapeType="1"/>
            </p:cNvSpPr>
            <p:nvPr/>
          </p:nvSpPr>
          <p:spPr bwMode="auto">
            <a:xfrm>
              <a:off x="3072" y="2112"/>
              <a:ext cx="1824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53" name="Line 105"/>
            <p:cNvSpPr>
              <a:spLocks noChangeShapeType="1"/>
            </p:cNvSpPr>
            <p:nvPr/>
          </p:nvSpPr>
          <p:spPr bwMode="auto">
            <a:xfrm flipH="1">
              <a:off x="3133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54" name="Line 106"/>
            <p:cNvSpPr>
              <a:spLocks noChangeShapeType="1"/>
            </p:cNvSpPr>
            <p:nvPr/>
          </p:nvSpPr>
          <p:spPr bwMode="auto">
            <a:xfrm flipH="1">
              <a:off x="3205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55" name="Line 107"/>
            <p:cNvSpPr>
              <a:spLocks noChangeShapeType="1"/>
            </p:cNvSpPr>
            <p:nvPr/>
          </p:nvSpPr>
          <p:spPr bwMode="auto">
            <a:xfrm flipH="1">
              <a:off x="3277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56" name="Line 108"/>
            <p:cNvSpPr>
              <a:spLocks noChangeShapeType="1"/>
            </p:cNvSpPr>
            <p:nvPr/>
          </p:nvSpPr>
          <p:spPr bwMode="auto">
            <a:xfrm flipH="1">
              <a:off x="3349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57" name="Line 109"/>
            <p:cNvSpPr>
              <a:spLocks noChangeShapeType="1"/>
            </p:cNvSpPr>
            <p:nvPr/>
          </p:nvSpPr>
          <p:spPr bwMode="auto">
            <a:xfrm flipH="1">
              <a:off x="3421" y="2112"/>
              <a:ext cx="37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58" name="Line 110"/>
            <p:cNvSpPr>
              <a:spLocks noChangeShapeType="1"/>
            </p:cNvSpPr>
            <p:nvPr/>
          </p:nvSpPr>
          <p:spPr bwMode="auto">
            <a:xfrm flipH="1">
              <a:off x="3494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59" name="Line 111"/>
            <p:cNvSpPr>
              <a:spLocks noChangeShapeType="1"/>
            </p:cNvSpPr>
            <p:nvPr/>
          </p:nvSpPr>
          <p:spPr bwMode="auto">
            <a:xfrm flipH="1">
              <a:off x="3566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60" name="Line 112"/>
            <p:cNvSpPr>
              <a:spLocks noChangeShapeType="1"/>
            </p:cNvSpPr>
            <p:nvPr/>
          </p:nvSpPr>
          <p:spPr bwMode="auto">
            <a:xfrm flipH="1">
              <a:off x="3638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61" name="Line 113"/>
            <p:cNvSpPr>
              <a:spLocks noChangeShapeType="1"/>
            </p:cNvSpPr>
            <p:nvPr/>
          </p:nvSpPr>
          <p:spPr bwMode="auto">
            <a:xfrm flipH="1">
              <a:off x="3710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62" name="Line 114"/>
            <p:cNvSpPr>
              <a:spLocks noChangeShapeType="1"/>
            </p:cNvSpPr>
            <p:nvPr/>
          </p:nvSpPr>
          <p:spPr bwMode="auto">
            <a:xfrm flipH="1">
              <a:off x="3782" y="2112"/>
              <a:ext cx="37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63" name="Line 115"/>
            <p:cNvSpPr>
              <a:spLocks noChangeShapeType="1"/>
            </p:cNvSpPr>
            <p:nvPr/>
          </p:nvSpPr>
          <p:spPr bwMode="auto">
            <a:xfrm flipH="1">
              <a:off x="3855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64" name="Line 116"/>
            <p:cNvSpPr>
              <a:spLocks noChangeShapeType="1"/>
            </p:cNvSpPr>
            <p:nvPr/>
          </p:nvSpPr>
          <p:spPr bwMode="auto">
            <a:xfrm flipH="1">
              <a:off x="3927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65" name="Line 117"/>
            <p:cNvSpPr>
              <a:spLocks noChangeShapeType="1"/>
            </p:cNvSpPr>
            <p:nvPr/>
          </p:nvSpPr>
          <p:spPr bwMode="auto">
            <a:xfrm flipH="1">
              <a:off x="3999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66" name="Line 118"/>
            <p:cNvSpPr>
              <a:spLocks noChangeShapeType="1"/>
            </p:cNvSpPr>
            <p:nvPr/>
          </p:nvSpPr>
          <p:spPr bwMode="auto">
            <a:xfrm flipH="1">
              <a:off x="4071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67" name="Line 119"/>
            <p:cNvSpPr>
              <a:spLocks noChangeShapeType="1"/>
            </p:cNvSpPr>
            <p:nvPr/>
          </p:nvSpPr>
          <p:spPr bwMode="auto">
            <a:xfrm flipH="1">
              <a:off x="4143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68" name="Line 120"/>
            <p:cNvSpPr>
              <a:spLocks noChangeShapeType="1"/>
            </p:cNvSpPr>
            <p:nvPr/>
          </p:nvSpPr>
          <p:spPr bwMode="auto">
            <a:xfrm flipH="1">
              <a:off x="4216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69" name="Line 121"/>
            <p:cNvSpPr>
              <a:spLocks noChangeShapeType="1"/>
            </p:cNvSpPr>
            <p:nvPr/>
          </p:nvSpPr>
          <p:spPr bwMode="auto">
            <a:xfrm flipH="1">
              <a:off x="4288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70" name="Line 122"/>
            <p:cNvSpPr>
              <a:spLocks noChangeShapeType="1"/>
            </p:cNvSpPr>
            <p:nvPr/>
          </p:nvSpPr>
          <p:spPr bwMode="auto">
            <a:xfrm flipH="1">
              <a:off x="4360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71" name="Line 123"/>
            <p:cNvSpPr>
              <a:spLocks noChangeShapeType="1"/>
            </p:cNvSpPr>
            <p:nvPr/>
          </p:nvSpPr>
          <p:spPr bwMode="auto">
            <a:xfrm flipH="1">
              <a:off x="4432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72" name="Line 124"/>
            <p:cNvSpPr>
              <a:spLocks noChangeShapeType="1"/>
            </p:cNvSpPr>
            <p:nvPr/>
          </p:nvSpPr>
          <p:spPr bwMode="auto">
            <a:xfrm flipH="1">
              <a:off x="4504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73" name="Line 125"/>
            <p:cNvSpPr>
              <a:spLocks noChangeShapeType="1"/>
            </p:cNvSpPr>
            <p:nvPr/>
          </p:nvSpPr>
          <p:spPr bwMode="auto">
            <a:xfrm flipH="1">
              <a:off x="4577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74" name="Line 126"/>
            <p:cNvSpPr>
              <a:spLocks noChangeShapeType="1"/>
            </p:cNvSpPr>
            <p:nvPr/>
          </p:nvSpPr>
          <p:spPr bwMode="auto">
            <a:xfrm flipH="1">
              <a:off x="4649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75" name="Line 127"/>
            <p:cNvSpPr>
              <a:spLocks noChangeShapeType="1"/>
            </p:cNvSpPr>
            <p:nvPr/>
          </p:nvSpPr>
          <p:spPr bwMode="auto">
            <a:xfrm flipH="1">
              <a:off x="4721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76" name="Line 128"/>
            <p:cNvSpPr>
              <a:spLocks noChangeShapeType="1"/>
            </p:cNvSpPr>
            <p:nvPr/>
          </p:nvSpPr>
          <p:spPr bwMode="auto">
            <a:xfrm flipH="1">
              <a:off x="4793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777" name="Oval 129"/>
          <p:cNvSpPr>
            <a:spLocks noChangeArrowheads="1"/>
          </p:cNvSpPr>
          <p:nvPr/>
        </p:nvSpPr>
        <p:spPr bwMode="auto">
          <a:xfrm>
            <a:off x="6715140" y="3714752"/>
            <a:ext cx="1371600" cy="457200"/>
          </a:xfrm>
          <a:prstGeom prst="ellipse">
            <a:avLst/>
          </a:prstGeom>
          <a:noFill/>
          <a:ln w="19050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071678"/>
            <a:ext cx="4000528" cy="3436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3" name="Oval 129"/>
          <p:cNvSpPr>
            <a:spLocks noChangeArrowheads="1"/>
          </p:cNvSpPr>
          <p:nvPr/>
        </p:nvSpPr>
        <p:spPr bwMode="auto">
          <a:xfrm>
            <a:off x="1285852" y="2857496"/>
            <a:ext cx="1714512" cy="457200"/>
          </a:xfrm>
          <a:prstGeom prst="ellipse">
            <a:avLst/>
          </a:prstGeom>
          <a:noFill/>
          <a:ln w="19050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7818" y="3357562"/>
            <a:ext cx="3806182" cy="3159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Naïve </a:t>
            </a:r>
            <a:r>
              <a:rPr lang="en-US" dirty="0" smtClean="0"/>
              <a:t>play-out </a:t>
            </a:r>
            <a:r>
              <a:rPr lang="en-US" dirty="0"/>
              <a:t>is not enough:</a:t>
            </a:r>
          </a:p>
        </p:txBody>
      </p:sp>
      <p:pic>
        <p:nvPicPr>
          <p:cNvPr id="2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49769"/>
            <a:ext cx="4000528" cy="3436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6050" y="1071546"/>
            <a:ext cx="354831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Smart Play-Out - Motivation</a:t>
            </a:r>
          </a:p>
        </p:txBody>
      </p:sp>
      <p:grpSp>
        <p:nvGrpSpPr>
          <p:cNvPr id="5" name="Group 122"/>
          <p:cNvGrpSpPr>
            <a:grpSpLocks/>
          </p:cNvGrpSpPr>
          <p:nvPr/>
        </p:nvGrpSpPr>
        <p:grpSpPr bwMode="auto">
          <a:xfrm>
            <a:off x="5429256" y="4714884"/>
            <a:ext cx="3429000" cy="57150"/>
            <a:chOff x="144" y="2784"/>
            <a:chExt cx="2160" cy="36"/>
          </a:xfrm>
        </p:grpSpPr>
        <p:sp>
          <p:nvSpPr>
            <p:cNvPr id="31867" name="Line 123"/>
            <p:cNvSpPr>
              <a:spLocks noChangeShapeType="1"/>
            </p:cNvSpPr>
            <p:nvPr/>
          </p:nvSpPr>
          <p:spPr bwMode="auto">
            <a:xfrm>
              <a:off x="144" y="2784"/>
              <a:ext cx="2160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68" name="Line 124"/>
            <p:cNvSpPr>
              <a:spLocks noChangeShapeType="1"/>
            </p:cNvSpPr>
            <p:nvPr/>
          </p:nvSpPr>
          <p:spPr bwMode="auto">
            <a:xfrm flipH="1">
              <a:off x="301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69" name="Line 125"/>
            <p:cNvSpPr>
              <a:spLocks noChangeShapeType="1"/>
            </p:cNvSpPr>
            <p:nvPr/>
          </p:nvSpPr>
          <p:spPr bwMode="auto">
            <a:xfrm flipH="1">
              <a:off x="373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70" name="Line 126"/>
            <p:cNvSpPr>
              <a:spLocks noChangeShapeType="1"/>
            </p:cNvSpPr>
            <p:nvPr/>
          </p:nvSpPr>
          <p:spPr bwMode="auto">
            <a:xfrm flipH="1">
              <a:off x="445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71" name="Line 127"/>
            <p:cNvSpPr>
              <a:spLocks noChangeShapeType="1"/>
            </p:cNvSpPr>
            <p:nvPr/>
          </p:nvSpPr>
          <p:spPr bwMode="auto">
            <a:xfrm flipH="1">
              <a:off x="517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72" name="Line 128"/>
            <p:cNvSpPr>
              <a:spLocks noChangeShapeType="1"/>
            </p:cNvSpPr>
            <p:nvPr/>
          </p:nvSpPr>
          <p:spPr bwMode="auto">
            <a:xfrm flipH="1">
              <a:off x="589" y="2784"/>
              <a:ext cx="37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73" name="Line 129"/>
            <p:cNvSpPr>
              <a:spLocks noChangeShapeType="1"/>
            </p:cNvSpPr>
            <p:nvPr/>
          </p:nvSpPr>
          <p:spPr bwMode="auto">
            <a:xfrm flipH="1">
              <a:off x="662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74" name="Line 130"/>
            <p:cNvSpPr>
              <a:spLocks noChangeShapeType="1"/>
            </p:cNvSpPr>
            <p:nvPr/>
          </p:nvSpPr>
          <p:spPr bwMode="auto">
            <a:xfrm flipH="1">
              <a:off x="734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75" name="Line 131"/>
            <p:cNvSpPr>
              <a:spLocks noChangeShapeType="1"/>
            </p:cNvSpPr>
            <p:nvPr/>
          </p:nvSpPr>
          <p:spPr bwMode="auto">
            <a:xfrm flipH="1">
              <a:off x="806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76" name="Line 132"/>
            <p:cNvSpPr>
              <a:spLocks noChangeShapeType="1"/>
            </p:cNvSpPr>
            <p:nvPr/>
          </p:nvSpPr>
          <p:spPr bwMode="auto">
            <a:xfrm flipH="1">
              <a:off x="878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77" name="Line 133"/>
            <p:cNvSpPr>
              <a:spLocks noChangeShapeType="1"/>
            </p:cNvSpPr>
            <p:nvPr/>
          </p:nvSpPr>
          <p:spPr bwMode="auto">
            <a:xfrm flipH="1">
              <a:off x="950" y="2784"/>
              <a:ext cx="37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78" name="Line 134"/>
            <p:cNvSpPr>
              <a:spLocks noChangeShapeType="1"/>
            </p:cNvSpPr>
            <p:nvPr/>
          </p:nvSpPr>
          <p:spPr bwMode="auto">
            <a:xfrm flipH="1">
              <a:off x="1023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79" name="Line 135"/>
            <p:cNvSpPr>
              <a:spLocks noChangeShapeType="1"/>
            </p:cNvSpPr>
            <p:nvPr/>
          </p:nvSpPr>
          <p:spPr bwMode="auto">
            <a:xfrm flipH="1">
              <a:off x="1095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80" name="Line 136"/>
            <p:cNvSpPr>
              <a:spLocks noChangeShapeType="1"/>
            </p:cNvSpPr>
            <p:nvPr/>
          </p:nvSpPr>
          <p:spPr bwMode="auto">
            <a:xfrm flipH="1">
              <a:off x="1167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81" name="Line 137"/>
            <p:cNvSpPr>
              <a:spLocks noChangeShapeType="1"/>
            </p:cNvSpPr>
            <p:nvPr/>
          </p:nvSpPr>
          <p:spPr bwMode="auto">
            <a:xfrm flipH="1">
              <a:off x="1239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82" name="Line 138"/>
            <p:cNvSpPr>
              <a:spLocks noChangeShapeType="1"/>
            </p:cNvSpPr>
            <p:nvPr/>
          </p:nvSpPr>
          <p:spPr bwMode="auto">
            <a:xfrm flipH="1">
              <a:off x="1311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83" name="Line 139"/>
            <p:cNvSpPr>
              <a:spLocks noChangeShapeType="1"/>
            </p:cNvSpPr>
            <p:nvPr/>
          </p:nvSpPr>
          <p:spPr bwMode="auto">
            <a:xfrm flipH="1">
              <a:off x="1384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84" name="Line 140"/>
            <p:cNvSpPr>
              <a:spLocks noChangeShapeType="1"/>
            </p:cNvSpPr>
            <p:nvPr/>
          </p:nvSpPr>
          <p:spPr bwMode="auto">
            <a:xfrm flipH="1">
              <a:off x="1456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85" name="Line 141"/>
            <p:cNvSpPr>
              <a:spLocks noChangeShapeType="1"/>
            </p:cNvSpPr>
            <p:nvPr/>
          </p:nvSpPr>
          <p:spPr bwMode="auto">
            <a:xfrm flipH="1">
              <a:off x="1528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86" name="Line 142"/>
            <p:cNvSpPr>
              <a:spLocks noChangeShapeType="1"/>
            </p:cNvSpPr>
            <p:nvPr/>
          </p:nvSpPr>
          <p:spPr bwMode="auto">
            <a:xfrm flipH="1">
              <a:off x="1600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87" name="Line 143"/>
            <p:cNvSpPr>
              <a:spLocks noChangeShapeType="1"/>
            </p:cNvSpPr>
            <p:nvPr/>
          </p:nvSpPr>
          <p:spPr bwMode="auto">
            <a:xfrm flipH="1">
              <a:off x="1672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88" name="Line 144"/>
            <p:cNvSpPr>
              <a:spLocks noChangeShapeType="1"/>
            </p:cNvSpPr>
            <p:nvPr/>
          </p:nvSpPr>
          <p:spPr bwMode="auto">
            <a:xfrm flipH="1">
              <a:off x="1745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89" name="Line 145"/>
            <p:cNvSpPr>
              <a:spLocks noChangeShapeType="1"/>
            </p:cNvSpPr>
            <p:nvPr/>
          </p:nvSpPr>
          <p:spPr bwMode="auto">
            <a:xfrm flipH="1">
              <a:off x="1817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90" name="Line 146"/>
            <p:cNvSpPr>
              <a:spLocks noChangeShapeType="1"/>
            </p:cNvSpPr>
            <p:nvPr/>
          </p:nvSpPr>
          <p:spPr bwMode="auto">
            <a:xfrm flipH="1">
              <a:off x="1889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91" name="Line 147"/>
            <p:cNvSpPr>
              <a:spLocks noChangeShapeType="1"/>
            </p:cNvSpPr>
            <p:nvPr/>
          </p:nvSpPr>
          <p:spPr bwMode="auto">
            <a:xfrm flipH="1">
              <a:off x="1961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92" name="Line 148"/>
            <p:cNvSpPr>
              <a:spLocks noChangeShapeType="1"/>
            </p:cNvSpPr>
            <p:nvPr/>
          </p:nvSpPr>
          <p:spPr bwMode="auto">
            <a:xfrm flipH="1">
              <a:off x="2052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93" name="Line 149"/>
            <p:cNvSpPr>
              <a:spLocks noChangeShapeType="1"/>
            </p:cNvSpPr>
            <p:nvPr/>
          </p:nvSpPr>
          <p:spPr bwMode="auto">
            <a:xfrm flipH="1">
              <a:off x="2124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94" name="Line 150"/>
            <p:cNvSpPr>
              <a:spLocks noChangeShapeType="1"/>
            </p:cNvSpPr>
            <p:nvPr/>
          </p:nvSpPr>
          <p:spPr bwMode="auto">
            <a:xfrm flipH="1">
              <a:off x="2196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95" name="Line 151"/>
            <p:cNvSpPr>
              <a:spLocks noChangeShapeType="1"/>
            </p:cNvSpPr>
            <p:nvPr/>
          </p:nvSpPr>
          <p:spPr bwMode="auto">
            <a:xfrm flipH="1">
              <a:off x="2268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96" name="Line 152"/>
            <p:cNvSpPr>
              <a:spLocks noChangeShapeType="1"/>
            </p:cNvSpPr>
            <p:nvPr/>
          </p:nvSpPr>
          <p:spPr bwMode="auto">
            <a:xfrm flipH="1">
              <a:off x="144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97" name="Line 153"/>
            <p:cNvSpPr>
              <a:spLocks noChangeShapeType="1"/>
            </p:cNvSpPr>
            <p:nvPr/>
          </p:nvSpPr>
          <p:spPr bwMode="auto">
            <a:xfrm flipH="1">
              <a:off x="216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87"/>
          <p:cNvGrpSpPr>
            <a:grpSpLocks/>
          </p:cNvGrpSpPr>
          <p:nvPr/>
        </p:nvGrpSpPr>
        <p:grpSpPr bwMode="auto">
          <a:xfrm>
            <a:off x="3186122" y="3249227"/>
            <a:ext cx="2743200" cy="57150"/>
            <a:chOff x="2016" y="1776"/>
            <a:chExt cx="1728" cy="36"/>
          </a:xfrm>
        </p:grpSpPr>
        <p:sp>
          <p:nvSpPr>
            <p:cNvPr id="31932" name="Line 188"/>
            <p:cNvSpPr>
              <a:spLocks noChangeShapeType="1"/>
            </p:cNvSpPr>
            <p:nvPr/>
          </p:nvSpPr>
          <p:spPr bwMode="auto">
            <a:xfrm>
              <a:off x="2016" y="1776"/>
              <a:ext cx="1728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33" name="Line 189"/>
            <p:cNvSpPr>
              <a:spLocks noChangeShapeType="1"/>
            </p:cNvSpPr>
            <p:nvPr/>
          </p:nvSpPr>
          <p:spPr bwMode="auto">
            <a:xfrm flipH="1">
              <a:off x="2077" y="1776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34" name="Line 190"/>
            <p:cNvSpPr>
              <a:spLocks noChangeShapeType="1"/>
            </p:cNvSpPr>
            <p:nvPr/>
          </p:nvSpPr>
          <p:spPr bwMode="auto">
            <a:xfrm flipH="1">
              <a:off x="2149" y="1776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35" name="Line 191"/>
            <p:cNvSpPr>
              <a:spLocks noChangeShapeType="1"/>
            </p:cNvSpPr>
            <p:nvPr/>
          </p:nvSpPr>
          <p:spPr bwMode="auto">
            <a:xfrm flipH="1">
              <a:off x="2221" y="1776"/>
              <a:ext cx="37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36" name="Line 192"/>
            <p:cNvSpPr>
              <a:spLocks noChangeShapeType="1"/>
            </p:cNvSpPr>
            <p:nvPr/>
          </p:nvSpPr>
          <p:spPr bwMode="auto">
            <a:xfrm flipH="1">
              <a:off x="2294" y="1776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37" name="Line 193"/>
            <p:cNvSpPr>
              <a:spLocks noChangeShapeType="1"/>
            </p:cNvSpPr>
            <p:nvPr/>
          </p:nvSpPr>
          <p:spPr bwMode="auto">
            <a:xfrm flipH="1">
              <a:off x="2366" y="1776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38" name="Line 194"/>
            <p:cNvSpPr>
              <a:spLocks noChangeShapeType="1"/>
            </p:cNvSpPr>
            <p:nvPr/>
          </p:nvSpPr>
          <p:spPr bwMode="auto">
            <a:xfrm flipH="1">
              <a:off x="2438" y="1776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39" name="Line 195"/>
            <p:cNvSpPr>
              <a:spLocks noChangeShapeType="1"/>
            </p:cNvSpPr>
            <p:nvPr/>
          </p:nvSpPr>
          <p:spPr bwMode="auto">
            <a:xfrm flipH="1">
              <a:off x="2510" y="1776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40" name="Line 196"/>
            <p:cNvSpPr>
              <a:spLocks noChangeShapeType="1"/>
            </p:cNvSpPr>
            <p:nvPr/>
          </p:nvSpPr>
          <p:spPr bwMode="auto">
            <a:xfrm flipH="1">
              <a:off x="2582" y="1776"/>
              <a:ext cx="37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41" name="Line 197"/>
            <p:cNvSpPr>
              <a:spLocks noChangeShapeType="1"/>
            </p:cNvSpPr>
            <p:nvPr/>
          </p:nvSpPr>
          <p:spPr bwMode="auto">
            <a:xfrm flipH="1">
              <a:off x="2655" y="1776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42" name="Line 198"/>
            <p:cNvSpPr>
              <a:spLocks noChangeShapeType="1"/>
            </p:cNvSpPr>
            <p:nvPr/>
          </p:nvSpPr>
          <p:spPr bwMode="auto">
            <a:xfrm flipH="1">
              <a:off x="2727" y="1776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43" name="Line 199"/>
            <p:cNvSpPr>
              <a:spLocks noChangeShapeType="1"/>
            </p:cNvSpPr>
            <p:nvPr/>
          </p:nvSpPr>
          <p:spPr bwMode="auto">
            <a:xfrm flipH="1">
              <a:off x="2799" y="1776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44" name="Line 200"/>
            <p:cNvSpPr>
              <a:spLocks noChangeShapeType="1"/>
            </p:cNvSpPr>
            <p:nvPr/>
          </p:nvSpPr>
          <p:spPr bwMode="auto">
            <a:xfrm flipH="1">
              <a:off x="2871" y="1776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45" name="Line 201"/>
            <p:cNvSpPr>
              <a:spLocks noChangeShapeType="1"/>
            </p:cNvSpPr>
            <p:nvPr/>
          </p:nvSpPr>
          <p:spPr bwMode="auto">
            <a:xfrm flipH="1">
              <a:off x="2943" y="1776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46" name="Line 202"/>
            <p:cNvSpPr>
              <a:spLocks noChangeShapeType="1"/>
            </p:cNvSpPr>
            <p:nvPr/>
          </p:nvSpPr>
          <p:spPr bwMode="auto">
            <a:xfrm flipH="1">
              <a:off x="3016" y="1776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47" name="Line 203"/>
            <p:cNvSpPr>
              <a:spLocks noChangeShapeType="1"/>
            </p:cNvSpPr>
            <p:nvPr/>
          </p:nvSpPr>
          <p:spPr bwMode="auto">
            <a:xfrm flipH="1">
              <a:off x="3088" y="1776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48" name="Line 204"/>
            <p:cNvSpPr>
              <a:spLocks noChangeShapeType="1"/>
            </p:cNvSpPr>
            <p:nvPr/>
          </p:nvSpPr>
          <p:spPr bwMode="auto">
            <a:xfrm flipH="1">
              <a:off x="3160" y="1776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49" name="Line 205"/>
            <p:cNvSpPr>
              <a:spLocks noChangeShapeType="1"/>
            </p:cNvSpPr>
            <p:nvPr/>
          </p:nvSpPr>
          <p:spPr bwMode="auto">
            <a:xfrm flipH="1">
              <a:off x="3232" y="1776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50" name="Line 206"/>
            <p:cNvSpPr>
              <a:spLocks noChangeShapeType="1"/>
            </p:cNvSpPr>
            <p:nvPr/>
          </p:nvSpPr>
          <p:spPr bwMode="auto">
            <a:xfrm flipH="1">
              <a:off x="3304" y="1776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51" name="Line 207"/>
            <p:cNvSpPr>
              <a:spLocks noChangeShapeType="1"/>
            </p:cNvSpPr>
            <p:nvPr/>
          </p:nvSpPr>
          <p:spPr bwMode="auto">
            <a:xfrm flipH="1">
              <a:off x="3377" y="1776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52" name="Line 208"/>
            <p:cNvSpPr>
              <a:spLocks noChangeShapeType="1"/>
            </p:cNvSpPr>
            <p:nvPr/>
          </p:nvSpPr>
          <p:spPr bwMode="auto">
            <a:xfrm flipH="1">
              <a:off x="3449" y="1776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53" name="Line 209"/>
            <p:cNvSpPr>
              <a:spLocks noChangeShapeType="1"/>
            </p:cNvSpPr>
            <p:nvPr/>
          </p:nvSpPr>
          <p:spPr bwMode="auto">
            <a:xfrm flipH="1">
              <a:off x="3521" y="1776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54" name="Line 210"/>
            <p:cNvSpPr>
              <a:spLocks noChangeShapeType="1"/>
            </p:cNvSpPr>
            <p:nvPr/>
          </p:nvSpPr>
          <p:spPr bwMode="auto">
            <a:xfrm flipH="1">
              <a:off x="3593" y="1776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55" name="Line 211"/>
            <p:cNvSpPr>
              <a:spLocks noChangeShapeType="1"/>
            </p:cNvSpPr>
            <p:nvPr/>
          </p:nvSpPr>
          <p:spPr bwMode="auto">
            <a:xfrm flipH="1">
              <a:off x="3684" y="1776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276"/>
          <p:cNvGrpSpPr>
            <a:grpSpLocks/>
          </p:cNvGrpSpPr>
          <p:nvPr/>
        </p:nvGrpSpPr>
        <p:grpSpPr bwMode="auto">
          <a:xfrm>
            <a:off x="224466" y="6225998"/>
            <a:ext cx="3429000" cy="57150"/>
            <a:chOff x="144" y="2784"/>
            <a:chExt cx="2160" cy="36"/>
          </a:xfrm>
        </p:grpSpPr>
        <p:sp>
          <p:nvSpPr>
            <p:cNvPr id="32021" name="Line 277"/>
            <p:cNvSpPr>
              <a:spLocks noChangeShapeType="1"/>
            </p:cNvSpPr>
            <p:nvPr/>
          </p:nvSpPr>
          <p:spPr bwMode="auto">
            <a:xfrm>
              <a:off x="144" y="2784"/>
              <a:ext cx="2160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22" name="Line 278"/>
            <p:cNvSpPr>
              <a:spLocks noChangeShapeType="1"/>
            </p:cNvSpPr>
            <p:nvPr/>
          </p:nvSpPr>
          <p:spPr bwMode="auto">
            <a:xfrm flipH="1">
              <a:off x="301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23" name="Line 279"/>
            <p:cNvSpPr>
              <a:spLocks noChangeShapeType="1"/>
            </p:cNvSpPr>
            <p:nvPr/>
          </p:nvSpPr>
          <p:spPr bwMode="auto">
            <a:xfrm flipH="1">
              <a:off x="373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24" name="Line 280"/>
            <p:cNvSpPr>
              <a:spLocks noChangeShapeType="1"/>
            </p:cNvSpPr>
            <p:nvPr/>
          </p:nvSpPr>
          <p:spPr bwMode="auto">
            <a:xfrm flipH="1">
              <a:off x="445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25" name="Line 281"/>
            <p:cNvSpPr>
              <a:spLocks noChangeShapeType="1"/>
            </p:cNvSpPr>
            <p:nvPr/>
          </p:nvSpPr>
          <p:spPr bwMode="auto">
            <a:xfrm flipH="1">
              <a:off x="517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26" name="Line 282"/>
            <p:cNvSpPr>
              <a:spLocks noChangeShapeType="1"/>
            </p:cNvSpPr>
            <p:nvPr/>
          </p:nvSpPr>
          <p:spPr bwMode="auto">
            <a:xfrm flipH="1">
              <a:off x="589" y="2784"/>
              <a:ext cx="37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27" name="Line 283"/>
            <p:cNvSpPr>
              <a:spLocks noChangeShapeType="1"/>
            </p:cNvSpPr>
            <p:nvPr/>
          </p:nvSpPr>
          <p:spPr bwMode="auto">
            <a:xfrm flipH="1">
              <a:off x="662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28" name="Line 284"/>
            <p:cNvSpPr>
              <a:spLocks noChangeShapeType="1"/>
            </p:cNvSpPr>
            <p:nvPr/>
          </p:nvSpPr>
          <p:spPr bwMode="auto">
            <a:xfrm flipH="1">
              <a:off x="734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29" name="Line 285"/>
            <p:cNvSpPr>
              <a:spLocks noChangeShapeType="1"/>
            </p:cNvSpPr>
            <p:nvPr/>
          </p:nvSpPr>
          <p:spPr bwMode="auto">
            <a:xfrm flipH="1">
              <a:off x="806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30" name="Line 286"/>
            <p:cNvSpPr>
              <a:spLocks noChangeShapeType="1"/>
            </p:cNvSpPr>
            <p:nvPr/>
          </p:nvSpPr>
          <p:spPr bwMode="auto">
            <a:xfrm flipH="1">
              <a:off x="878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31" name="Line 287"/>
            <p:cNvSpPr>
              <a:spLocks noChangeShapeType="1"/>
            </p:cNvSpPr>
            <p:nvPr/>
          </p:nvSpPr>
          <p:spPr bwMode="auto">
            <a:xfrm flipH="1">
              <a:off x="950" y="2784"/>
              <a:ext cx="37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32" name="Line 288"/>
            <p:cNvSpPr>
              <a:spLocks noChangeShapeType="1"/>
            </p:cNvSpPr>
            <p:nvPr/>
          </p:nvSpPr>
          <p:spPr bwMode="auto">
            <a:xfrm flipH="1">
              <a:off x="1023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33" name="Line 289"/>
            <p:cNvSpPr>
              <a:spLocks noChangeShapeType="1"/>
            </p:cNvSpPr>
            <p:nvPr/>
          </p:nvSpPr>
          <p:spPr bwMode="auto">
            <a:xfrm flipH="1">
              <a:off x="1095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34" name="Line 290"/>
            <p:cNvSpPr>
              <a:spLocks noChangeShapeType="1"/>
            </p:cNvSpPr>
            <p:nvPr/>
          </p:nvSpPr>
          <p:spPr bwMode="auto">
            <a:xfrm flipH="1">
              <a:off x="1167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35" name="Line 291"/>
            <p:cNvSpPr>
              <a:spLocks noChangeShapeType="1"/>
            </p:cNvSpPr>
            <p:nvPr/>
          </p:nvSpPr>
          <p:spPr bwMode="auto">
            <a:xfrm flipH="1">
              <a:off x="1239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36" name="Line 292"/>
            <p:cNvSpPr>
              <a:spLocks noChangeShapeType="1"/>
            </p:cNvSpPr>
            <p:nvPr/>
          </p:nvSpPr>
          <p:spPr bwMode="auto">
            <a:xfrm flipH="1">
              <a:off x="1311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37" name="Line 293"/>
            <p:cNvSpPr>
              <a:spLocks noChangeShapeType="1"/>
            </p:cNvSpPr>
            <p:nvPr/>
          </p:nvSpPr>
          <p:spPr bwMode="auto">
            <a:xfrm flipH="1">
              <a:off x="1384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38" name="Line 294"/>
            <p:cNvSpPr>
              <a:spLocks noChangeShapeType="1"/>
            </p:cNvSpPr>
            <p:nvPr/>
          </p:nvSpPr>
          <p:spPr bwMode="auto">
            <a:xfrm flipH="1">
              <a:off x="1456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39" name="Line 295"/>
            <p:cNvSpPr>
              <a:spLocks noChangeShapeType="1"/>
            </p:cNvSpPr>
            <p:nvPr/>
          </p:nvSpPr>
          <p:spPr bwMode="auto">
            <a:xfrm flipH="1">
              <a:off x="1528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40" name="Line 296"/>
            <p:cNvSpPr>
              <a:spLocks noChangeShapeType="1"/>
            </p:cNvSpPr>
            <p:nvPr/>
          </p:nvSpPr>
          <p:spPr bwMode="auto">
            <a:xfrm flipH="1">
              <a:off x="1600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41" name="Line 297"/>
            <p:cNvSpPr>
              <a:spLocks noChangeShapeType="1"/>
            </p:cNvSpPr>
            <p:nvPr/>
          </p:nvSpPr>
          <p:spPr bwMode="auto">
            <a:xfrm flipH="1">
              <a:off x="1672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42" name="Line 298"/>
            <p:cNvSpPr>
              <a:spLocks noChangeShapeType="1"/>
            </p:cNvSpPr>
            <p:nvPr/>
          </p:nvSpPr>
          <p:spPr bwMode="auto">
            <a:xfrm flipH="1">
              <a:off x="1745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43" name="Line 299"/>
            <p:cNvSpPr>
              <a:spLocks noChangeShapeType="1"/>
            </p:cNvSpPr>
            <p:nvPr/>
          </p:nvSpPr>
          <p:spPr bwMode="auto">
            <a:xfrm flipH="1">
              <a:off x="1817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44" name="Line 300"/>
            <p:cNvSpPr>
              <a:spLocks noChangeShapeType="1"/>
            </p:cNvSpPr>
            <p:nvPr/>
          </p:nvSpPr>
          <p:spPr bwMode="auto">
            <a:xfrm flipH="1">
              <a:off x="1889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45" name="Line 301"/>
            <p:cNvSpPr>
              <a:spLocks noChangeShapeType="1"/>
            </p:cNvSpPr>
            <p:nvPr/>
          </p:nvSpPr>
          <p:spPr bwMode="auto">
            <a:xfrm flipH="1">
              <a:off x="1961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46" name="Line 302"/>
            <p:cNvSpPr>
              <a:spLocks noChangeShapeType="1"/>
            </p:cNvSpPr>
            <p:nvPr/>
          </p:nvSpPr>
          <p:spPr bwMode="auto">
            <a:xfrm flipH="1">
              <a:off x="2052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47" name="Line 303"/>
            <p:cNvSpPr>
              <a:spLocks noChangeShapeType="1"/>
            </p:cNvSpPr>
            <p:nvPr/>
          </p:nvSpPr>
          <p:spPr bwMode="auto">
            <a:xfrm flipH="1">
              <a:off x="2124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48" name="Line 304"/>
            <p:cNvSpPr>
              <a:spLocks noChangeShapeType="1"/>
            </p:cNvSpPr>
            <p:nvPr/>
          </p:nvSpPr>
          <p:spPr bwMode="auto">
            <a:xfrm flipH="1">
              <a:off x="2196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49" name="Line 305"/>
            <p:cNvSpPr>
              <a:spLocks noChangeShapeType="1"/>
            </p:cNvSpPr>
            <p:nvPr/>
          </p:nvSpPr>
          <p:spPr bwMode="auto">
            <a:xfrm flipH="1">
              <a:off x="2268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50" name="Line 306"/>
            <p:cNvSpPr>
              <a:spLocks noChangeShapeType="1"/>
            </p:cNvSpPr>
            <p:nvPr/>
          </p:nvSpPr>
          <p:spPr bwMode="auto">
            <a:xfrm flipH="1">
              <a:off x="144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51" name="Line 307"/>
            <p:cNvSpPr>
              <a:spLocks noChangeShapeType="1"/>
            </p:cNvSpPr>
            <p:nvPr/>
          </p:nvSpPr>
          <p:spPr bwMode="auto">
            <a:xfrm flipH="1">
              <a:off x="216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3" name="TextBox 252"/>
          <p:cNvSpPr txBox="1"/>
          <p:nvPr/>
        </p:nvSpPr>
        <p:spPr>
          <a:xfrm>
            <a:off x="1285852" y="2928934"/>
            <a:ext cx="7143800" cy="1569660"/>
          </a:xfrm>
          <a:prstGeom prst="rect">
            <a:avLst/>
          </a:prstGeom>
          <a:solidFill>
            <a:srgbClr val="FFFF00"/>
          </a:solidFill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Conclusion: </a:t>
            </a:r>
          </a:p>
          <a:p>
            <a:pPr algn="ctr"/>
            <a:r>
              <a:rPr lang="en-US" sz="4800" dirty="0" smtClean="0"/>
              <a:t>Think before you act !</a:t>
            </a:r>
            <a:endParaRPr lang="en-US" sz="4800" dirty="0"/>
          </a:p>
        </p:txBody>
      </p:sp>
      <p:sp>
        <p:nvSpPr>
          <p:cNvPr id="256" name="Oval 36"/>
          <p:cNvSpPr>
            <a:spLocks noChangeArrowheads="1"/>
          </p:cNvSpPr>
          <p:nvPr/>
        </p:nvSpPr>
        <p:spPr bwMode="auto">
          <a:xfrm>
            <a:off x="714348" y="6143644"/>
            <a:ext cx="1928826" cy="503244"/>
          </a:xfrm>
          <a:prstGeom prst="ellips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" name="Oval 36"/>
          <p:cNvSpPr>
            <a:spLocks noChangeArrowheads="1"/>
          </p:cNvSpPr>
          <p:nvPr/>
        </p:nvSpPr>
        <p:spPr bwMode="auto">
          <a:xfrm>
            <a:off x="6215074" y="4643446"/>
            <a:ext cx="1928826" cy="503244"/>
          </a:xfrm>
          <a:prstGeom prst="ellips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8" name="Group 122"/>
          <p:cNvGrpSpPr>
            <a:grpSpLocks/>
          </p:cNvGrpSpPr>
          <p:nvPr/>
        </p:nvGrpSpPr>
        <p:grpSpPr bwMode="auto">
          <a:xfrm>
            <a:off x="5429256" y="5072074"/>
            <a:ext cx="3429000" cy="57150"/>
            <a:chOff x="144" y="2784"/>
            <a:chExt cx="2160" cy="36"/>
          </a:xfrm>
        </p:grpSpPr>
        <p:sp>
          <p:nvSpPr>
            <p:cNvPr id="259" name="Line 123"/>
            <p:cNvSpPr>
              <a:spLocks noChangeShapeType="1"/>
            </p:cNvSpPr>
            <p:nvPr/>
          </p:nvSpPr>
          <p:spPr bwMode="auto">
            <a:xfrm>
              <a:off x="144" y="2784"/>
              <a:ext cx="2160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0" name="Line 124"/>
            <p:cNvSpPr>
              <a:spLocks noChangeShapeType="1"/>
            </p:cNvSpPr>
            <p:nvPr/>
          </p:nvSpPr>
          <p:spPr bwMode="auto">
            <a:xfrm flipH="1">
              <a:off x="301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1" name="Line 125"/>
            <p:cNvSpPr>
              <a:spLocks noChangeShapeType="1"/>
            </p:cNvSpPr>
            <p:nvPr/>
          </p:nvSpPr>
          <p:spPr bwMode="auto">
            <a:xfrm flipH="1">
              <a:off x="373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2" name="Line 126"/>
            <p:cNvSpPr>
              <a:spLocks noChangeShapeType="1"/>
            </p:cNvSpPr>
            <p:nvPr/>
          </p:nvSpPr>
          <p:spPr bwMode="auto">
            <a:xfrm flipH="1">
              <a:off x="445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3" name="Line 127"/>
            <p:cNvSpPr>
              <a:spLocks noChangeShapeType="1"/>
            </p:cNvSpPr>
            <p:nvPr/>
          </p:nvSpPr>
          <p:spPr bwMode="auto">
            <a:xfrm flipH="1">
              <a:off x="517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4" name="Line 128"/>
            <p:cNvSpPr>
              <a:spLocks noChangeShapeType="1"/>
            </p:cNvSpPr>
            <p:nvPr/>
          </p:nvSpPr>
          <p:spPr bwMode="auto">
            <a:xfrm flipH="1">
              <a:off x="589" y="2784"/>
              <a:ext cx="37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5" name="Line 129"/>
            <p:cNvSpPr>
              <a:spLocks noChangeShapeType="1"/>
            </p:cNvSpPr>
            <p:nvPr/>
          </p:nvSpPr>
          <p:spPr bwMode="auto">
            <a:xfrm flipH="1">
              <a:off x="662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" name="Line 130"/>
            <p:cNvSpPr>
              <a:spLocks noChangeShapeType="1"/>
            </p:cNvSpPr>
            <p:nvPr/>
          </p:nvSpPr>
          <p:spPr bwMode="auto">
            <a:xfrm flipH="1">
              <a:off x="734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7" name="Line 131"/>
            <p:cNvSpPr>
              <a:spLocks noChangeShapeType="1"/>
            </p:cNvSpPr>
            <p:nvPr/>
          </p:nvSpPr>
          <p:spPr bwMode="auto">
            <a:xfrm flipH="1">
              <a:off x="806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8" name="Line 132"/>
            <p:cNvSpPr>
              <a:spLocks noChangeShapeType="1"/>
            </p:cNvSpPr>
            <p:nvPr/>
          </p:nvSpPr>
          <p:spPr bwMode="auto">
            <a:xfrm flipH="1">
              <a:off x="878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9" name="Line 133"/>
            <p:cNvSpPr>
              <a:spLocks noChangeShapeType="1"/>
            </p:cNvSpPr>
            <p:nvPr/>
          </p:nvSpPr>
          <p:spPr bwMode="auto">
            <a:xfrm flipH="1">
              <a:off x="950" y="2784"/>
              <a:ext cx="37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0" name="Line 134"/>
            <p:cNvSpPr>
              <a:spLocks noChangeShapeType="1"/>
            </p:cNvSpPr>
            <p:nvPr/>
          </p:nvSpPr>
          <p:spPr bwMode="auto">
            <a:xfrm flipH="1">
              <a:off x="1023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1" name="Line 135"/>
            <p:cNvSpPr>
              <a:spLocks noChangeShapeType="1"/>
            </p:cNvSpPr>
            <p:nvPr/>
          </p:nvSpPr>
          <p:spPr bwMode="auto">
            <a:xfrm flipH="1">
              <a:off x="1095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2" name="Line 136"/>
            <p:cNvSpPr>
              <a:spLocks noChangeShapeType="1"/>
            </p:cNvSpPr>
            <p:nvPr/>
          </p:nvSpPr>
          <p:spPr bwMode="auto">
            <a:xfrm flipH="1">
              <a:off x="1167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3" name="Line 137"/>
            <p:cNvSpPr>
              <a:spLocks noChangeShapeType="1"/>
            </p:cNvSpPr>
            <p:nvPr/>
          </p:nvSpPr>
          <p:spPr bwMode="auto">
            <a:xfrm flipH="1">
              <a:off x="1239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4" name="Line 138"/>
            <p:cNvSpPr>
              <a:spLocks noChangeShapeType="1"/>
            </p:cNvSpPr>
            <p:nvPr/>
          </p:nvSpPr>
          <p:spPr bwMode="auto">
            <a:xfrm flipH="1">
              <a:off x="1311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5" name="Line 139"/>
            <p:cNvSpPr>
              <a:spLocks noChangeShapeType="1"/>
            </p:cNvSpPr>
            <p:nvPr/>
          </p:nvSpPr>
          <p:spPr bwMode="auto">
            <a:xfrm flipH="1">
              <a:off x="1384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" name="Line 140"/>
            <p:cNvSpPr>
              <a:spLocks noChangeShapeType="1"/>
            </p:cNvSpPr>
            <p:nvPr/>
          </p:nvSpPr>
          <p:spPr bwMode="auto">
            <a:xfrm flipH="1">
              <a:off x="1456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" name="Line 141"/>
            <p:cNvSpPr>
              <a:spLocks noChangeShapeType="1"/>
            </p:cNvSpPr>
            <p:nvPr/>
          </p:nvSpPr>
          <p:spPr bwMode="auto">
            <a:xfrm flipH="1">
              <a:off x="1528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8" name="Line 142"/>
            <p:cNvSpPr>
              <a:spLocks noChangeShapeType="1"/>
            </p:cNvSpPr>
            <p:nvPr/>
          </p:nvSpPr>
          <p:spPr bwMode="auto">
            <a:xfrm flipH="1">
              <a:off x="1600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9" name="Line 143"/>
            <p:cNvSpPr>
              <a:spLocks noChangeShapeType="1"/>
            </p:cNvSpPr>
            <p:nvPr/>
          </p:nvSpPr>
          <p:spPr bwMode="auto">
            <a:xfrm flipH="1">
              <a:off x="1672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0" name="Line 144"/>
            <p:cNvSpPr>
              <a:spLocks noChangeShapeType="1"/>
            </p:cNvSpPr>
            <p:nvPr/>
          </p:nvSpPr>
          <p:spPr bwMode="auto">
            <a:xfrm flipH="1">
              <a:off x="1745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1" name="Line 145"/>
            <p:cNvSpPr>
              <a:spLocks noChangeShapeType="1"/>
            </p:cNvSpPr>
            <p:nvPr/>
          </p:nvSpPr>
          <p:spPr bwMode="auto">
            <a:xfrm flipH="1">
              <a:off x="1817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2" name="Line 146"/>
            <p:cNvSpPr>
              <a:spLocks noChangeShapeType="1"/>
            </p:cNvSpPr>
            <p:nvPr/>
          </p:nvSpPr>
          <p:spPr bwMode="auto">
            <a:xfrm flipH="1">
              <a:off x="1889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3" name="Line 147"/>
            <p:cNvSpPr>
              <a:spLocks noChangeShapeType="1"/>
            </p:cNvSpPr>
            <p:nvPr/>
          </p:nvSpPr>
          <p:spPr bwMode="auto">
            <a:xfrm flipH="1">
              <a:off x="1961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4" name="Line 148"/>
            <p:cNvSpPr>
              <a:spLocks noChangeShapeType="1"/>
            </p:cNvSpPr>
            <p:nvPr/>
          </p:nvSpPr>
          <p:spPr bwMode="auto">
            <a:xfrm flipH="1">
              <a:off x="2052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5" name="Line 149"/>
            <p:cNvSpPr>
              <a:spLocks noChangeShapeType="1"/>
            </p:cNvSpPr>
            <p:nvPr/>
          </p:nvSpPr>
          <p:spPr bwMode="auto">
            <a:xfrm flipH="1">
              <a:off x="2124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" name="Line 150"/>
            <p:cNvSpPr>
              <a:spLocks noChangeShapeType="1"/>
            </p:cNvSpPr>
            <p:nvPr/>
          </p:nvSpPr>
          <p:spPr bwMode="auto">
            <a:xfrm flipH="1">
              <a:off x="2196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" name="Line 151"/>
            <p:cNvSpPr>
              <a:spLocks noChangeShapeType="1"/>
            </p:cNvSpPr>
            <p:nvPr/>
          </p:nvSpPr>
          <p:spPr bwMode="auto">
            <a:xfrm flipH="1">
              <a:off x="2268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8" name="Line 152"/>
            <p:cNvSpPr>
              <a:spLocks noChangeShapeType="1"/>
            </p:cNvSpPr>
            <p:nvPr/>
          </p:nvSpPr>
          <p:spPr bwMode="auto">
            <a:xfrm flipH="1">
              <a:off x="144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9" name="Line 153"/>
            <p:cNvSpPr>
              <a:spLocks noChangeShapeType="1"/>
            </p:cNvSpPr>
            <p:nvPr/>
          </p:nvSpPr>
          <p:spPr bwMode="auto">
            <a:xfrm flipH="1">
              <a:off x="216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0" name="Group 276"/>
          <p:cNvGrpSpPr>
            <a:grpSpLocks/>
          </p:cNvGrpSpPr>
          <p:nvPr/>
        </p:nvGrpSpPr>
        <p:grpSpPr bwMode="auto">
          <a:xfrm>
            <a:off x="224466" y="6583188"/>
            <a:ext cx="3429000" cy="57150"/>
            <a:chOff x="144" y="2784"/>
            <a:chExt cx="2160" cy="36"/>
          </a:xfrm>
        </p:grpSpPr>
        <p:sp>
          <p:nvSpPr>
            <p:cNvPr id="291" name="Line 277"/>
            <p:cNvSpPr>
              <a:spLocks noChangeShapeType="1"/>
            </p:cNvSpPr>
            <p:nvPr/>
          </p:nvSpPr>
          <p:spPr bwMode="auto">
            <a:xfrm>
              <a:off x="144" y="2784"/>
              <a:ext cx="2160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2" name="Line 278"/>
            <p:cNvSpPr>
              <a:spLocks noChangeShapeType="1"/>
            </p:cNvSpPr>
            <p:nvPr/>
          </p:nvSpPr>
          <p:spPr bwMode="auto">
            <a:xfrm flipH="1">
              <a:off x="301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3" name="Line 279"/>
            <p:cNvSpPr>
              <a:spLocks noChangeShapeType="1"/>
            </p:cNvSpPr>
            <p:nvPr/>
          </p:nvSpPr>
          <p:spPr bwMode="auto">
            <a:xfrm flipH="1">
              <a:off x="373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4" name="Line 280"/>
            <p:cNvSpPr>
              <a:spLocks noChangeShapeType="1"/>
            </p:cNvSpPr>
            <p:nvPr/>
          </p:nvSpPr>
          <p:spPr bwMode="auto">
            <a:xfrm flipH="1">
              <a:off x="445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5" name="Line 281"/>
            <p:cNvSpPr>
              <a:spLocks noChangeShapeType="1"/>
            </p:cNvSpPr>
            <p:nvPr/>
          </p:nvSpPr>
          <p:spPr bwMode="auto">
            <a:xfrm flipH="1">
              <a:off x="517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6" name="Line 282"/>
            <p:cNvSpPr>
              <a:spLocks noChangeShapeType="1"/>
            </p:cNvSpPr>
            <p:nvPr/>
          </p:nvSpPr>
          <p:spPr bwMode="auto">
            <a:xfrm flipH="1">
              <a:off x="589" y="2784"/>
              <a:ext cx="37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" name="Line 283"/>
            <p:cNvSpPr>
              <a:spLocks noChangeShapeType="1"/>
            </p:cNvSpPr>
            <p:nvPr/>
          </p:nvSpPr>
          <p:spPr bwMode="auto">
            <a:xfrm flipH="1">
              <a:off x="662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8" name="Line 284"/>
            <p:cNvSpPr>
              <a:spLocks noChangeShapeType="1"/>
            </p:cNvSpPr>
            <p:nvPr/>
          </p:nvSpPr>
          <p:spPr bwMode="auto">
            <a:xfrm flipH="1">
              <a:off x="734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9" name="Line 285"/>
            <p:cNvSpPr>
              <a:spLocks noChangeShapeType="1"/>
            </p:cNvSpPr>
            <p:nvPr/>
          </p:nvSpPr>
          <p:spPr bwMode="auto">
            <a:xfrm flipH="1">
              <a:off x="806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0" name="Line 286"/>
            <p:cNvSpPr>
              <a:spLocks noChangeShapeType="1"/>
            </p:cNvSpPr>
            <p:nvPr/>
          </p:nvSpPr>
          <p:spPr bwMode="auto">
            <a:xfrm flipH="1">
              <a:off x="878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" name="Line 287"/>
            <p:cNvSpPr>
              <a:spLocks noChangeShapeType="1"/>
            </p:cNvSpPr>
            <p:nvPr/>
          </p:nvSpPr>
          <p:spPr bwMode="auto">
            <a:xfrm flipH="1">
              <a:off x="950" y="2784"/>
              <a:ext cx="37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" name="Line 288"/>
            <p:cNvSpPr>
              <a:spLocks noChangeShapeType="1"/>
            </p:cNvSpPr>
            <p:nvPr/>
          </p:nvSpPr>
          <p:spPr bwMode="auto">
            <a:xfrm flipH="1">
              <a:off x="1023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3" name="Line 289"/>
            <p:cNvSpPr>
              <a:spLocks noChangeShapeType="1"/>
            </p:cNvSpPr>
            <p:nvPr/>
          </p:nvSpPr>
          <p:spPr bwMode="auto">
            <a:xfrm flipH="1">
              <a:off x="1095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4" name="Line 290"/>
            <p:cNvSpPr>
              <a:spLocks noChangeShapeType="1"/>
            </p:cNvSpPr>
            <p:nvPr/>
          </p:nvSpPr>
          <p:spPr bwMode="auto">
            <a:xfrm flipH="1">
              <a:off x="1167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5" name="Line 291"/>
            <p:cNvSpPr>
              <a:spLocks noChangeShapeType="1"/>
            </p:cNvSpPr>
            <p:nvPr/>
          </p:nvSpPr>
          <p:spPr bwMode="auto">
            <a:xfrm flipH="1">
              <a:off x="1239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6" name="Line 292"/>
            <p:cNvSpPr>
              <a:spLocks noChangeShapeType="1"/>
            </p:cNvSpPr>
            <p:nvPr/>
          </p:nvSpPr>
          <p:spPr bwMode="auto">
            <a:xfrm flipH="1">
              <a:off x="1311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" name="Line 293"/>
            <p:cNvSpPr>
              <a:spLocks noChangeShapeType="1"/>
            </p:cNvSpPr>
            <p:nvPr/>
          </p:nvSpPr>
          <p:spPr bwMode="auto">
            <a:xfrm flipH="1">
              <a:off x="1384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" name="Line 294"/>
            <p:cNvSpPr>
              <a:spLocks noChangeShapeType="1"/>
            </p:cNvSpPr>
            <p:nvPr/>
          </p:nvSpPr>
          <p:spPr bwMode="auto">
            <a:xfrm flipH="1">
              <a:off x="1456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" name="Line 295"/>
            <p:cNvSpPr>
              <a:spLocks noChangeShapeType="1"/>
            </p:cNvSpPr>
            <p:nvPr/>
          </p:nvSpPr>
          <p:spPr bwMode="auto">
            <a:xfrm flipH="1">
              <a:off x="1528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" name="Line 296"/>
            <p:cNvSpPr>
              <a:spLocks noChangeShapeType="1"/>
            </p:cNvSpPr>
            <p:nvPr/>
          </p:nvSpPr>
          <p:spPr bwMode="auto">
            <a:xfrm flipH="1">
              <a:off x="1600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" name="Line 297"/>
            <p:cNvSpPr>
              <a:spLocks noChangeShapeType="1"/>
            </p:cNvSpPr>
            <p:nvPr/>
          </p:nvSpPr>
          <p:spPr bwMode="auto">
            <a:xfrm flipH="1">
              <a:off x="1672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" name="Line 298"/>
            <p:cNvSpPr>
              <a:spLocks noChangeShapeType="1"/>
            </p:cNvSpPr>
            <p:nvPr/>
          </p:nvSpPr>
          <p:spPr bwMode="auto">
            <a:xfrm flipH="1">
              <a:off x="1745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" name="Line 299"/>
            <p:cNvSpPr>
              <a:spLocks noChangeShapeType="1"/>
            </p:cNvSpPr>
            <p:nvPr/>
          </p:nvSpPr>
          <p:spPr bwMode="auto">
            <a:xfrm flipH="1">
              <a:off x="1817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" name="Line 300"/>
            <p:cNvSpPr>
              <a:spLocks noChangeShapeType="1"/>
            </p:cNvSpPr>
            <p:nvPr/>
          </p:nvSpPr>
          <p:spPr bwMode="auto">
            <a:xfrm flipH="1">
              <a:off x="1889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" name="Line 301"/>
            <p:cNvSpPr>
              <a:spLocks noChangeShapeType="1"/>
            </p:cNvSpPr>
            <p:nvPr/>
          </p:nvSpPr>
          <p:spPr bwMode="auto">
            <a:xfrm flipH="1">
              <a:off x="1961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" name="Line 302"/>
            <p:cNvSpPr>
              <a:spLocks noChangeShapeType="1"/>
            </p:cNvSpPr>
            <p:nvPr/>
          </p:nvSpPr>
          <p:spPr bwMode="auto">
            <a:xfrm flipH="1">
              <a:off x="2052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" name="Line 303"/>
            <p:cNvSpPr>
              <a:spLocks noChangeShapeType="1"/>
            </p:cNvSpPr>
            <p:nvPr/>
          </p:nvSpPr>
          <p:spPr bwMode="auto">
            <a:xfrm flipH="1">
              <a:off x="2124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" name="Line 304"/>
            <p:cNvSpPr>
              <a:spLocks noChangeShapeType="1"/>
            </p:cNvSpPr>
            <p:nvPr/>
          </p:nvSpPr>
          <p:spPr bwMode="auto">
            <a:xfrm flipH="1">
              <a:off x="2196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" name="Line 305"/>
            <p:cNvSpPr>
              <a:spLocks noChangeShapeType="1"/>
            </p:cNvSpPr>
            <p:nvPr/>
          </p:nvSpPr>
          <p:spPr bwMode="auto">
            <a:xfrm flipH="1">
              <a:off x="2268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" name="Line 306"/>
            <p:cNvSpPr>
              <a:spLocks noChangeShapeType="1"/>
            </p:cNvSpPr>
            <p:nvPr/>
          </p:nvSpPr>
          <p:spPr bwMode="auto">
            <a:xfrm flipH="1">
              <a:off x="144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1" name="Line 307"/>
            <p:cNvSpPr>
              <a:spLocks noChangeShapeType="1"/>
            </p:cNvSpPr>
            <p:nvPr/>
          </p:nvSpPr>
          <p:spPr bwMode="auto">
            <a:xfrm flipH="1">
              <a:off x="216" y="2784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" grpId="0" animBg="1"/>
      <p:bldP spid="256" grpId="0" animBg="1"/>
      <p:bldP spid="256" grpId="2" animBg="1"/>
      <p:bldP spid="257" grpId="0" animBg="1"/>
      <p:bldP spid="257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</a:t>
            </a:r>
            <a:r>
              <a:rPr lang="en-US" dirty="0" smtClean="0"/>
              <a:t>Play-Out</a:t>
            </a:r>
            <a:r>
              <a:rPr lang="en-US" sz="4000" dirty="0" smtClean="0"/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(HKMP02</a:t>
            </a:r>
            <a:r>
              <a:rPr lang="en-US" sz="2800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Definition</a:t>
            </a:r>
            <a:r>
              <a:rPr lang="en-US" sz="2800" dirty="0"/>
              <a:t>: Given an initial configuration, a </a:t>
            </a:r>
            <a:r>
              <a:rPr lang="en-US" sz="2800" i="1" dirty="0" err="1">
                <a:solidFill>
                  <a:srgbClr val="FF3300"/>
                </a:solidFill>
              </a:rPr>
              <a:t>superstep</a:t>
            </a:r>
            <a:r>
              <a:rPr lang="en-US" sz="2800" i="1" dirty="0"/>
              <a:t> </a:t>
            </a:r>
            <a:r>
              <a:rPr lang="en-US" sz="2800" dirty="0"/>
              <a:t>is a sequence of events executed by the system, </a:t>
            </a:r>
            <a:r>
              <a:rPr lang="en-US" sz="2800" dirty="0" smtClean="0"/>
              <a:t>which </a:t>
            </a:r>
            <a:r>
              <a:rPr lang="en-US" sz="2800" dirty="0"/>
              <a:t>satisfies all LSC requirements</a:t>
            </a:r>
          </a:p>
          <a:p>
            <a:r>
              <a:rPr lang="en-US" sz="2800" dirty="0"/>
              <a:t>A run is viewed </a:t>
            </a:r>
            <a:r>
              <a:rPr lang="en-US" sz="2800" dirty="0" smtClean="0"/>
              <a:t>as </a:t>
            </a:r>
            <a:r>
              <a:rPr lang="en-US" sz="2800" dirty="0"/>
              <a:t>a series of </a:t>
            </a:r>
            <a:r>
              <a:rPr lang="en-US" sz="2800" dirty="0" smtClean="0"/>
              <a:t>external (environment) events</a:t>
            </a:r>
            <a:r>
              <a:rPr lang="en-US" sz="2800" dirty="0"/>
              <a:t>, each followed by a </a:t>
            </a:r>
            <a:r>
              <a:rPr lang="en-US" sz="2800" dirty="0" err="1" smtClean="0"/>
              <a:t>superstep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990600" y="6248400"/>
            <a:ext cx="747871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</a:rPr>
              <a:t>[D. </a:t>
            </a:r>
            <a:r>
              <a:rPr lang="en-US" sz="1300" dirty="0" err="1">
                <a:solidFill>
                  <a:srgbClr val="000000"/>
                </a:solidFill>
              </a:rPr>
              <a:t>Harel</a:t>
            </a:r>
            <a:r>
              <a:rPr lang="en-US" sz="1300" dirty="0">
                <a:solidFill>
                  <a:srgbClr val="000000"/>
                </a:solidFill>
              </a:rPr>
              <a:t>, H. </a:t>
            </a:r>
            <a:r>
              <a:rPr lang="en-US" sz="1300" dirty="0" err="1">
                <a:solidFill>
                  <a:srgbClr val="000000"/>
                </a:solidFill>
              </a:rPr>
              <a:t>Kugler</a:t>
            </a:r>
            <a:r>
              <a:rPr lang="en-US" sz="1300" dirty="0">
                <a:solidFill>
                  <a:srgbClr val="000000"/>
                </a:solidFill>
              </a:rPr>
              <a:t>, R. </a:t>
            </a:r>
            <a:r>
              <a:rPr lang="en-US" sz="1300" dirty="0" err="1">
                <a:solidFill>
                  <a:srgbClr val="000000"/>
                </a:solidFill>
              </a:rPr>
              <a:t>Marelly</a:t>
            </a:r>
            <a:r>
              <a:rPr lang="en-US" sz="1300" dirty="0">
                <a:solidFill>
                  <a:srgbClr val="000000"/>
                </a:solidFill>
              </a:rPr>
              <a:t> and A. </a:t>
            </a:r>
            <a:r>
              <a:rPr lang="en-US" sz="1300" dirty="0" err="1">
                <a:solidFill>
                  <a:srgbClr val="000000"/>
                </a:solidFill>
              </a:rPr>
              <a:t>Pnueli</a:t>
            </a:r>
            <a:r>
              <a:rPr lang="en-US" sz="1300" dirty="0">
                <a:solidFill>
                  <a:srgbClr val="000000"/>
                </a:solidFill>
              </a:rPr>
              <a:t>, ``Smart Play-Out of Behavioral Requirements'‘, 2002]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Play-Out – Cont</a:t>
            </a:r>
            <a:endParaRPr lang="en-US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3581400" y="3371856"/>
            <a:ext cx="2209800" cy="914400"/>
          </a:xfrm>
          <a:prstGeom prst="cube">
            <a:avLst>
              <a:gd name="adj" fmla="val 25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 smtClean="0"/>
              <a:t>SPO Solver</a:t>
            </a:r>
            <a:endParaRPr lang="en-US" sz="1800" dirty="0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3000364" y="1714488"/>
            <a:ext cx="31432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Specification + </a:t>
            </a:r>
          </a:p>
          <a:p>
            <a:pPr algn="ctr"/>
            <a:r>
              <a:rPr lang="en-US" sz="2400" dirty="0"/>
              <a:t>Current Configuration</a:t>
            </a:r>
          </a:p>
        </p:txBody>
      </p:sp>
      <p:sp>
        <p:nvSpPr>
          <p:cNvPr id="6" name="Line 15"/>
          <p:cNvSpPr>
            <a:spLocks noChangeShapeType="1"/>
          </p:cNvSpPr>
          <p:nvPr/>
        </p:nvSpPr>
        <p:spPr bwMode="auto">
          <a:xfrm>
            <a:off x="4572000" y="2705097"/>
            <a:ext cx="0" cy="571504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H="1">
            <a:off x="3786182" y="4348171"/>
            <a:ext cx="428628" cy="64294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4929190" y="4348171"/>
            <a:ext cx="500066" cy="64294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1714480" y="5072074"/>
            <a:ext cx="28889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No </a:t>
            </a:r>
            <a:r>
              <a:rPr lang="en-US" sz="2400" dirty="0" err="1"/>
              <a:t>superstep</a:t>
            </a:r>
            <a:r>
              <a:rPr lang="en-US" sz="2400" dirty="0"/>
              <a:t> exists</a:t>
            </a: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5143504" y="5072074"/>
            <a:ext cx="15888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/>
              <a:t>Superstep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date, there are two implementations:</a:t>
            </a:r>
          </a:p>
          <a:p>
            <a:pPr lvl="1"/>
            <a:r>
              <a:rPr lang="en-US" dirty="0" smtClean="0"/>
              <a:t>Model-checking based </a:t>
            </a:r>
            <a:r>
              <a:rPr lang="en-US" sz="2400" dirty="0" smtClean="0">
                <a:solidFill>
                  <a:srgbClr val="FFFF00"/>
                </a:solidFill>
              </a:rPr>
              <a:t>(HKMP02)</a:t>
            </a:r>
          </a:p>
          <a:p>
            <a:pPr lvl="1"/>
            <a:r>
              <a:rPr lang="en-US" dirty="0" smtClean="0"/>
              <a:t>AI planning based </a:t>
            </a:r>
            <a:r>
              <a:rPr lang="en-US" sz="2400" dirty="0" smtClean="0">
                <a:solidFill>
                  <a:srgbClr val="FFFF00"/>
                </a:solidFill>
              </a:rPr>
              <a:t>(HS07)</a:t>
            </a:r>
          </a:p>
          <a:p>
            <a:r>
              <a:rPr lang="en-US" dirty="0" smtClean="0"/>
              <a:t>We refer to the general problem of finding a </a:t>
            </a:r>
            <a:r>
              <a:rPr lang="en-US" dirty="0" err="1" smtClean="0"/>
              <a:t>superstep</a:t>
            </a:r>
            <a:r>
              <a:rPr lang="en-US" dirty="0" smtClean="0"/>
              <a:t> as the </a:t>
            </a:r>
            <a:r>
              <a:rPr lang="en-US" i="1" dirty="0" smtClean="0"/>
              <a:t>smart play-out problem</a:t>
            </a:r>
          </a:p>
          <a:p>
            <a:endParaRPr 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00100" y="5924569"/>
            <a:ext cx="747871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</a:rPr>
              <a:t>[D. </a:t>
            </a:r>
            <a:r>
              <a:rPr lang="en-US" sz="1300" dirty="0" err="1">
                <a:solidFill>
                  <a:srgbClr val="000000"/>
                </a:solidFill>
              </a:rPr>
              <a:t>Harel</a:t>
            </a:r>
            <a:r>
              <a:rPr lang="en-US" sz="1300" dirty="0">
                <a:solidFill>
                  <a:srgbClr val="000000"/>
                </a:solidFill>
              </a:rPr>
              <a:t>, H. </a:t>
            </a:r>
            <a:r>
              <a:rPr lang="en-US" sz="1300" dirty="0" err="1">
                <a:solidFill>
                  <a:srgbClr val="000000"/>
                </a:solidFill>
              </a:rPr>
              <a:t>Kugler</a:t>
            </a:r>
            <a:r>
              <a:rPr lang="en-US" sz="1300" dirty="0">
                <a:solidFill>
                  <a:srgbClr val="000000"/>
                </a:solidFill>
              </a:rPr>
              <a:t>, R. </a:t>
            </a:r>
            <a:r>
              <a:rPr lang="en-US" sz="1300" dirty="0" err="1">
                <a:solidFill>
                  <a:srgbClr val="000000"/>
                </a:solidFill>
              </a:rPr>
              <a:t>Marelly</a:t>
            </a:r>
            <a:r>
              <a:rPr lang="en-US" sz="1300" dirty="0">
                <a:solidFill>
                  <a:srgbClr val="000000"/>
                </a:solidFill>
              </a:rPr>
              <a:t> and A. </a:t>
            </a:r>
            <a:r>
              <a:rPr lang="en-US" sz="1300" dirty="0" err="1">
                <a:solidFill>
                  <a:srgbClr val="000000"/>
                </a:solidFill>
              </a:rPr>
              <a:t>Pnueli</a:t>
            </a:r>
            <a:r>
              <a:rPr lang="en-US" sz="1300" dirty="0">
                <a:solidFill>
                  <a:srgbClr val="000000"/>
                </a:solidFill>
              </a:rPr>
              <a:t>, ``Smart Play-Out of Behavioral Requirements'‘, 2002]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00100" y="6215082"/>
            <a:ext cx="8001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300" dirty="0"/>
              <a:t>[D. </a:t>
            </a:r>
            <a:r>
              <a:rPr lang="en-US" sz="1300" dirty="0" err="1"/>
              <a:t>Harel</a:t>
            </a:r>
            <a:r>
              <a:rPr lang="en-US" sz="1300" dirty="0"/>
              <a:t> and I. </a:t>
            </a:r>
            <a:r>
              <a:rPr lang="en-US" sz="1300" dirty="0" err="1"/>
              <a:t>Segall</a:t>
            </a:r>
            <a:r>
              <a:rPr lang="en-US" sz="1300" dirty="0"/>
              <a:t>, "Planned and Traversable Play-Out: A Flexible Method for Executing </a:t>
            </a:r>
          </a:p>
          <a:p>
            <a:r>
              <a:rPr lang="en-US" sz="1300" dirty="0"/>
              <a:t>                                                                                                                 Scenario-Based Programs“, 2007]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Accelerating Smart Play-Out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(Unfortunate) Fact: Finding a </a:t>
            </a:r>
            <a:r>
              <a:rPr lang="en-US" dirty="0" err="1"/>
              <a:t>superstep</a:t>
            </a:r>
            <a:r>
              <a:rPr lang="en-US" dirty="0"/>
              <a:t> is </a:t>
            </a:r>
            <a:r>
              <a:rPr lang="en-US" dirty="0" smtClean="0"/>
              <a:t>PSPACE-hard </a:t>
            </a:r>
            <a:r>
              <a:rPr lang="en-US" sz="2400" dirty="0" smtClean="0">
                <a:solidFill>
                  <a:srgbClr val="FFFF00"/>
                </a:solidFill>
              </a:rPr>
              <a:t>(HKMS09)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en-US" dirty="0"/>
              <a:t>Goal: Reduce the size of the </a:t>
            </a:r>
            <a:r>
              <a:rPr lang="en-US" dirty="0" smtClean="0"/>
              <a:t>specification </a:t>
            </a:r>
            <a:r>
              <a:rPr lang="en-US" dirty="0"/>
              <a:t>before searching for a </a:t>
            </a:r>
            <a:r>
              <a:rPr lang="en-US" dirty="0" err="1" smtClean="0"/>
              <a:t>superstep</a:t>
            </a:r>
            <a:endParaRPr lang="en-US" dirty="0" smtClean="0"/>
          </a:p>
          <a:p>
            <a:r>
              <a:rPr lang="en-US" dirty="0" smtClean="0"/>
              <a:t>Agnostic to the specific </a:t>
            </a:r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Model checking based</a:t>
            </a:r>
          </a:p>
          <a:p>
            <a:pPr lvl="1"/>
            <a:r>
              <a:rPr lang="en-US" dirty="0" smtClean="0"/>
              <a:t>AI planning based</a:t>
            </a:r>
          </a:p>
          <a:p>
            <a:pPr lvl="1"/>
            <a:r>
              <a:rPr lang="en-US" dirty="0" smtClean="0"/>
              <a:t>…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00100" y="6072206"/>
            <a:ext cx="793242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[D. </a:t>
            </a:r>
            <a:r>
              <a:rPr lang="en-US" sz="1300" dirty="0" err="1" smtClean="0"/>
              <a:t>Harel</a:t>
            </a:r>
            <a:r>
              <a:rPr lang="en-US" sz="1300" dirty="0" smtClean="0"/>
              <a:t>, H. </a:t>
            </a:r>
            <a:r>
              <a:rPr lang="en-US" sz="1300" dirty="0" err="1" smtClean="0"/>
              <a:t>Kugler</a:t>
            </a:r>
            <a:r>
              <a:rPr lang="en-US" sz="1300" dirty="0" smtClean="0"/>
              <a:t>, S. </a:t>
            </a:r>
            <a:r>
              <a:rPr lang="en-US" sz="1300" dirty="0" err="1" smtClean="0"/>
              <a:t>Maoz</a:t>
            </a:r>
            <a:r>
              <a:rPr lang="en-US" sz="1300" dirty="0" smtClean="0"/>
              <a:t> and I. </a:t>
            </a:r>
            <a:r>
              <a:rPr lang="en-US" sz="1300" dirty="0" err="1" smtClean="0"/>
              <a:t>Segall</a:t>
            </a:r>
            <a:r>
              <a:rPr lang="en-US" sz="1300" dirty="0" smtClean="0"/>
              <a:t>, "How Hard is Smart Play-Out?  </a:t>
            </a:r>
          </a:p>
          <a:p>
            <a:r>
              <a:rPr lang="en-US" sz="1300" dirty="0" smtClean="0"/>
              <a:t>                                                                         On the Complexity of Verification-Driven Execution” , 2009]</a:t>
            </a:r>
            <a:endParaRPr 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Accelerating Smart Play-Out</a:t>
            </a:r>
            <a:endParaRPr lang="en-US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867020" y="3395667"/>
            <a:ext cx="2209800" cy="914400"/>
          </a:xfrm>
          <a:prstGeom prst="cube">
            <a:avLst>
              <a:gd name="adj" fmla="val 25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 smtClean="0"/>
              <a:t>SPO Solver</a:t>
            </a:r>
            <a:endParaRPr lang="en-US" sz="1800" dirty="0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1928794" y="1714488"/>
            <a:ext cx="32289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Specification M </a:t>
            </a:r>
            <a:r>
              <a:rPr lang="en-US" sz="2400" dirty="0"/>
              <a:t>+ </a:t>
            </a:r>
          </a:p>
          <a:p>
            <a:pPr algn="ctr"/>
            <a:r>
              <a:rPr lang="en-US" sz="2400" dirty="0"/>
              <a:t>Current Configuration</a:t>
            </a:r>
          </a:p>
        </p:txBody>
      </p:sp>
      <p:sp>
        <p:nvSpPr>
          <p:cNvPr id="6" name="Line 15"/>
          <p:cNvSpPr>
            <a:spLocks noChangeShapeType="1"/>
          </p:cNvSpPr>
          <p:nvPr/>
        </p:nvSpPr>
        <p:spPr bwMode="auto">
          <a:xfrm>
            <a:off x="3857620" y="2705097"/>
            <a:ext cx="0" cy="571504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H="1">
            <a:off x="3071802" y="4348171"/>
            <a:ext cx="428628" cy="64294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4214810" y="4348171"/>
            <a:ext cx="500066" cy="64294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857224" y="5143512"/>
            <a:ext cx="28889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No </a:t>
            </a:r>
            <a:r>
              <a:rPr lang="en-US" sz="2400" dirty="0" err="1"/>
              <a:t>superstep</a:t>
            </a:r>
            <a:r>
              <a:rPr lang="en-US" sz="2400" dirty="0"/>
              <a:t> exists</a:t>
            </a: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4429124" y="5133989"/>
            <a:ext cx="15888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/>
              <a:t>Superstep</a:t>
            </a:r>
            <a:endParaRPr lang="en-US" sz="2400" dirty="0"/>
          </a:p>
        </p:txBody>
      </p:sp>
      <p:sp>
        <p:nvSpPr>
          <p:cNvPr id="11" name="Line 22"/>
          <p:cNvSpPr>
            <a:spLocks noChangeShapeType="1"/>
          </p:cNvSpPr>
          <p:nvPr/>
        </p:nvSpPr>
        <p:spPr bwMode="auto">
          <a:xfrm>
            <a:off x="5072066" y="2143116"/>
            <a:ext cx="914400" cy="0"/>
          </a:xfrm>
          <a:prstGeom prst="line">
            <a:avLst/>
          </a:prstGeom>
          <a:noFill/>
          <a:ln w="222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FF"/>
              </a:solidFill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6215074" y="1643050"/>
            <a:ext cx="27146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</a:rPr>
              <a:t>Specification M’ + Current Configuration</a:t>
            </a:r>
          </a:p>
        </p:txBody>
      </p:sp>
      <p:sp>
        <p:nvSpPr>
          <p:cNvPr id="13" name="Line 24"/>
          <p:cNvSpPr>
            <a:spLocks noChangeShapeType="1"/>
          </p:cNvSpPr>
          <p:nvPr/>
        </p:nvSpPr>
        <p:spPr bwMode="auto">
          <a:xfrm flipH="1">
            <a:off x="4110046" y="2609840"/>
            <a:ext cx="1676400" cy="685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960437" y="6072206"/>
            <a:ext cx="2374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3300"/>
                </a:solidFill>
              </a:rPr>
              <a:t>Superstep</a:t>
            </a:r>
            <a:r>
              <a:rPr lang="en-US" sz="2400" dirty="0" smtClean="0">
                <a:solidFill>
                  <a:srgbClr val="FF3300"/>
                </a:solidFill>
              </a:rPr>
              <a:t> for M</a:t>
            </a:r>
            <a:endParaRPr lang="en-US" sz="2400" dirty="0">
              <a:solidFill>
                <a:srgbClr val="FF33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6200000" flipH="1">
            <a:off x="5159127" y="5659201"/>
            <a:ext cx="428628" cy="397381"/>
          </a:xfrm>
          <a:prstGeom prst="straightConnector1">
            <a:avLst/>
          </a:prstGeom>
          <a:noFill/>
          <a:ln w="22225">
            <a:solidFill>
              <a:srgbClr val="FF3300"/>
            </a:solidFill>
            <a:round/>
            <a:headEnd/>
            <a:tailEnd type="triangle" w="lg" len="med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4357686" y="1643050"/>
            <a:ext cx="2214578" cy="1071570"/>
          </a:xfrm>
          <a:prstGeom prst="ellipse">
            <a:avLst/>
          </a:prstGeom>
          <a:noFill/>
          <a:ln w="571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4071934" y="5143512"/>
            <a:ext cx="24432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 smtClean="0"/>
              <a:t>Superstep</a:t>
            </a:r>
            <a:r>
              <a:rPr lang="en-US" sz="2400" dirty="0" smtClean="0"/>
              <a:t> for M’</a:t>
            </a:r>
            <a:endParaRPr lang="en-US" sz="2400" dirty="0"/>
          </a:p>
        </p:txBody>
      </p:sp>
      <p:sp>
        <p:nvSpPr>
          <p:cNvPr id="19" name="Notched Right Arrow 18"/>
          <p:cNvSpPr/>
          <p:nvPr/>
        </p:nvSpPr>
        <p:spPr bwMode="auto">
          <a:xfrm>
            <a:off x="2714612" y="1928802"/>
            <a:ext cx="1500198" cy="357190"/>
          </a:xfrm>
          <a:prstGeom prst="notchedRightArrow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531809" y="5429264"/>
            <a:ext cx="2071702" cy="785818"/>
          </a:xfrm>
          <a:prstGeom prst="ellipse">
            <a:avLst/>
          </a:prstGeom>
          <a:noFill/>
          <a:ln w="571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1"/>
      <p:bldP spid="11" grpId="0" animBg="1"/>
      <p:bldP spid="12" grpId="0"/>
      <p:bldP spid="13" grpId="0" animBg="1"/>
      <p:bldP spid="14" grpId="0"/>
      <p:bldP spid="28" grpId="1"/>
      <p:bldP spid="19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Transformation - Requirements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Given a spec M, find a new spec M’ s.t.:</a:t>
            </a:r>
          </a:p>
          <a:p>
            <a:pPr lvl="1"/>
            <a:r>
              <a:rPr lang="en-US"/>
              <a:t>Exists superstep S for M </a:t>
            </a:r>
            <a:r>
              <a:rPr lang="en-US">
                <a:sym typeface="Wingdings" pitchFamily="2" charset="2"/>
              </a:rPr>
              <a:t>iff</a:t>
            </a:r>
            <a:r>
              <a:rPr lang="en-US"/>
              <a:t> exists superstep S’ for M’</a:t>
            </a:r>
          </a:p>
          <a:p>
            <a:pPr lvl="1"/>
            <a:r>
              <a:rPr lang="en-US"/>
              <a:t>Given superstep S’ for M’, can be easily transformed into superstep S for M</a:t>
            </a:r>
          </a:p>
          <a:p>
            <a:r>
              <a:rPr lang="en-US"/>
              <a:t>|M’| &lt; |M|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Why Work at the Level of </a:t>
            </a:r>
            <a:br>
              <a:rPr lang="en-US" dirty="0" smtClean="0"/>
            </a:br>
            <a:r>
              <a:rPr lang="en-US" dirty="0" smtClean="0"/>
              <a:t>Specification?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LSCs often have redundancies</a:t>
            </a:r>
          </a:p>
          <a:p>
            <a:pPr lvl="1"/>
            <a:r>
              <a:rPr lang="en-US" dirty="0" smtClean="0"/>
              <a:t>Can be removed</a:t>
            </a:r>
          </a:p>
          <a:p>
            <a:r>
              <a:rPr lang="en-US" dirty="0" smtClean="0"/>
              <a:t>Intentional under-specification</a:t>
            </a:r>
          </a:p>
          <a:p>
            <a:pPr lvl="1"/>
            <a:r>
              <a:rPr lang="en-US" dirty="0" smtClean="0"/>
              <a:t>Can be left for naïve execution</a:t>
            </a:r>
          </a:p>
          <a:p>
            <a:r>
              <a:rPr lang="en-US" dirty="0" err="1" smtClean="0"/>
              <a:t>Supersteps</a:t>
            </a:r>
            <a:r>
              <a:rPr lang="en-US" dirty="0" smtClean="0"/>
              <a:t> are typically short and local</a:t>
            </a:r>
          </a:p>
          <a:p>
            <a:r>
              <a:rPr lang="en-US" dirty="0" smtClean="0"/>
              <a:t>Specification is succinct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2071670" y="1643050"/>
            <a:ext cx="4900634" cy="3309950"/>
          </a:xfrm>
          <a:prstGeom prst="rect">
            <a:avLst/>
          </a:prstGeom>
          <a:solidFill>
            <a:schemeClr val="bg2">
              <a:lumMod val="20000"/>
              <a:lumOff val="80000"/>
              <a:alpha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 rot="-5400000">
            <a:off x="4831258" y="2926838"/>
            <a:ext cx="2702519" cy="849319"/>
          </a:xfrm>
          <a:prstGeom prst="curvedUpArrow">
            <a:avLst>
              <a:gd name="adj1" fmla="val 20167"/>
              <a:gd name="adj2" fmla="val 61000"/>
              <a:gd name="adj3" fmla="val 318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400272" y="5429264"/>
            <a:ext cx="3357586" cy="4286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Step 4. Construct Elimination</a:t>
            </a: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4043346" y="2500306"/>
            <a:ext cx="233364" cy="35719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400272" y="2071678"/>
            <a:ext cx="3357585" cy="42862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Step 1. Activation Closure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400272" y="2857495"/>
            <a:ext cx="3357586" cy="4286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Step 2. Early Evaluation</a:t>
            </a: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2543148" y="4429132"/>
            <a:ext cx="3214710" cy="348416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Fix Point ?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2400272" y="3643313"/>
            <a:ext cx="3357586" cy="4286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Step 3. Unreachable Elimination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5900734" y="4071942"/>
            <a:ext cx="4197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/>
              <a:t>No</a:t>
            </a: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4043346" y="4786322"/>
            <a:ext cx="233364" cy="642942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4186222" y="5000636"/>
            <a:ext cx="5007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/>
              <a:t>Yes</a:t>
            </a: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4043346" y="3286123"/>
            <a:ext cx="233364" cy="35719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4043346" y="4071941"/>
            <a:ext cx="233364" cy="35719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Algorithm – Outline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  <a:endParaRPr lang="he-IL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3000" dirty="0" smtClean="0"/>
              <a:t>Introduction – Live Sequence Charts (LSCs)</a:t>
            </a:r>
          </a:p>
          <a:p>
            <a:pPr algn="l" rtl="0" eaLnBrk="1" hangingPunct="1"/>
            <a:r>
              <a:rPr lang="en-US" sz="3000" dirty="0" smtClean="0"/>
              <a:t>Play-out &amp; Smart play-out</a:t>
            </a:r>
          </a:p>
          <a:p>
            <a:pPr algn="l" rtl="0" eaLnBrk="1" hangingPunct="1"/>
            <a:r>
              <a:rPr lang="en-US" sz="3000" dirty="0" smtClean="0"/>
              <a:t>Acceleration</a:t>
            </a:r>
          </a:p>
          <a:p>
            <a:pPr algn="l" rtl="0" eaLnBrk="1" hangingPunct="1"/>
            <a:r>
              <a:rPr lang="en-US" sz="3000" dirty="0" smtClean="0"/>
              <a:t>Results</a:t>
            </a:r>
            <a:endParaRPr lang="he-IL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Specification: LSCs </a:t>
            </a:r>
            <a:r>
              <a:rPr lang="en-US" dirty="0" smtClean="0"/>
              <a:t>as before x </a:t>
            </a:r>
            <a:r>
              <a:rPr lang="en-US" dirty="0" smtClean="0"/>
              <a:t>3</a:t>
            </a:r>
          </a:p>
          <a:p>
            <a:r>
              <a:rPr lang="en-US" dirty="0" smtClean="0"/>
              <a:t>Initial configuration:</a:t>
            </a:r>
            <a:endParaRPr lang="en-US" dirty="0" smtClean="0"/>
          </a:p>
          <a:p>
            <a:pPr lvl="1"/>
            <a:r>
              <a:rPr lang="en-US" dirty="0" smtClean="0"/>
              <a:t>Phone 1 – in a low priority call</a:t>
            </a:r>
          </a:p>
          <a:p>
            <a:pPr lvl="1"/>
            <a:r>
              <a:rPr lang="en-US" dirty="0" smtClean="0"/>
              <a:t>Phone 2 – in a high priority call</a:t>
            </a:r>
          </a:p>
          <a:p>
            <a:pPr lvl="1"/>
            <a:r>
              <a:rPr lang="en-US" dirty="0" smtClean="0"/>
              <a:t>Phone 3 – not in a call</a:t>
            </a:r>
          </a:p>
          <a:p>
            <a:pPr lvl="1"/>
            <a:r>
              <a:rPr lang="en-US" dirty="0" smtClean="0"/>
              <a:t>Operator decides to hang up low priority calls (i.e., sends itself </a:t>
            </a:r>
            <a:r>
              <a:rPr lang="en-US" dirty="0" err="1" smtClean="0"/>
              <a:t>HangupLowPri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Example – </a:t>
            </a:r>
            <a:br>
              <a:rPr lang="en-US" dirty="0" smtClean="0"/>
            </a:br>
            <a:r>
              <a:rPr lang="en-US" dirty="0" smtClean="0"/>
              <a:t>The Initial Configuration</a:t>
            </a:r>
            <a:endParaRPr lang="en-US" dirty="0"/>
          </a:p>
        </p:txBody>
      </p:sp>
      <p:pic>
        <p:nvPicPr>
          <p:cNvPr id="4" name="Picture 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214554"/>
            <a:ext cx="4000528" cy="237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>
            <a:off x="4714876" y="2214554"/>
            <a:ext cx="4000528" cy="2371328"/>
            <a:chOff x="4714876" y="2214554"/>
            <a:chExt cx="4000528" cy="2371328"/>
          </a:xfrm>
        </p:grpSpPr>
        <p:pic>
          <p:nvPicPr>
            <p:cNvPr id="5" name="Picture 6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14876" y="2214554"/>
              <a:ext cx="4000528" cy="2371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Rectangle 6"/>
            <p:cNvSpPr/>
            <p:nvPr/>
          </p:nvSpPr>
          <p:spPr bwMode="auto">
            <a:xfrm>
              <a:off x="5823335" y="2289189"/>
              <a:ext cx="142876" cy="28575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50518" y="2277115"/>
              <a:ext cx="527220" cy="3385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2</a:t>
              </a:r>
              <a:endParaRPr lang="en-US" sz="1600" dirty="0"/>
            </a:p>
          </p:txBody>
        </p:sp>
      </p:grp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642910" y="4036432"/>
            <a:ext cx="3552825" cy="57150"/>
            <a:chOff x="1392" y="2448"/>
            <a:chExt cx="2976" cy="48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1392" y="2448"/>
              <a:ext cx="2976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153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H="1">
              <a:off x="163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>
              <a:off x="172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H="1">
              <a:off x="182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H="1">
              <a:off x="192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H="1">
              <a:off x="201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H="1">
              <a:off x="211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H="1">
              <a:off x="220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H="1">
              <a:off x="230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flipH="1">
              <a:off x="240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 flipH="1">
              <a:off x="249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H="1">
              <a:off x="259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H="1">
              <a:off x="268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H="1">
              <a:off x="278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H="1">
              <a:off x="288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H="1">
              <a:off x="297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flipH="1">
              <a:off x="307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 flipH="1">
              <a:off x="316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 flipH="1">
              <a:off x="326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 flipH="1">
              <a:off x="336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 flipH="1">
              <a:off x="345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 flipH="1">
              <a:off x="355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0"/>
            <p:cNvSpPr>
              <a:spLocks noChangeShapeType="1"/>
            </p:cNvSpPr>
            <p:nvPr/>
          </p:nvSpPr>
          <p:spPr bwMode="auto">
            <a:xfrm flipH="1">
              <a:off x="364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 flipH="1">
              <a:off x="374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2"/>
            <p:cNvSpPr>
              <a:spLocks noChangeShapeType="1"/>
            </p:cNvSpPr>
            <p:nvPr/>
          </p:nvSpPr>
          <p:spPr bwMode="auto">
            <a:xfrm flipH="1">
              <a:off x="384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 flipH="1">
              <a:off x="393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4"/>
            <p:cNvSpPr>
              <a:spLocks noChangeShapeType="1"/>
            </p:cNvSpPr>
            <p:nvPr/>
          </p:nvSpPr>
          <p:spPr bwMode="auto">
            <a:xfrm flipH="1">
              <a:off x="403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5"/>
            <p:cNvSpPr>
              <a:spLocks noChangeShapeType="1"/>
            </p:cNvSpPr>
            <p:nvPr/>
          </p:nvSpPr>
          <p:spPr bwMode="auto">
            <a:xfrm flipH="1">
              <a:off x="412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" name="Group 6"/>
          <p:cNvGrpSpPr>
            <a:grpSpLocks/>
          </p:cNvGrpSpPr>
          <p:nvPr/>
        </p:nvGrpSpPr>
        <p:grpSpPr bwMode="auto">
          <a:xfrm>
            <a:off x="4902626" y="4039987"/>
            <a:ext cx="3552825" cy="57150"/>
            <a:chOff x="1392" y="2448"/>
            <a:chExt cx="2976" cy="48"/>
          </a:xfrm>
        </p:grpSpPr>
        <p:sp>
          <p:nvSpPr>
            <p:cNvPr id="40" name="Line 7"/>
            <p:cNvSpPr>
              <a:spLocks noChangeShapeType="1"/>
            </p:cNvSpPr>
            <p:nvPr/>
          </p:nvSpPr>
          <p:spPr bwMode="auto">
            <a:xfrm>
              <a:off x="1392" y="2448"/>
              <a:ext cx="2976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8"/>
            <p:cNvSpPr>
              <a:spLocks noChangeShapeType="1"/>
            </p:cNvSpPr>
            <p:nvPr/>
          </p:nvSpPr>
          <p:spPr bwMode="auto">
            <a:xfrm flipH="1">
              <a:off x="153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9"/>
            <p:cNvSpPr>
              <a:spLocks noChangeShapeType="1"/>
            </p:cNvSpPr>
            <p:nvPr/>
          </p:nvSpPr>
          <p:spPr bwMode="auto">
            <a:xfrm flipH="1">
              <a:off x="163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0"/>
            <p:cNvSpPr>
              <a:spLocks noChangeShapeType="1"/>
            </p:cNvSpPr>
            <p:nvPr/>
          </p:nvSpPr>
          <p:spPr bwMode="auto">
            <a:xfrm flipH="1">
              <a:off x="172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1"/>
            <p:cNvSpPr>
              <a:spLocks noChangeShapeType="1"/>
            </p:cNvSpPr>
            <p:nvPr/>
          </p:nvSpPr>
          <p:spPr bwMode="auto">
            <a:xfrm flipH="1">
              <a:off x="182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2"/>
            <p:cNvSpPr>
              <a:spLocks noChangeShapeType="1"/>
            </p:cNvSpPr>
            <p:nvPr/>
          </p:nvSpPr>
          <p:spPr bwMode="auto">
            <a:xfrm flipH="1">
              <a:off x="192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3"/>
            <p:cNvSpPr>
              <a:spLocks noChangeShapeType="1"/>
            </p:cNvSpPr>
            <p:nvPr/>
          </p:nvSpPr>
          <p:spPr bwMode="auto">
            <a:xfrm flipH="1">
              <a:off x="201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4"/>
            <p:cNvSpPr>
              <a:spLocks noChangeShapeType="1"/>
            </p:cNvSpPr>
            <p:nvPr/>
          </p:nvSpPr>
          <p:spPr bwMode="auto">
            <a:xfrm flipH="1">
              <a:off x="211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15"/>
            <p:cNvSpPr>
              <a:spLocks noChangeShapeType="1"/>
            </p:cNvSpPr>
            <p:nvPr/>
          </p:nvSpPr>
          <p:spPr bwMode="auto">
            <a:xfrm flipH="1">
              <a:off x="220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16"/>
            <p:cNvSpPr>
              <a:spLocks noChangeShapeType="1"/>
            </p:cNvSpPr>
            <p:nvPr/>
          </p:nvSpPr>
          <p:spPr bwMode="auto">
            <a:xfrm flipH="1">
              <a:off x="230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17"/>
            <p:cNvSpPr>
              <a:spLocks noChangeShapeType="1"/>
            </p:cNvSpPr>
            <p:nvPr/>
          </p:nvSpPr>
          <p:spPr bwMode="auto">
            <a:xfrm flipH="1">
              <a:off x="240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18"/>
            <p:cNvSpPr>
              <a:spLocks noChangeShapeType="1"/>
            </p:cNvSpPr>
            <p:nvPr/>
          </p:nvSpPr>
          <p:spPr bwMode="auto">
            <a:xfrm flipH="1">
              <a:off x="249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19"/>
            <p:cNvSpPr>
              <a:spLocks noChangeShapeType="1"/>
            </p:cNvSpPr>
            <p:nvPr/>
          </p:nvSpPr>
          <p:spPr bwMode="auto">
            <a:xfrm flipH="1">
              <a:off x="259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20"/>
            <p:cNvSpPr>
              <a:spLocks noChangeShapeType="1"/>
            </p:cNvSpPr>
            <p:nvPr/>
          </p:nvSpPr>
          <p:spPr bwMode="auto">
            <a:xfrm flipH="1">
              <a:off x="268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21"/>
            <p:cNvSpPr>
              <a:spLocks noChangeShapeType="1"/>
            </p:cNvSpPr>
            <p:nvPr/>
          </p:nvSpPr>
          <p:spPr bwMode="auto">
            <a:xfrm flipH="1">
              <a:off x="278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22"/>
            <p:cNvSpPr>
              <a:spLocks noChangeShapeType="1"/>
            </p:cNvSpPr>
            <p:nvPr/>
          </p:nvSpPr>
          <p:spPr bwMode="auto">
            <a:xfrm flipH="1">
              <a:off x="288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3"/>
            <p:cNvSpPr>
              <a:spLocks noChangeShapeType="1"/>
            </p:cNvSpPr>
            <p:nvPr/>
          </p:nvSpPr>
          <p:spPr bwMode="auto">
            <a:xfrm flipH="1">
              <a:off x="297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24"/>
            <p:cNvSpPr>
              <a:spLocks noChangeShapeType="1"/>
            </p:cNvSpPr>
            <p:nvPr/>
          </p:nvSpPr>
          <p:spPr bwMode="auto">
            <a:xfrm flipH="1">
              <a:off x="307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25"/>
            <p:cNvSpPr>
              <a:spLocks noChangeShapeType="1"/>
            </p:cNvSpPr>
            <p:nvPr/>
          </p:nvSpPr>
          <p:spPr bwMode="auto">
            <a:xfrm flipH="1">
              <a:off x="316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26"/>
            <p:cNvSpPr>
              <a:spLocks noChangeShapeType="1"/>
            </p:cNvSpPr>
            <p:nvPr/>
          </p:nvSpPr>
          <p:spPr bwMode="auto">
            <a:xfrm flipH="1">
              <a:off x="326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27"/>
            <p:cNvSpPr>
              <a:spLocks noChangeShapeType="1"/>
            </p:cNvSpPr>
            <p:nvPr/>
          </p:nvSpPr>
          <p:spPr bwMode="auto">
            <a:xfrm flipH="1">
              <a:off x="336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28"/>
            <p:cNvSpPr>
              <a:spLocks noChangeShapeType="1"/>
            </p:cNvSpPr>
            <p:nvPr/>
          </p:nvSpPr>
          <p:spPr bwMode="auto">
            <a:xfrm flipH="1">
              <a:off x="345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29"/>
            <p:cNvSpPr>
              <a:spLocks noChangeShapeType="1"/>
            </p:cNvSpPr>
            <p:nvPr/>
          </p:nvSpPr>
          <p:spPr bwMode="auto">
            <a:xfrm flipH="1">
              <a:off x="355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30"/>
            <p:cNvSpPr>
              <a:spLocks noChangeShapeType="1"/>
            </p:cNvSpPr>
            <p:nvPr/>
          </p:nvSpPr>
          <p:spPr bwMode="auto">
            <a:xfrm flipH="1">
              <a:off x="364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31"/>
            <p:cNvSpPr>
              <a:spLocks noChangeShapeType="1"/>
            </p:cNvSpPr>
            <p:nvPr/>
          </p:nvSpPr>
          <p:spPr bwMode="auto">
            <a:xfrm flipH="1">
              <a:off x="374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32"/>
            <p:cNvSpPr>
              <a:spLocks noChangeShapeType="1"/>
            </p:cNvSpPr>
            <p:nvPr/>
          </p:nvSpPr>
          <p:spPr bwMode="auto">
            <a:xfrm flipH="1">
              <a:off x="384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33"/>
            <p:cNvSpPr>
              <a:spLocks noChangeShapeType="1"/>
            </p:cNvSpPr>
            <p:nvPr/>
          </p:nvSpPr>
          <p:spPr bwMode="auto">
            <a:xfrm flipH="1">
              <a:off x="393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34"/>
            <p:cNvSpPr>
              <a:spLocks noChangeShapeType="1"/>
            </p:cNvSpPr>
            <p:nvPr/>
          </p:nvSpPr>
          <p:spPr bwMode="auto">
            <a:xfrm flipH="1">
              <a:off x="403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35"/>
            <p:cNvSpPr>
              <a:spLocks noChangeShapeType="1"/>
            </p:cNvSpPr>
            <p:nvPr/>
          </p:nvSpPr>
          <p:spPr bwMode="auto">
            <a:xfrm flipH="1">
              <a:off x="412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2786050" y="4929198"/>
            <a:ext cx="30846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Tel1.LowPri = TRUE</a:t>
            </a:r>
          </a:p>
          <a:p>
            <a:endParaRPr lang="en-US" sz="2400" dirty="0" smtClean="0"/>
          </a:p>
          <a:p>
            <a:r>
              <a:rPr lang="en-US" sz="2400" dirty="0" smtClean="0"/>
              <a:t>Tel2.LowPri = FALSE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1. Activation 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Remove LSCs that cannot be activated in this </a:t>
            </a:r>
            <a:r>
              <a:rPr lang="en-US" dirty="0" err="1" smtClean="0"/>
              <a:t>superstep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1. Activation Closure</a:t>
            </a:r>
            <a:endParaRPr lang="en-US" dirty="0"/>
          </a:p>
        </p:txBody>
      </p:sp>
      <p:pic>
        <p:nvPicPr>
          <p:cNvPr id="4" name="Picture 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782716"/>
            <a:ext cx="3500462" cy="207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" name="Group 4"/>
          <p:cNvGrpSpPr/>
          <p:nvPr/>
        </p:nvGrpSpPr>
        <p:grpSpPr>
          <a:xfrm>
            <a:off x="5000628" y="1782716"/>
            <a:ext cx="3500462" cy="2071702"/>
            <a:chOff x="4714876" y="2214554"/>
            <a:chExt cx="4000528" cy="2371328"/>
          </a:xfrm>
        </p:grpSpPr>
        <p:pic>
          <p:nvPicPr>
            <p:cNvPr id="6" name="Picture 6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14876" y="2214554"/>
              <a:ext cx="4000528" cy="2371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Rectangle 6"/>
            <p:cNvSpPr/>
            <p:nvPr/>
          </p:nvSpPr>
          <p:spPr bwMode="auto">
            <a:xfrm>
              <a:off x="5823335" y="2289189"/>
              <a:ext cx="142876" cy="28575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50518" y="2277115"/>
              <a:ext cx="527221" cy="3522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</p:grp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714348" y="3389863"/>
            <a:ext cx="3552825" cy="57150"/>
            <a:chOff x="1392" y="2448"/>
            <a:chExt cx="2976" cy="48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1392" y="2448"/>
              <a:ext cx="2976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153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H="1">
              <a:off x="163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>
              <a:off x="172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H="1">
              <a:off x="182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H="1">
              <a:off x="192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H="1">
              <a:off x="201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H="1">
              <a:off x="211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H="1">
              <a:off x="220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H="1">
              <a:off x="230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flipH="1">
              <a:off x="240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 flipH="1">
              <a:off x="249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H="1">
              <a:off x="259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H="1">
              <a:off x="268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H="1">
              <a:off x="278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H="1">
              <a:off x="288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H="1">
              <a:off x="297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flipH="1">
              <a:off x="307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 flipH="1">
              <a:off x="316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 flipH="1">
              <a:off x="326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 flipH="1">
              <a:off x="336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 flipH="1">
              <a:off x="345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 flipH="1">
              <a:off x="355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0"/>
            <p:cNvSpPr>
              <a:spLocks noChangeShapeType="1"/>
            </p:cNvSpPr>
            <p:nvPr/>
          </p:nvSpPr>
          <p:spPr bwMode="auto">
            <a:xfrm flipH="1">
              <a:off x="364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 flipH="1">
              <a:off x="374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2"/>
            <p:cNvSpPr>
              <a:spLocks noChangeShapeType="1"/>
            </p:cNvSpPr>
            <p:nvPr/>
          </p:nvSpPr>
          <p:spPr bwMode="auto">
            <a:xfrm flipH="1">
              <a:off x="384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 flipH="1">
              <a:off x="393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4"/>
            <p:cNvSpPr>
              <a:spLocks noChangeShapeType="1"/>
            </p:cNvSpPr>
            <p:nvPr/>
          </p:nvSpPr>
          <p:spPr bwMode="auto">
            <a:xfrm flipH="1">
              <a:off x="403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5"/>
            <p:cNvSpPr>
              <a:spLocks noChangeShapeType="1"/>
            </p:cNvSpPr>
            <p:nvPr/>
          </p:nvSpPr>
          <p:spPr bwMode="auto">
            <a:xfrm flipH="1">
              <a:off x="412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" name="Group 6"/>
          <p:cNvGrpSpPr>
            <a:grpSpLocks/>
          </p:cNvGrpSpPr>
          <p:nvPr/>
        </p:nvGrpSpPr>
        <p:grpSpPr bwMode="auto">
          <a:xfrm>
            <a:off x="4933484" y="3387924"/>
            <a:ext cx="3552825" cy="57150"/>
            <a:chOff x="1392" y="2448"/>
            <a:chExt cx="2976" cy="48"/>
          </a:xfrm>
        </p:grpSpPr>
        <p:sp>
          <p:nvSpPr>
            <p:cNvPr id="40" name="Line 7"/>
            <p:cNvSpPr>
              <a:spLocks noChangeShapeType="1"/>
            </p:cNvSpPr>
            <p:nvPr/>
          </p:nvSpPr>
          <p:spPr bwMode="auto">
            <a:xfrm>
              <a:off x="1392" y="2448"/>
              <a:ext cx="2976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8"/>
            <p:cNvSpPr>
              <a:spLocks noChangeShapeType="1"/>
            </p:cNvSpPr>
            <p:nvPr/>
          </p:nvSpPr>
          <p:spPr bwMode="auto">
            <a:xfrm flipH="1">
              <a:off x="153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9"/>
            <p:cNvSpPr>
              <a:spLocks noChangeShapeType="1"/>
            </p:cNvSpPr>
            <p:nvPr/>
          </p:nvSpPr>
          <p:spPr bwMode="auto">
            <a:xfrm flipH="1">
              <a:off x="163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0"/>
            <p:cNvSpPr>
              <a:spLocks noChangeShapeType="1"/>
            </p:cNvSpPr>
            <p:nvPr/>
          </p:nvSpPr>
          <p:spPr bwMode="auto">
            <a:xfrm flipH="1">
              <a:off x="172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1"/>
            <p:cNvSpPr>
              <a:spLocks noChangeShapeType="1"/>
            </p:cNvSpPr>
            <p:nvPr/>
          </p:nvSpPr>
          <p:spPr bwMode="auto">
            <a:xfrm flipH="1">
              <a:off x="182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2"/>
            <p:cNvSpPr>
              <a:spLocks noChangeShapeType="1"/>
            </p:cNvSpPr>
            <p:nvPr/>
          </p:nvSpPr>
          <p:spPr bwMode="auto">
            <a:xfrm flipH="1">
              <a:off x="192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3"/>
            <p:cNvSpPr>
              <a:spLocks noChangeShapeType="1"/>
            </p:cNvSpPr>
            <p:nvPr/>
          </p:nvSpPr>
          <p:spPr bwMode="auto">
            <a:xfrm flipH="1">
              <a:off x="201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4"/>
            <p:cNvSpPr>
              <a:spLocks noChangeShapeType="1"/>
            </p:cNvSpPr>
            <p:nvPr/>
          </p:nvSpPr>
          <p:spPr bwMode="auto">
            <a:xfrm flipH="1">
              <a:off x="211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15"/>
            <p:cNvSpPr>
              <a:spLocks noChangeShapeType="1"/>
            </p:cNvSpPr>
            <p:nvPr/>
          </p:nvSpPr>
          <p:spPr bwMode="auto">
            <a:xfrm flipH="1">
              <a:off x="220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16"/>
            <p:cNvSpPr>
              <a:spLocks noChangeShapeType="1"/>
            </p:cNvSpPr>
            <p:nvPr/>
          </p:nvSpPr>
          <p:spPr bwMode="auto">
            <a:xfrm flipH="1">
              <a:off x="230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17"/>
            <p:cNvSpPr>
              <a:spLocks noChangeShapeType="1"/>
            </p:cNvSpPr>
            <p:nvPr/>
          </p:nvSpPr>
          <p:spPr bwMode="auto">
            <a:xfrm flipH="1">
              <a:off x="240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18"/>
            <p:cNvSpPr>
              <a:spLocks noChangeShapeType="1"/>
            </p:cNvSpPr>
            <p:nvPr/>
          </p:nvSpPr>
          <p:spPr bwMode="auto">
            <a:xfrm flipH="1">
              <a:off x="249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19"/>
            <p:cNvSpPr>
              <a:spLocks noChangeShapeType="1"/>
            </p:cNvSpPr>
            <p:nvPr/>
          </p:nvSpPr>
          <p:spPr bwMode="auto">
            <a:xfrm flipH="1">
              <a:off x="259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20"/>
            <p:cNvSpPr>
              <a:spLocks noChangeShapeType="1"/>
            </p:cNvSpPr>
            <p:nvPr/>
          </p:nvSpPr>
          <p:spPr bwMode="auto">
            <a:xfrm flipH="1">
              <a:off x="268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21"/>
            <p:cNvSpPr>
              <a:spLocks noChangeShapeType="1"/>
            </p:cNvSpPr>
            <p:nvPr/>
          </p:nvSpPr>
          <p:spPr bwMode="auto">
            <a:xfrm flipH="1">
              <a:off x="278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22"/>
            <p:cNvSpPr>
              <a:spLocks noChangeShapeType="1"/>
            </p:cNvSpPr>
            <p:nvPr/>
          </p:nvSpPr>
          <p:spPr bwMode="auto">
            <a:xfrm flipH="1">
              <a:off x="288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3"/>
            <p:cNvSpPr>
              <a:spLocks noChangeShapeType="1"/>
            </p:cNvSpPr>
            <p:nvPr/>
          </p:nvSpPr>
          <p:spPr bwMode="auto">
            <a:xfrm flipH="1">
              <a:off x="297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24"/>
            <p:cNvSpPr>
              <a:spLocks noChangeShapeType="1"/>
            </p:cNvSpPr>
            <p:nvPr/>
          </p:nvSpPr>
          <p:spPr bwMode="auto">
            <a:xfrm flipH="1">
              <a:off x="307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25"/>
            <p:cNvSpPr>
              <a:spLocks noChangeShapeType="1"/>
            </p:cNvSpPr>
            <p:nvPr/>
          </p:nvSpPr>
          <p:spPr bwMode="auto">
            <a:xfrm flipH="1">
              <a:off x="316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26"/>
            <p:cNvSpPr>
              <a:spLocks noChangeShapeType="1"/>
            </p:cNvSpPr>
            <p:nvPr/>
          </p:nvSpPr>
          <p:spPr bwMode="auto">
            <a:xfrm flipH="1">
              <a:off x="326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27"/>
            <p:cNvSpPr>
              <a:spLocks noChangeShapeType="1"/>
            </p:cNvSpPr>
            <p:nvPr/>
          </p:nvSpPr>
          <p:spPr bwMode="auto">
            <a:xfrm flipH="1">
              <a:off x="336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28"/>
            <p:cNvSpPr>
              <a:spLocks noChangeShapeType="1"/>
            </p:cNvSpPr>
            <p:nvPr/>
          </p:nvSpPr>
          <p:spPr bwMode="auto">
            <a:xfrm flipH="1">
              <a:off x="345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29"/>
            <p:cNvSpPr>
              <a:spLocks noChangeShapeType="1"/>
            </p:cNvSpPr>
            <p:nvPr/>
          </p:nvSpPr>
          <p:spPr bwMode="auto">
            <a:xfrm flipH="1">
              <a:off x="355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30"/>
            <p:cNvSpPr>
              <a:spLocks noChangeShapeType="1"/>
            </p:cNvSpPr>
            <p:nvPr/>
          </p:nvSpPr>
          <p:spPr bwMode="auto">
            <a:xfrm flipH="1">
              <a:off x="364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31"/>
            <p:cNvSpPr>
              <a:spLocks noChangeShapeType="1"/>
            </p:cNvSpPr>
            <p:nvPr/>
          </p:nvSpPr>
          <p:spPr bwMode="auto">
            <a:xfrm flipH="1">
              <a:off x="374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32"/>
            <p:cNvSpPr>
              <a:spLocks noChangeShapeType="1"/>
            </p:cNvSpPr>
            <p:nvPr/>
          </p:nvSpPr>
          <p:spPr bwMode="auto">
            <a:xfrm flipH="1">
              <a:off x="384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33"/>
            <p:cNvSpPr>
              <a:spLocks noChangeShapeType="1"/>
            </p:cNvSpPr>
            <p:nvPr/>
          </p:nvSpPr>
          <p:spPr bwMode="auto">
            <a:xfrm flipH="1">
              <a:off x="393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34"/>
            <p:cNvSpPr>
              <a:spLocks noChangeShapeType="1"/>
            </p:cNvSpPr>
            <p:nvPr/>
          </p:nvSpPr>
          <p:spPr bwMode="auto">
            <a:xfrm flipH="1">
              <a:off x="403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35"/>
            <p:cNvSpPr>
              <a:spLocks noChangeShapeType="1"/>
            </p:cNvSpPr>
            <p:nvPr/>
          </p:nvSpPr>
          <p:spPr bwMode="auto">
            <a:xfrm flipH="1">
              <a:off x="412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357158" y="1285860"/>
            <a:ext cx="2908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Initial Configuration: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428596" y="3929066"/>
            <a:ext cx="2701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Consider the LSC:</a:t>
            </a:r>
            <a:endParaRPr lang="en-US" sz="2400" dirty="0"/>
          </a:p>
        </p:txBody>
      </p:sp>
      <p:grpSp>
        <p:nvGrpSpPr>
          <p:cNvPr id="71" name="Group 70"/>
          <p:cNvGrpSpPr/>
          <p:nvPr/>
        </p:nvGrpSpPr>
        <p:grpSpPr>
          <a:xfrm>
            <a:off x="2571736" y="4357694"/>
            <a:ext cx="3500462" cy="2071702"/>
            <a:chOff x="4714876" y="2214554"/>
            <a:chExt cx="4000528" cy="2371328"/>
          </a:xfrm>
        </p:grpSpPr>
        <p:pic>
          <p:nvPicPr>
            <p:cNvPr id="72" name="Picture 6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14876" y="2214554"/>
              <a:ext cx="4000528" cy="2371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3" name="Rectangle 72"/>
            <p:cNvSpPr/>
            <p:nvPr/>
          </p:nvSpPr>
          <p:spPr bwMode="auto">
            <a:xfrm>
              <a:off x="5823335" y="2289189"/>
              <a:ext cx="142876" cy="28575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750518" y="2277115"/>
              <a:ext cx="527221" cy="3522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</p:grpSp>
      <p:sp>
        <p:nvSpPr>
          <p:cNvPr id="75" name="Line Callout 1 74"/>
          <p:cNvSpPr/>
          <p:nvPr/>
        </p:nvSpPr>
        <p:spPr bwMode="auto">
          <a:xfrm>
            <a:off x="857224" y="714356"/>
            <a:ext cx="7500990" cy="2928958"/>
          </a:xfrm>
          <a:prstGeom prst="borderCallout1">
            <a:avLst>
              <a:gd name="adj1" fmla="val 101669"/>
              <a:gd name="adj2" fmla="val 72685"/>
              <a:gd name="adj3" fmla="val 123096"/>
              <a:gd name="adj4" fmla="val 52187"/>
            </a:avLst>
          </a:prstGeom>
          <a:solidFill>
            <a:schemeClr val="accent6">
              <a:lumMod val="20000"/>
              <a:lumOff val="80000"/>
            </a:schemeClr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dirty="0" smtClean="0"/>
              <a:t> This chart is not active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(At least) one of its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prechart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messages does not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appear in any main chart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sz="2400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Conclusion: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/>
              <a:t>	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This chart will not be activated in this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superstep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dirty="0" smtClean="0">
                <a:sym typeface="Wingdings" pitchFamily="2" charset="2"/>
              </a:rPr>
              <a:t>	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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May be </a:t>
            </a:r>
            <a:r>
              <a:rPr lang="en-US" sz="2400" dirty="0" smtClean="0"/>
              <a:t>completely removed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5" grpId="0" uiExpand="1" build="allAtOnce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1. Activation 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Now consider this LSC: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2714612" y="3071786"/>
            <a:ext cx="3730260" cy="3786214"/>
            <a:chOff x="2714612" y="3071786"/>
            <a:chExt cx="3730260" cy="3786214"/>
          </a:xfrm>
        </p:grpSpPr>
        <p:grpSp>
          <p:nvGrpSpPr>
            <p:cNvPr id="7" name="Group 6"/>
            <p:cNvGrpSpPr/>
            <p:nvPr/>
          </p:nvGrpSpPr>
          <p:grpSpPr>
            <a:xfrm>
              <a:off x="2714612" y="3071786"/>
              <a:ext cx="3730260" cy="3786214"/>
              <a:chOff x="2714612" y="2500306"/>
              <a:chExt cx="3730260" cy="3786214"/>
            </a:xfrm>
          </p:grpSpPr>
          <p:pic>
            <p:nvPicPr>
              <p:cNvPr id="4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714612" y="2500306"/>
                <a:ext cx="3730260" cy="3786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5" name="Rectangle 4"/>
              <p:cNvSpPr/>
              <p:nvPr/>
            </p:nvSpPr>
            <p:spPr bwMode="auto">
              <a:xfrm>
                <a:off x="5000628" y="2643182"/>
                <a:ext cx="71438" cy="285752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4902140" y="258949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sp>
          <p:nvSpPr>
            <p:cNvPr id="9" name="Rectangle 8"/>
            <p:cNvSpPr/>
            <p:nvPr/>
          </p:nvSpPr>
          <p:spPr bwMode="auto">
            <a:xfrm>
              <a:off x="3714744" y="4714884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06416" y="4659519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3</a:t>
              </a:r>
              <a:endParaRPr lang="en-US" sz="1600" dirty="0"/>
            </a:p>
          </p:txBody>
        </p:sp>
      </p:grpSp>
      <p:sp>
        <p:nvSpPr>
          <p:cNvPr id="8" name="Line Callout 1 7"/>
          <p:cNvSpPr/>
          <p:nvPr/>
        </p:nvSpPr>
        <p:spPr bwMode="auto">
          <a:xfrm>
            <a:off x="785786" y="214290"/>
            <a:ext cx="7500990" cy="2928958"/>
          </a:xfrm>
          <a:prstGeom prst="borderCallout1">
            <a:avLst>
              <a:gd name="adj1" fmla="val 101669"/>
              <a:gd name="adj2" fmla="val 95172"/>
              <a:gd name="adj3" fmla="val 129461"/>
              <a:gd name="adj4" fmla="val 75976"/>
            </a:avLst>
          </a:prstGeom>
          <a:solidFill>
            <a:schemeClr val="accent6">
              <a:lumMod val="20000"/>
              <a:lumOff val="80000"/>
            </a:schemeClr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dirty="0" smtClean="0"/>
              <a:t> This chart is not active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(At least) one of its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prechart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messages does not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appear in any main chart (even though it used to…)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sz="2400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Conclusion: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/>
              <a:t>	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This chart will not be activated in this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superstep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dirty="0" smtClean="0">
                <a:sym typeface="Wingdings" pitchFamily="2" charset="2"/>
              </a:rPr>
              <a:t>	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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May be </a:t>
            </a:r>
            <a:r>
              <a:rPr lang="en-US" sz="2400" dirty="0" smtClean="0"/>
              <a:t>completely removed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2. Early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Pre-evaluate conditions and assignments whenever possible </a:t>
            </a:r>
            <a:br>
              <a:rPr lang="en-US" dirty="0" smtClean="0"/>
            </a:br>
            <a:r>
              <a:rPr lang="en-US" dirty="0" smtClean="0"/>
              <a:t>(similar to constant propagation in code)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2. Early Evaluation</a:t>
            </a:r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000240"/>
            <a:ext cx="373026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1" name="Group 10"/>
          <p:cNvGrpSpPr/>
          <p:nvPr/>
        </p:nvGrpSpPr>
        <p:grpSpPr>
          <a:xfrm>
            <a:off x="4643438" y="2000240"/>
            <a:ext cx="3730260" cy="3786214"/>
            <a:chOff x="2714612" y="3071786"/>
            <a:chExt cx="3730260" cy="3786214"/>
          </a:xfrm>
        </p:grpSpPr>
        <p:grpSp>
          <p:nvGrpSpPr>
            <p:cNvPr id="12" name="Group 6"/>
            <p:cNvGrpSpPr/>
            <p:nvPr/>
          </p:nvGrpSpPr>
          <p:grpSpPr>
            <a:xfrm>
              <a:off x="2714612" y="3071786"/>
              <a:ext cx="3730260" cy="3786214"/>
              <a:chOff x="2714612" y="2500306"/>
              <a:chExt cx="3730260" cy="3786214"/>
            </a:xfrm>
          </p:grpSpPr>
          <p:pic>
            <p:nvPicPr>
              <p:cNvPr id="15" name="Picture 1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714612" y="2500306"/>
                <a:ext cx="3730260" cy="3786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6" name="Rectangle 15"/>
              <p:cNvSpPr/>
              <p:nvPr/>
            </p:nvSpPr>
            <p:spPr bwMode="auto">
              <a:xfrm>
                <a:off x="5000628" y="2643182"/>
                <a:ext cx="71438" cy="285752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902140" y="258949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</p:grpSp>
        <p:sp>
          <p:nvSpPr>
            <p:cNvPr id="13" name="Rectangle 12"/>
            <p:cNvSpPr/>
            <p:nvPr/>
          </p:nvSpPr>
          <p:spPr bwMode="auto">
            <a:xfrm>
              <a:off x="3714744" y="4714884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606416" y="4659519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2</a:t>
              </a:r>
              <a:endParaRPr lang="en-US" sz="1600" dirty="0"/>
            </a:p>
          </p:txBody>
        </p:sp>
      </p:grpSp>
      <p:sp>
        <p:nvSpPr>
          <p:cNvPr id="18" name="Rectangle 17"/>
          <p:cNvSpPr/>
          <p:nvPr/>
        </p:nvSpPr>
        <p:spPr bwMode="auto">
          <a:xfrm>
            <a:off x="1109709" y="3657600"/>
            <a:ext cx="1890655" cy="2000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43042" y="357187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5357818" y="3645458"/>
            <a:ext cx="1890655" cy="2000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57884" y="3571876"/>
            <a:ext cx="90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 animBg="1"/>
      <p:bldP spid="2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3. Unreachable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Remove unreachable constructs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3. Unreachable Elimination</a:t>
            </a:r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000240"/>
            <a:ext cx="373026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oup 10"/>
          <p:cNvGrpSpPr/>
          <p:nvPr/>
        </p:nvGrpSpPr>
        <p:grpSpPr>
          <a:xfrm>
            <a:off x="4643438" y="2000240"/>
            <a:ext cx="3730260" cy="3786214"/>
            <a:chOff x="2714612" y="3071786"/>
            <a:chExt cx="3730260" cy="3786214"/>
          </a:xfrm>
        </p:grpSpPr>
        <p:grpSp>
          <p:nvGrpSpPr>
            <p:cNvPr id="4" name="Group 6"/>
            <p:cNvGrpSpPr/>
            <p:nvPr/>
          </p:nvGrpSpPr>
          <p:grpSpPr>
            <a:xfrm>
              <a:off x="2714612" y="3071786"/>
              <a:ext cx="3730260" cy="3786214"/>
              <a:chOff x="2714612" y="2500306"/>
              <a:chExt cx="3730260" cy="3786214"/>
            </a:xfrm>
          </p:grpSpPr>
          <p:pic>
            <p:nvPicPr>
              <p:cNvPr id="15" name="Picture 1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714612" y="2500306"/>
                <a:ext cx="3730260" cy="3786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6" name="Rectangle 15"/>
              <p:cNvSpPr/>
              <p:nvPr/>
            </p:nvSpPr>
            <p:spPr bwMode="auto">
              <a:xfrm>
                <a:off x="5000628" y="2643182"/>
                <a:ext cx="71438" cy="285752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902140" y="258949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</p:grpSp>
        <p:sp>
          <p:nvSpPr>
            <p:cNvPr id="13" name="Rectangle 12"/>
            <p:cNvSpPr/>
            <p:nvPr/>
          </p:nvSpPr>
          <p:spPr bwMode="auto">
            <a:xfrm>
              <a:off x="3714744" y="4714884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606416" y="4659519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2</a:t>
              </a:r>
              <a:endParaRPr lang="en-US" sz="1600" dirty="0"/>
            </a:p>
          </p:txBody>
        </p:sp>
      </p:grpSp>
      <p:sp>
        <p:nvSpPr>
          <p:cNvPr id="18" name="Rectangle 17"/>
          <p:cNvSpPr/>
          <p:nvPr/>
        </p:nvSpPr>
        <p:spPr bwMode="auto">
          <a:xfrm>
            <a:off x="1109709" y="3657600"/>
            <a:ext cx="1890655" cy="2000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43042" y="357187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5357818" y="3645458"/>
            <a:ext cx="1890655" cy="2000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57884" y="3571876"/>
            <a:ext cx="90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1518082" y="4500569"/>
            <a:ext cx="1074198" cy="799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835806" y="3929066"/>
            <a:ext cx="1093780" cy="38548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Repeat Iteratively…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285984" y="3421183"/>
            <a:ext cx="4000528" cy="3436817"/>
            <a:chOff x="2285984" y="3421183"/>
            <a:chExt cx="4000528" cy="3436817"/>
          </a:xfrm>
        </p:grpSpPr>
        <p:pic>
          <p:nvPicPr>
            <p:cNvPr id="4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5984" y="3421183"/>
              <a:ext cx="4000528" cy="3436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Rectangle 4"/>
            <p:cNvSpPr/>
            <p:nvPr/>
          </p:nvSpPr>
          <p:spPr bwMode="auto">
            <a:xfrm>
              <a:off x="3500430" y="3500438"/>
              <a:ext cx="142876" cy="35719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10820" y="349156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sp>
        <p:nvSpPr>
          <p:cNvPr id="9" name="Line Callout 1 8"/>
          <p:cNvSpPr/>
          <p:nvPr/>
        </p:nvSpPr>
        <p:spPr bwMode="auto">
          <a:xfrm>
            <a:off x="785786" y="357166"/>
            <a:ext cx="7500990" cy="2928958"/>
          </a:xfrm>
          <a:prstGeom prst="borderCallout1">
            <a:avLst>
              <a:gd name="adj1" fmla="val 101669"/>
              <a:gd name="adj2" fmla="val 95172"/>
              <a:gd name="adj3" fmla="val 129461"/>
              <a:gd name="adj4" fmla="val 74319"/>
            </a:avLst>
          </a:prstGeom>
          <a:solidFill>
            <a:schemeClr val="accent6">
              <a:lumMod val="20000"/>
              <a:lumOff val="80000"/>
            </a:schemeClr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dirty="0" smtClean="0"/>
              <a:t> This chart is not active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(At least) one of its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prechart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messages does not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appear in any main chart (even though it used to…)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sz="2400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Conclusion: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/>
              <a:t>	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This chart will not be activated in this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superstep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dirty="0" smtClean="0">
                <a:sym typeface="Wingdings" pitchFamily="2" charset="2"/>
              </a:rPr>
              <a:t>	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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May be </a:t>
            </a:r>
            <a:r>
              <a:rPr lang="en-US" sz="2400" dirty="0" smtClean="0"/>
              <a:t>completely removed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07413" cy="1143000"/>
          </a:xfrm>
        </p:spPr>
        <p:txBody>
          <a:bodyPr/>
          <a:lstStyle/>
          <a:p>
            <a:r>
              <a:rPr lang="en-US" sz="3800" dirty="0"/>
              <a:t>Live Sequence Charts (LSCs) </a:t>
            </a:r>
            <a:r>
              <a:rPr lang="en-US" sz="2800" dirty="0">
                <a:solidFill>
                  <a:srgbClr val="FFFF00"/>
                </a:solidFill>
              </a:rPr>
              <a:t>(DH01)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Visual </a:t>
            </a:r>
            <a:r>
              <a:rPr lang="en-US" dirty="0" smtClean="0"/>
              <a:t>specification language</a:t>
            </a:r>
            <a:endParaRPr lang="en-US" dirty="0"/>
          </a:p>
          <a:p>
            <a:r>
              <a:rPr lang="en-US" dirty="0"/>
              <a:t>Scenario-based (extension of MSC)</a:t>
            </a:r>
          </a:p>
          <a:p>
            <a:r>
              <a:rPr lang="en-US" dirty="0" smtClean="0"/>
              <a:t>Inter-object</a:t>
            </a:r>
            <a:endParaRPr lang="en-US" dirty="0"/>
          </a:p>
          <a:p>
            <a:r>
              <a:rPr lang="en-US" dirty="0"/>
              <a:t>Operational </a:t>
            </a:r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1042988" y="6021388"/>
            <a:ext cx="7661275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[ W. Damm and D. Harel. LSCs: Breathing Life into Message Sequence Charts. </a:t>
            </a:r>
            <a:r>
              <a:rPr lang="en-US" sz="1400" i="1"/>
              <a:t>J. on Form. </a:t>
            </a:r>
          </a:p>
          <a:p>
            <a:r>
              <a:rPr lang="en-US" sz="1400" i="1"/>
              <a:t>  Meth. in Sys. Design</a:t>
            </a:r>
            <a:r>
              <a:rPr lang="en-US" sz="1400"/>
              <a:t>, 19(1):45-80, 2001]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0"/>
          </a:xfrm>
        </p:spPr>
        <p:txBody>
          <a:bodyPr/>
          <a:lstStyle/>
          <a:p>
            <a:r>
              <a:rPr lang="en-US" dirty="0" smtClean="0"/>
              <a:t>(After Reaching a </a:t>
            </a:r>
            <a:r>
              <a:rPr lang="en-US" dirty="0" err="1" smtClean="0"/>
              <a:t>Fixpoint</a:t>
            </a:r>
            <a:r>
              <a:rPr lang="en-US" dirty="0" smtClean="0"/>
              <a:t>) – Step 4. Construct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525963"/>
          </a:xfrm>
        </p:spPr>
        <p:txBody>
          <a:bodyPr/>
          <a:lstStyle/>
          <a:p>
            <a:r>
              <a:rPr lang="en-US" dirty="0" smtClean="0"/>
              <a:t>The first three </a:t>
            </a:r>
            <a:r>
              <a:rPr lang="en-US" dirty="0" smtClean="0"/>
              <a:t>steps removed </a:t>
            </a:r>
            <a:r>
              <a:rPr lang="en-US" dirty="0" smtClean="0"/>
              <a:t>constructs that </a:t>
            </a:r>
            <a:r>
              <a:rPr lang="en-US" i="1" dirty="0" smtClean="0"/>
              <a:t>cannot</a:t>
            </a:r>
            <a:r>
              <a:rPr lang="en-US" dirty="0" smtClean="0"/>
              <a:t> participate in the </a:t>
            </a:r>
            <a:r>
              <a:rPr lang="en-US" dirty="0" err="1" smtClean="0"/>
              <a:t>superstep</a:t>
            </a:r>
            <a:endParaRPr lang="en-US" dirty="0" smtClean="0"/>
          </a:p>
          <a:p>
            <a:r>
              <a:rPr lang="en-US" dirty="0" smtClean="0"/>
              <a:t>Construct </a:t>
            </a:r>
            <a:r>
              <a:rPr lang="en-US" dirty="0" smtClean="0"/>
              <a:t>Elimination </a:t>
            </a:r>
            <a:r>
              <a:rPr lang="en-US" dirty="0" smtClean="0"/>
              <a:t>removes constructs that </a:t>
            </a:r>
            <a:r>
              <a:rPr lang="en-US" i="1" dirty="0" smtClean="0"/>
              <a:t>may</a:t>
            </a:r>
            <a:r>
              <a:rPr lang="en-US" dirty="0" smtClean="0"/>
              <a:t> participate in the </a:t>
            </a:r>
            <a:r>
              <a:rPr lang="en-US" dirty="0" err="1" smtClean="0"/>
              <a:t>superstep</a:t>
            </a:r>
            <a:r>
              <a:rPr lang="en-US" dirty="0" smtClean="0"/>
              <a:t>, but their timing is unimportant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4. Construct Elimination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2928934"/>
            <a:ext cx="4000528" cy="3436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Line Callout 1 7"/>
          <p:cNvSpPr/>
          <p:nvPr/>
        </p:nvSpPr>
        <p:spPr bwMode="auto">
          <a:xfrm>
            <a:off x="2285984" y="928670"/>
            <a:ext cx="6143668" cy="2000264"/>
          </a:xfrm>
          <a:prstGeom prst="borderCallout1">
            <a:avLst>
              <a:gd name="adj1" fmla="val 102190"/>
              <a:gd name="adj2" fmla="val 71663"/>
              <a:gd name="adj3" fmla="val 211916"/>
              <a:gd name="adj4" fmla="val 44853"/>
            </a:avLst>
          </a:prstGeom>
          <a:solidFill>
            <a:srgbClr val="FFC000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Appears in a single main chart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000" dirty="0" smtClean="0"/>
              <a:t> Does not modify any object state (/ property)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 smtClean="0"/>
              <a:t>Conclusion: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 smtClean="0"/>
              <a:t>	No smartness needed here</a:t>
            </a:r>
          </a:p>
          <a:p>
            <a:r>
              <a:rPr lang="en-US" sz="2000" dirty="0" smtClean="0">
                <a:sym typeface="Wingdings" pitchFamily="2" charset="2"/>
              </a:rPr>
              <a:t>	 </a:t>
            </a:r>
            <a:r>
              <a:rPr lang="en-US" sz="2000" dirty="0" smtClean="0"/>
              <a:t>May be completely removed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Accelerating Smart Play-Out</a:t>
            </a:r>
            <a:endParaRPr lang="en-US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867020" y="3395667"/>
            <a:ext cx="2209800" cy="914400"/>
          </a:xfrm>
          <a:prstGeom prst="cube">
            <a:avLst>
              <a:gd name="adj" fmla="val 25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 smtClean="0"/>
              <a:t>SPO Solver</a:t>
            </a:r>
            <a:endParaRPr lang="en-US" sz="1800" dirty="0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1928794" y="1714488"/>
            <a:ext cx="32289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Specification M </a:t>
            </a:r>
            <a:r>
              <a:rPr lang="en-US" sz="2400" dirty="0"/>
              <a:t>+ </a:t>
            </a:r>
          </a:p>
          <a:p>
            <a:pPr algn="ctr"/>
            <a:r>
              <a:rPr lang="en-US" sz="2400" dirty="0"/>
              <a:t>Current Configuration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H="1">
            <a:off x="3071802" y="4348171"/>
            <a:ext cx="428628" cy="64294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4214810" y="4348171"/>
            <a:ext cx="500066" cy="64294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857224" y="5143512"/>
            <a:ext cx="28889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No </a:t>
            </a:r>
            <a:r>
              <a:rPr lang="en-US" sz="2400" dirty="0" err="1"/>
              <a:t>superstep</a:t>
            </a:r>
            <a:r>
              <a:rPr lang="en-US" sz="2400" dirty="0"/>
              <a:t> exists</a:t>
            </a:r>
          </a:p>
        </p:txBody>
      </p:sp>
      <p:sp>
        <p:nvSpPr>
          <p:cNvPr id="11" name="Line 22"/>
          <p:cNvSpPr>
            <a:spLocks noChangeShapeType="1"/>
          </p:cNvSpPr>
          <p:nvPr/>
        </p:nvSpPr>
        <p:spPr bwMode="auto">
          <a:xfrm>
            <a:off x="5072066" y="2143116"/>
            <a:ext cx="914400" cy="0"/>
          </a:xfrm>
          <a:prstGeom prst="line">
            <a:avLst/>
          </a:prstGeom>
          <a:noFill/>
          <a:ln w="222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FF"/>
              </a:solidFill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6215074" y="1643050"/>
            <a:ext cx="27146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</a:rPr>
              <a:t>Specification M’ + Current Configuration</a:t>
            </a:r>
          </a:p>
        </p:txBody>
      </p:sp>
      <p:sp>
        <p:nvSpPr>
          <p:cNvPr id="13" name="Line 24"/>
          <p:cNvSpPr>
            <a:spLocks noChangeShapeType="1"/>
          </p:cNvSpPr>
          <p:nvPr/>
        </p:nvSpPr>
        <p:spPr bwMode="auto">
          <a:xfrm flipH="1">
            <a:off x="4110046" y="2609840"/>
            <a:ext cx="1676400" cy="685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960437" y="6072206"/>
            <a:ext cx="2374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3300"/>
                </a:solidFill>
              </a:rPr>
              <a:t>Superstep</a:t>
            </a:r>
            <a:r>
              <a:rPr lang="en-US" sz="2400" dirty="0" smtClean="0">
                <a:solidFill>
                  <a:srgbClr val="FF3300"/>
                </a:solidFill>
              </a:rPr>
              <a:t> for M</a:t>
            </a:r>
            <a:endParaRPr lang="en-US" sz="2400" dirty="0">
              <a:solidFill>
                <a:srgbClr val="FF33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6200000" flipH="1">
            <a:off x="5159127" y="5659201"/>
            <a:ext cx="428628" cy="397381"/>
          </a:xfrm>
          <a:prstGeom prst="straightConnector1">
            <a:avLst/>
          </a:prstGeom>
          <a:noFill/>
          <a:ln w="22225">
            <a:solidFill>
              <a:srgbClr val="FF3300"/>
            </a:solidFill>
            <a:round/>
            <a:headEnd/>
            <a:tailEnd type="triangle" w="lg" len="med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4357686" y="1643050"/>
            <a:ext cx="2214578" cy="1071570"/>
          </a:xfrm>
          <a:prstGeom prst="ellipse">
            <a:avLst/>
          </a:prstGeom>
          <a:noFill/>
          <a:ln w="571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4143372" y="5143512"/>
            <a:ext cx="24432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 smtClean="0"/>
              <a:t>Superstep</a:t>
            </a:r>
            <a:r>
              <a:rPr lang="en-US" sz="2400" dirty="0" smtClean="0"/>
              <a:t> for M’</a:t>
            </a:r>
            <a:endParaRPr lang="en-US" sz="2400" dirty="0"/>
          </a:p>
        </p:txBody>
      </p:sp>
      <p:sp>
        <p:nvSpPr>
          <p:cNvPr id="18" name="Oval 17"/>
          <p:cNvSpPr/>
          <p:nvPr/>
        </p:nvSpPr>
        <p:spPr bwMode="auto">
          <a:xfrm>
            <a:off x="4531809" y="5429264"/>
            <a:ext cx="2071702" cy="785818"/>
          </a:xfrm>
          <a:prstGeom prst="ellipse">
            <a:avLst/>
          </a:prstGeom>
          <a:noFill/>
          <a:ln w="571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Notched Right Arrow 15"/>
          <p:cNvSpPr/>
          <p:nvPr/>
        </p:nvSpPr>
        <p:spPr bwMode="auto">
          <a:xfrm>
            <a:off x="2714612" y="1928802"/>
            <a:ext cx="1500198" cy="357190"/>
          </a:xfrm>
          <a:prstGeom prst="notchedRightArrow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76688E-6 L 0.01875 0.53885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" y="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Superstep</a:t>
            </a:r>
            <a:r>
              <a:rPr lang="en-US" dirty="0" smtClean="0"/>
              <a:t>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en-US" dirty="0" smtClean="0"/>
              <a:t>Given a </a:t>
            </a:r>
            <a:r>
              <a:rPr lang="en-US" dirty="0" err="1" smtClean="0"/>
              <a:t>superstep</a:t>
            </a:r>
            <a:r>
              <a:rPr lang="en-US" dirty="0" smtClean="0"/>
              <a:t> S’ for specification M’, construct a </a:t>
            </a:r>
            <a:r>
              <a:rPr lang="en-US" dirty="0" err="1" smtClean="0"/>
              <a:t>superstep</a:t>
            </a:r>
            <a:r>
              <a:rPr lang="en-US" dirty="0" smtClean="0"/>
              <a:t> S for M</a:t>
            </a:r>
          </a:p>
          <a:p>
            <a:r>
              <a:rPr lang="en-US" dirty="0" smtClean="0"/>
              <a:t>Recall: First three steps removed constructs that cannot participate in the </a:t>
            </a:r>
            <a:r>
              <a:rPr lang="en-US" dirty="0" err="1" smtClean="0"/>
              <a:t>superstep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 Only the last one </a:t>
            </a:r>
            <a:r>
              <a:rPr lang="en-US" dirty="0" smtClean="0">
                <a:sym typeface="Wingdings" pitchFamily="2" charset="2"/>
              </a:rPr>
              <a:t>(Construct Elimination</a:t>
            </a:r>
            <a:r>
              <a:rPr lang="en-US" dirty="0" smtClean="0">
                <a:sym typeface="Wingdings" pitchFamily="2" charset="2"/>
              </a:rPr>
              <a:t>)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    affects the </a:t>
            </a:r>
            <a:r>
              <a:rPr lang="en-US" dirty="0" err="1" smtClean="0">
                <a:sym typeface="Wingdings" pitchFamily="2" charset="2"/>
              </a:rPr>
              <a:t>superstep</a:t>
            </a:r>
            <a:r>
              <a:rPr lang="en-US" dirty="0" smtClean="0">
                <a:sym typeface="Wingdings" pitchFamily="2" charset="2"/>
              </a:rPr>
              <a:t> correctness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Superstep</a:t>
            </a:r>
            <a:r>
              <a:rPr lang="en-US" dirty="0" smtClean="0"/>
              <a:t>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 Elimination removed constructs for which no smartness is </a:t>
            </a:r>
            <a:r>
              <a:rPr lang="en-US" dirty="0" smtClean="0"/>
              <a:t>needed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>
                <a:sym typeface="Wingdings" pitchFamily="2" charset="2"/>
              </a:rPr>
              <a:t>Reconstruction: Execute eliminated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    constructs whenever enabled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</a:t>
            </a:r>
            <a:r>
              <a:rPr lang="en-US" dirty="0"/>
              <a:t>Results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Generalize the phone example, with </a:t>
            </a:r>
            <a:r>
              <a:rPr lang="en-US" i="1" dirty="0"/>
              <a:t>n</a:t>
            </a:r>
            <a:r>
              <a:rPr lang="en-US" dirty="0"/>
              <a:t> phones. ½ of them are in call, and ½  of those are low </a:t>
            </a:r>
            <a:r>
              <a:rPr lang="en-US" dirty="0" smtClean="0"/>
              <a:t>priority</a:t>
            </a:r>
            <a:endParaRPr lang="en-US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286124"/>
            <a:ext cx="7449704" cy="325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</a:t>
            </a:r>
            <a:r>
              <a:rPr lang="en-US" dirty="0"/>
              <a:t>Results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Consider a different initial configuration, in which the </a:t>
            </a:r>
            <a:r>
              <a:rPr lang="en-US" dirty="0"/>
              <a:t>logger is </a:t>
            </a:r>
            <a:r>
              <a:rPr lang="en-US" dirty="0" smtClean="0"/>
              <a:t>off</a:t>
            </a:r>
          </a:p>
          <a:p>
            <a:r>
              <a:rPr lang="en-US" dirty="0" smtClean="0"/>
              <a:t>The acceleration results in an </a:t>
            </a:r>
            <a:r>
              <a:rPr lang="en-US" u="sng" dirty="0" smtClean="0"/>
              <a:t>empty </a:t>
            </a:r>
            <a:r>
              <a:rPr lang="en-US" u="sng" dirty="0" smtClean="0"/>
              <a:t>specifi</a:t>
            </a:r>
            <a:r>
              <a:rPr lang="en-US" u="sng" dirty="0" smtClean="0"/>
              <a:t>cation</a:t>
            </a:r>
            <a:r>
              <a:rPr lang="en-US" dirty="0" smtClean="0"/>
              <a:t> </a:t>
            </a:r>
            <a:r>
              <a:rPr lang="en-US" dirty="0" smtClean="0"/>
              <a:t>(regardless </a:t>
            </a:r>
            <a:r>
              <a:rPr lang="en-US" dirty="0"/>
              <a:t>of #phones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 </a:t>
            </a:r>
            <a:r>
              <a:rPr lang="en-US" dirty="0">
                <a:sym typeface="Wingdings" pitchFamily="2" charset="2"/>
              </a:rPr>
              <a:t>For this case, </a:t>
            </a:r>
            <a:r>
              <a:rPr lang="en-US" i="1" dirty="0" smtClean="0">
                <a:sym typeface="Wingdings" pitchFamily="2" charset="2"/>
              </a:rPr>
              <a:t>any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supserstep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is </a:t>
            </a:r>
            <a:r>
              <a:rPr lang="en-US" dirty="0" smtClean="0">
                <a:sym typeface="Wingdings" pitchFamily="2" charset="2"/>
              </a:rPr>
              <a:t>OK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 Can use naïve play-out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… and smart play-out computation time 	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	reduces to zero!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Future Work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Even better static analysis</a:t>
            </a:r>
          </a:p>
          <a:p>
            <a:r>
              <a:rPr lang="en-US"/>
              <a:t>Abstraction and approximation</a:t>
            </a:r>
          </a:p>
          <a:p>
            <a:r>
              <a:rPr lang="en-US"/>
              <a:t>Incremental superstep construction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2071678"/>
            <a:ext cx="3253979" cy="433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00034" y="642918"/>
            <a:ext cx="538294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1525650" lon="20839094" rev="255214"/>
              </a:camera>
              <a:lightRig rig="threePt" dir="t"/>
            </a:scene3d>
            <a:sp3d>
              <a:bevelT w="50800"/>
            </a:sp3d>
          </a:bodyPr>
          <a:lstStyle/>
          <a:p>
            <a:pPr algn="ctr"/>
            <a:r>
              <a:rPr lang="en-US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 !</a:t>
            </a:r>
            <a:endParaRPr 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LSC Example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1857364"/>
            <a:ext cx="5057671" cy="434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Line Callout 1 3"/>
          <p:cNvSpPr/>
          <p:nvPr/>
        </p:nvSpPr>
        <p:spPr bwMode="auto">
          <a:xfrm>
            <a:off x="642910" y="1500174"/>
            <a:ext cx="1357322" cy="785818"/>
          </a:xfrm>
          <a:prstGeom prst="borderCallout1">
            <a:avLst>
              <a:gd name="adj1" fmla="val 115446"/>
              <a:gd name="adj2" fmla="val 72318"/>
              <a:gd name="adj3" fmla="val 184612"/>
              <a:gd name="adj4" fmla="val 140050"/>
            </a:avLst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Prechart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/>
              <a:t>(if)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Line Callout 1 4"/>
          <p:cNvSpPr/>
          <p:nvPr/>
        </p:nvSpPr>
        <p:spPr bwMode="auto">
          <a:xfrm>
            <a:off x="642910" y="3643314"/>
            <a:ext cx="1357322" cy="785818"/>
          </a:xfrm>
          <a:prstGeom prst="borderCallout1">
            <a:avLst>
              <a:gd name="adj1" fmla="val 115446"/>
              <a:gd name="adj2" fmla="val 72318"/>
              <a:gd name="adj3" fmla="val 184612"/>
              <a:gd name="adj4" fmla="val 140050"/>
            </a:avLst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Main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chart (then)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6429388" y="3643314"/>
            <a:ext cx="2286016" cy="714380"/>
          </a:xfrm>
          <a:prstGeom prst="borderCallout1">
            <a:avLst>
              <a:gd name="adj1" fmla="val 76440"/>
              <a:gd name="adj2" fmla="val -4711"/>
              <a:gd name="adj3" fmla="val 144950"/>
              <a:gd name="adj4" fmla="val -26127"/>
            </a:avLst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Red = hot (must)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LSC Example </a:t>
            </a:r>
            <a:r>
              <a:rPr lang="en-US" dirty="0" smtClean="0"/>
              <a:t>– Cont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214554"/>
            <a:ext cx="3821259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785926"/>
            <a:ext cx="3914798" cy="3973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Line Callout 1 4"/>
          <p:cNvSpPr/>
          <p:nvPr/>
        </p:nvSpPr>
        <p:spPr bwMode="auto">
          <a:xfrm>
            <a:off x="3571868" y="3071810"/>
            <a:ext cx="2286016" cy="714380"/>
          </a:xfrm>
          <a:prstGeom prst="borderCallout1">
            <a:avLst>
              <a:gd name="adj1" fmla="val 76440"/>
              <a:gd name="adj2" fmla="val -4711"/>
              <a:gd name="adj3" fmla="val 144950"/>
              <a:gd name="adj4" fmla="val -26127"/>
            </a:avLst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cs typeface="Arial" pitchFamily="34" charset="0"/>
              </a:rPr>
              <a:t>Blue = cold (may)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LSC Example – Cont – </a:t>
            </a:r>
            <a:br>
              <a:rPr lang="en-US" sz="4000" dirty="0"/>
            </a:br>
            <a:r>
              <a:rPr lang="en-US" sz="4000" dirty="0" smtClean="0"/>
              <a:t>Anti-Scenario (Forbidden Scenario)</a:t>
            </a:r>
            <a:endParaRPr lang="en-US" sz="4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1928802"/>
            <a:ext cx="4580811" cy="3802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Play-Out </a:t>
            </a:r>
            <a:r>
              <a:rPr lang="en-US" sz="2800" dirty="0" smtClean="0">
                <a:solidFill>
                  <a:srgbClr val="FFFF00"/>
                </a:solidFill>
              </a:rPr>
              <a:t>(HM03)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Operational semantics for executing a specification (a set of LSCs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Many LSCs coordinate in order to drive the system’s execution</a:t>
            </a:r>
          </a:p>
          <a:p>
            <a:r>
              <a:rPr lang="en-US" dirty="0" smtClean="0"/>
              <a:t>Similar messages are </a:t>
            </a:r>
            <a:r>
              <a:rPr lang="en-US" i="1" dirty="0" smtClean="0">
                <a:solidFill>
                  <a:srgbClr val="FF0000"/>
                </a:solidFill>
              </a:rPr>
              <a:t>unified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/>
              <a:t>Hold current </a:t>
            </a:r>
            <a:r>
              <a:rPr lang="en-US" i="1" dirty="0">
                <a:solidFill>
                  <a:srgbClr val="FF0000"/>
                </a:solidFill>
              </a:rPr>
              <a:t>cut</a:t>
            </a:r>
            <a:r>
              <a:rPr lang="en-US" i="1" dirty="0"/>
              <a:t>, </a:t>
            </a:r>
            <a:r>
              <a:rPr lang="en-US" dirty="0"/>
              <a:t>and choose an </a:t>
            </a:r>
            <a:r>
              <a:rPr lang="en-US" i="1" dirty="0">
                <a:solidFill>
                  <a:srgbClr val="FF0000"/>
                </a:solidFill>
              </a:rPr>
              <a:t>enabled event</a:t>
            </a:r>
            <a:r>
              <a:rPr lang="en-US" dirty="0"/>
              <a:t> from </a:t>
            </a:r>
            <a:r>
              <a:rPr lang="en-US" dirty="0" smtClean="0"/>
              <a:t>it</a:t>
            </a:r>
            <a:endParaRPr lang="en-US" dirty="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000100" y="6072206"/>
            <a:ext cx="75438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</a:rPr>
              <a:t>[D. </a:t>
            </a:r>
            <a:r>
              <a:rPr lang="en-US" sz="1300" dirty="0" err="1">
                <a:solidFill>
                  <a:srgbClr val="000000"/>
                </a:solidFill>
              </a:rPr>
              <a:t>Harel</a:t>
            </a:r>
            <a:r>
              <a:rPr lang="en-US" sz="1300" dirty="0">
                <a:solidFill>
                  <a:srgbClr val="000000"/>
                </a:solidFill>
              </a:rPr>
              <a:t> and R. </a:t>
            </a:r>
            <a:r>
              <a:rPr lang="en-US" sz="1300" dirty="0" err="1">
                <a:solidFill>
                  <a:srgbClr val="000000"/>
                </a:solidFill>
              </a:rPr>
              <a:t>Marelly</a:t>
            </a:r>
            <a:r>
              <a:rPr lang="en-US" sz="1300" dirty="0">
                <a:solidFill>
                  <a:srgbClr val="000000"/>
                </a:solidFill>
              </a:rPr>
              <a:t>, ``Specifying and Executing Behavioral Requirements: The Play-In/Play-Out Approach'‘, 2003</a:t>
            </a:r>
            <a:r>
              <a:rPr lang="en-US" sz="1300" dirty="0" smtClean="0">
                <a:solidFill>
                  <a:srgbClr val="000000"/>
                </a:solidFill>
              </a:rPr>
              <a:t>]</a:t>
            </a:r>
            <a:endParaRPr lang="en-US" sz="13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Play-Out - Example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1981200" y="2285992"/>
            <a:ext cx="5486400" cy="3167394"/>
            <a:chOff x="1981200" y="2285992"/>
            <a:chExt cx="5486400" cy="3167394"/>
          </a:xfrm>
        </p:grpSpPr>
        <p:pic>
          <p:nvPicPr>
            <p:cNvPr id="36" name="Picture 6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71670" y="2285992"/>
              <a:ext cx="5343525" cy="3167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7" name="Oval 57"/>
            <p:cNvSpPr>
              <a:spLocks noChangeArrowheads="1"/>
            </p:cNvSpPr>
            <p:nvPr/>
          </p:nvSpPr>
          <p:spPr bwMode="auto">
            <a:xfrm>
              <a:off x="2971800" y="4714884"/>
              <a:ext cx="2514600" cy="609600"/>
            </a:xfrm>
            <a:prstGeom prst="ellipse">
              <a:avLst/>
            </a:prstGeom>
            <a:noFill/>
            <a:ln w="25400">
              <a:solidFill>
                <a:srgbClr val="9933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1981200" y="4714884"/>
              <a:ext cx="5486400" cy="76200"/>
              <a:chOff x="1981200" y="3886200"/>
              <a:chExt cx="5486400" cy="76200"/>
            </a:xfrm>
          </p:grpSpPr>
          <p:sp>
            <p:nvSpPr>
              <p:cNvPr id="39" name="Line 13"/>
              <p:cNvSpPr>
                <a:spLocks noChangeShapeType="1"/>
              </p:cNvSpPr>
              <p:nvPr/>
            </p:nvSpPr>
            <p:spPr bwMode="auto">
              <a:xfrm>
                <a:off x="1981200" y="3886200"/>
                <a:ext cx="5486400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14"/>
              <p:cNvSpPr>
                <a:spLocks noChangeShapeType="1"/>
              </p:cNvSpPr>
              <p:nvPr/>
            </p:nvSpPr>
            <p:spPr bwMode="auto">
              <a:xfrm flipH="1">
                <a:off x="24384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30"/>
              <p:cNvSpPr>
                <a:spLocks noChangeShapeType="1"/>
              </p:cNvSpPr>
              <p:nvPr/>
            </p:nvSpPr>
            <p:spPr bwMode="auto">
              <a:xfrm flipH="1">
                <a:off x="25908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31"/>
              <p:cNvSpPr>
                <a:spLocks noChangeShapeType="1"/>
              </p:cNvSpPr>
              <p:nvPr/>
            </p:nvSpPr>
            <p:spPr bwMode="auto">
              <a:xfrm flipH="1">
                <a:off x="27432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32"/>
              <p:cNvSpPr>
                <a:spLocks noChangeShapeType="1"/>
              </p:cNvSpPr>
              <p:nvPr/>
            </p:nvSpPr>
            <p:spPr bwMode="auto">
              <a:xfrm flipH="1">
                <a:off x="28956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33"/>
              <p:cNvSpPr>
                <a:spLocks noChangeShapeType="1"/>
              </p:cNvSpPr>
              <p:nvPr/>
            </p:nvSpPr>
            <p:spPr bwMode="auto">
              <a:xfrm flipH="1">
                <a:off x="30480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34"/>
              <p:cNvSpPr>
                <a:spLocks noChangeShapeType="1"/>
              </p:cNvSpPr>
              <p:nvPr/>
            </p:nvSpPr>
            <p:spPr bwMode="auto">
              <a:xfrm flipH="1">
                <a:off x="32004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35"/>
              <p:cNvSpPr>
                <a:spLocks noChangeShapeType="1"/>
              </p:cNvSpPr>
              <p:nvPr/>
            </p:nvSpPr>
            <p:spPr bwMode="auto">
              <a:xfrm flipH="1">
                <a:off x="33528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36"/>
              <p:cNvSpPr>
                <a:spLocks noChangeShapeType="1"/>
              </p:cNvSpPr>
              <p:nvPr/>
            </p:nvSpPr>
            <p:spPr bwMode="auto">
              <a:xfrm flipH="1">
                <a:off x="35052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37"/>
              <p:cNvSpPr>
                <a:spLocks noChangeShapeType="1"/>
              </p:cNvSpPr>
              <p:nvPr/>
            </p:nvSpPr>
            <p:spPr bwMode="auto">
              <a:xfrm flipH="1">
                <a:off x="36576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38"/>
              <p:cNvSpPr>
                <a:spLocks noChangeShapeType="1"/>
              </p:cNvSpPr>
              <p:nvPr/>
            </p:nvSpPr>
            <p:spPr bwMode="auto">
              <a:xfrm flipH="1">
                <a:off x="38100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39"/>
              <p:cNvSpPr>
                <a:spLocks noChangeShapeType="1"/>
              </p:cNvSpPr>
              <p:nvPr/>
            </p:nvSpPr>
            <p:spPr bwMode="auto">
              <a:xfrm flipH="1">
                <a:off x="39624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40"/>
              <p:cNvSpPr>
                <a:spLocks noChangeShapeType="1"/>
              </p:cNvSpPr>
              <p:nvPr/>
            </p:nvSpPr>
            <p:spPr bwMode="auto">
              <a:xfrm flipH="1">
                <a:off x="41148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41"/>
              <p:cNvSpPr>
                <a:spLocks noChangeShapeType="1"/>
              </p:cNvSpPr>
              <p:nvPr/>
            </p:nvSpPr>
            <p:spPr bwMode="auto">
              <a:xfrm flipH="1">
                <a:off x="42672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42"/>
              <p:cNvSpPr>
                <a:spLocks noChangeShapeType="1"/>
              </p:cNvSpPr>
              <p:nvPr/>
            </p:nvSpPr>
            <p:spPr bwMode="auto">
              <a:xfrm flipH="1">
                <a:off x="44196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43"/>
              <p:cNvSpPr>
                <a:spLocks noChangeShapeType="1"/>
              </p:cNvSpPr>
              <p:nvPr/>
            </p:nvSpPr>
            <p:spPr bwMode="auto">
              <a:xfrm flipH="1">
                <a:off x="45720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44"/>
              <p:cNvSpPr>
                <a:spLocks noChangeShapeType="1"/>
              </p:cNvSpPr>
              <p:nvPr/>
            </p:nvSpPr>
            <p:spPr bwMode="auto">
              <a:xfrm flipH="1">
                <a:off x="47244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45"/>
              <p:cNvSpPr>
                <a:spLocks noChangeShapeType="1"/>
              </p:cNvSpPr>
              <p:nvPr/>
            </p:nvSpPr>
            <p:spPr bwMode="auto">
              <a:xfrm flipH="1">
                <a:off x="48768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46"/>
              <p:cNvSpPr>
                <a:spLocks noChangeShapeType="1"/>
              </p:cNvSpPr>
              <p:nvPr/>
            </p:nvSpPr>
            <p:spPr bwMode="auto">
              <a:xfrm flipH="1">
                <a:off x="50292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47"/>
              <p:cNvSpPr>
                <a:spLocks noChangeShapeType="1"/>
              </p:cNvSpPr>
              <p:nvPr/>
            </p:nvSpPr>
            <p:spPr bwMode="auto">
              <a:xfrm flipH="1">
                <a:off x="51816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Line 48"/>
              <p:cNvSpPr>
                <a:spLocks noChangeShapeType="1"/>
              </p:cNvSpPr>
              <p:nvPr/>
            </p:nvSpPr>
            <p:spPr bwMode="auto">
              <a:xfrm flipH="1">
                <a:off x="53340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Line 49"/>
              <p:cNvSpPr>
                <a:spLocks noChangeShapeType="1"/>
              </p:cNvSpPr>
              <p:nvPr/>
            </p:nvSpPr>
            <p:spPr bwMode="auto">
              <a:xfrm flipH="1">
                <a:off x="54864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50"/>
              <p:cNvSpPr>
                <a:spLocks noChangeShapeType="1"/>
              </p:cNvSpPr>
              <p:nvPr/>
            </p:nvSpPr>
            <p:spPr bwMode="auto">
              <a:xfrm flipH="1">
                <a:off x="56388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51"/>
              <p:cNvSpPr>
                <a:spLocks noChangeShapeType="1"/>
              </p:cNvSpPr>
              <p:nvPr/>
            </p:nvSpPr>
            <p:spPr bwMode="auto">
              <a:xfrm flipH="1">
                <a:off x="57912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52"/>
              <p:cNvSpPr>
                <a:spLocks noChangeShapeType="1"/>
              </p:cNvSpPr>
              <p:nvPr/>
            </p:nvSpPr>
            <p:spPr bwMode="auto">
              <a:xfrm flipH="1">
                <a:off x="59436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Line 53"/>
              <p:cNvSpPr>
                <a:spLocks noChangeShapeType="1"/>
              </p:cNvSpPr>
              <p:nvPr/>
            </p:nvSpPr>
            <p:spPr bwMode="auto">
              <a:xfrm flipH="1">
                <a:off x="60960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54"/>
              <p:cNvSpPr>
                <a:spLocks noChangeShapeType="1"/>
              </p:cNvSpPr>
              <p:nvPr/>
            </p:nvSpPr>
            <p:spPr bwMode="auto">
              <a:xfrm flipH="1">
                <a:off x="62484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55"/>
              <p:cNvSpPr>
                <a:spLocks noChangeShapeType="1"/>
              </p:cNvSpPr>
              <p:nvPr/>
            </p:nvSpPr>
            <p:spPr bwMode="auto">
              <a:xfrm flipH="1">
                <a:off x="64008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56"/>
              <p:cNvSpPr>
                <a:spLocks noChangeShapeType="1"/>
              </p:cNvSpPr>
              <p:nvPr/>
            </p:nvSpPr>
            <p:spPr bwMode="auto">
              <a:xfrm flipH="1">
                <a:off x="65532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Line 55"/>
              <p:cNvSpPr>
                <a:spLocks noChangeShapeType="1"/>
              </p:cNvSpPr>
              <p:nvPr/>
            </p:nvSpPr>
            <p:spPr bwMode="auto">
              <a:xfrm flipH="1">
                <a:off x="67056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56"/>
              <p:cNvSpPr>
                <a:spLocks noChangeShapeType="1"/>
              </p:cNvSpPr>
              <p:nvPr/>
            </p:nvSpPr>
            <p:spPr bwMode="auto">
              <a:xfrm flipH="1">
                <a:off x="68580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55"/>
              <p:cNvSpPr>
                <a:spLocks noChangeShapeType="1"/>
              </p:cNvSpPr>
              <p:nvPr/>
            </p:nvSpPr>
            <p:spPr bwMode="auto">
              <a:xfrm flipH="1">
                <a:off x="70104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56"/>
              <p:cNvSpPr>
                <a:spLocks noChangeShapeType="1"/>
              </p:cNvSpPr>
              <p:nvPr/>
            </p:nvSpPr>
            <p:spPr bwMode="auto">
              <a:xfrm flipH="1">
                <a:off x="71628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55"/>
              <p:cNvSpPr>
                <a:spLocks noChangeShapeType="1"/>
              </p:cNvSpPr>
              <p:nvPr/>
            </p:nvSpPr>
            <p:spPr bwMode="auto">
              <a:xfrm flipH="1">
                <a:off x="21336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56"/>
              <p:cNvSpPr>
                <a:spLocks noChangeShapeType="1"/>
              </p:cNvSpPr>
              <p:nvPr/>
            </p:nvSpPr>
            <p:spPr bwMode="auto">
              <a:xfrm flipH="1">
                <a:off x="2286000" y="3886200"/>
                <a:ext cx="76200" cy="76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74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857364"/>
            <a:ext cx="373026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" name="Picture 6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7" y="2700745"/>
            <a:ext cx="4000528" cy="237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Play-Out - Example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01652" y="4533969"/>
            <a:ext cx="3552825" cy="57150"/>
            <a:chOff x="1392" y="2448"/>
            <a:chExt cx="2976" cy="48"/>
          </a:xfrm>
        </p:grpSpPr>
        <p:sp>
          <p:nvSpPr>
            <p:cNvPr id="27655" name="Line 7"/>
            <p:cNvSpPr>
              <a:spLocks noChangeShapeType="1"/>
            </p:cNvSpPr>
            <p:nvPr/>
          </p:nvSpPr>
          <p:spPr bwMode="auto">
            <a:xfrm>
              <a:off x="1392" y="2448"/>
              <a:ext cx="2976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56" name="Line 8"/>
            <p:cNvSpPr>
              <a:spLocks noChangeShapeType="1"/>
            </p:cNvSpPr>
            <p:nvPr/>
          </p:nvSpPr>
          <p:spPr bwMode="auto">
            <a:xfrm flipH="1">
              <a:off x="153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57" name="Line 9"/>
            <p:cNvSpPr>
              <a:spLocks noChangeShapeType="1"/>
            </p:cNvSpPr>
            <p:nvPr/>
          </p:nvSpPr>
          <p:spPr bwMode="auto">
            <a:xfrm flipH="1">
              <a:off x="163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58" name="Line 10"/>
            <p:cNvSpPr>
              <a:spLocks noChangeShapeType="1"/>
            </p:cNvSpPr>
            <p:nvPr/>
          </p:nvSpPr>
          <p:spPr bwMode="auto">
            <a:xfrm flipH="1">
              <a:off x="172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Line 11"/>
            <p:cNvSpPr>
              <a:spLocks noChangeShapeType="1"/>
            </p:cNvSpPr>
            <p:nvPr/>
          </p:nvSpPr>
          <p:spPr bwMode="auto">
            <a:xfrm flipH="1">
              <a:off x="182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60" name="Line 12"/>
            <p:cNvSpPr>
              <a:spLocks noChangeShapeType="1"/>
            </p:cNvSpPr>
            <p:nvPr/>
          </p:nvSpPr>
          <p:spPr bwMode="auto">
            <a:xfrm flipH="1">
              <a:off x="192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61" name="Line 13"/>
            <p:cNvSpPr>
              <a:spLocks noChangeShapeType="1"/>
            </p:cNvSpPr>
            <p:nvPr/>
          </p:nvSpPr>
          <p:spPr bwMode="auto">
            <a:xfrm flipH="1">
              <a:off x="201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Line 14"/>
            <p:cNvSpPr>
              <a:spLocks noChangeShapeType="1"/>
            </p:cNvSpPr>
            <p:nvPr/>
          </p:nvSpPr>
          <p:spPr bwMode="auto">
            <a:xfrm flipH="1">
              <a:off x="211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Line 15"/>
            <p:cNvSpPr>
              <a:spLocks noChangeShapeType="1"/>
            </p:cNvSpPr>
            <p:nvPr/>
          </p:nvSpPr>
          <p:spPr bwMode="auto">
            <a:xfrm flipH="1">
              <a:off x="220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Line 16"/>
            <p:cNvSpPr>
              <a:spLocks noChangeShapeType="1"/>
            </p:cNvSpPr>
            <p:nvPr/>
          </p:nvSpPr>
          <p:spPr bwMode="auto">
            <a:xfrm flipH="1">
              <a:off x="230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Line 17"/>
            <p:cNvSpPr>
              <a:spLocks noChangeShapeType="1"/>
            </p:cNvSpPr>
            <p:nvPr/>
          </p:nvSpPr>
          <p:spPr bwMode="auto">
            <a:xfrm flipH="1">
              <a:off x="240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Line 18"/>
            <p:cNvSpPr>
              <a:spLocks noChangeShapeType="1"/>
            </p:cNvSpPr>
            <p:nvPr/>
          </p:nvSpPr>
          <p:spPr bwMode="auto">
            <a:xfrm flipH="1">
              <a:off x="249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67" name="Line 19"/>
            <p:cNvSpPr>
              <a:spLocks noChangeShapeType="1"/>
            </p:cNvSpPr>
            <p:nvPr/>
          </p:nvSpPr>
          <p:spPr bwMode="auto">
            <a:xfrm flipH="1">
              <a:off x="259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68" name="Line 20"/>
            <p:cNvSpPr>
              <a:spLocks noChangeShapeType="1"/>
            </p:cNvSpPr>
            <p:nvPr/>
          </p:nvSpPr>
          <p:spPr bwMode="auto">
            <a:xfrm flipH="1">
              <a:off x="268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Line 21"/>
            <p:cNvSpPr>
              <a:spLocks noChangeShapeType="1"/>
            </p:cNvSpPr>
            <p:nvPr/>
          </p:nvSpPr>
          <p:spPr bwMode="auto">
            <a:xfrm flipH="1">
              <a:off x="278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Line 22"/>
            <p:cNvSpPr>
              <a:spLocks noChangeShapeType="1"/>
            </p:cNvSpPr>
            <p:nvPr/>
          </p:nvSpPr>
          <p:spPr bwMode="auto">
            <a:xfrm flipH="1">
              <a:off x="288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Line 23"/>
            <p:cNvSpPr>
              <a:spLocks noChangeShapeType="1"/>
            </p:cNvSpPr>
            <p:nvPr/>
          </p:nvSpPr>
          <p:spPr bwMode="auto">
            <a:xfrm flipH="1">
              <a:off x="297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Line 24"/>
            <p:cNvSpPr>
              <a:spLocks noChangeShapeType="1"/>
            </p:cNvSpPr>
            <p:nvPr/>
          </p:nvSpPr>
          <p:spPr bwMode="auto">
            <a:xfrm flipH="1">
              <a:off x="307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73" name="Line 25"/>
            <p:cNvSpPr>
              <a:spLocks noChangeShapeType="1"/>
            </p:cNvSpPr>
            <p:nvPr/>
          </p:nvSpPr>
          <p:spPr bwMode="auto">
            <a:xfrm flipH="1">
              <a:off x="316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Line 26"/>
            <p:cNvSpPr>
              <a:spLocks noChangeShapeType="1"/>
            </p:cNvSpPr>
            <p:nvPr/>
          </p:nvSpPr>
          <p:spPr bwMode="auto">
            <a:xfrm flipH="1">
              <a:off x="326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75" name="Line 27"/>
            <p:cNvSpPr>
              <a:spLocks noChangeShapeType="1"/>
            </p:cNvSpPr>
            <p:nvPr/>
          </p:nvSpPr>
          <p:spPr bwMode="auto">
            <a:xfrm flipH="1">
              <a:off x="336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Line 28"/>
            <p:cNvSpPr>
              <a:spLocks noChangeShapeType="1"/>
            </p:cNvSpPr>
            <p:nvPr/>
          </p:nvSpPr>
          <p:spPr bwMode="auto">
            <a:xfrm flipH="1">
              <a:off x="345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77" name="Line 29"/>
            <p:cNvSpPr>
              <a:spLocks noChangeShapeType="1"/>
            </p:cNvSpPr>
            <p:nvPr/>
          </p:nvSpPr>
          <p:spPr bwMode="auto">
            <a:xfrm flipH="1">
              <a:off x="355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Line 30"/>
            <p:cNvSpPr>
              <a:spLocks noChangeShapeType="1"/>
            </p:cNvSpPr>
            <p:nvPr/>
          </p:nvSpPr>
          <p:spPr bwMode="auto">
            <a:xfrm flipH="1">
              <a:off x="364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79" name="Line 31"/>
            <p:cNvSpPr>
              <a:spLocks noChangeShapeType="1"/>
            </p:cNvSpPr>
            <p:nvPr/>
          </p:nvSpPr>
          <p:spPr bwMode="auto">
            <a:xfrm flipH="1">
              <a:off x="374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80" name="Line 32"/>
            <p:cNvSpPr>
              <a:spLocks noChangeShapeType="1"/>
            </p:cNvSpPr>
            <p:nvPr/>
          </p:nvSpPr>
          <p:spPr bwMode="auto">
            <a:xfrm flipH="1">
              <a:off x="384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81" name="Line 33"/>
            <p:cNvSpPr>
              <a:spLocks noChangeShapeType="1"/>
            </p:cNvSpPr>
            <p:nvPr/>
          </p:nvSpPr>
          <p:spPr bwMode="auto">
            <a:xfrm flipH="1">
              <a:off x="393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82" name="Line 34"/>
            <p:cNvSpPr>
              <a:spLocks noChangeShapeType="1"/>
            </p:cNvSpPr>
            <p:nvPr/>
          </p:nvSpPr>
          <p:spPr bwMode="auto">
            <a:xfrm flipH="1">
              <a:off x="403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83" name="Line 35"/>
            <p:cNvSpPr>
              <a:spLocks noChangeShapeType="1"/>
            </p:cNvSpPr>
            <p:nvPr/>
          </p:nvSpPr>
          <p:spPr bwMode="auto">
            <a:xfrm flipH="1">
              <a:off x="412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84" name="Oval 36"/>
          <p:cNvSpPr>
            <a:spLocks noChangeArrowheads="1"/>
          </p:cNvSpPr>
          <p:nvPr/>
        </p:nvSpPr>
        <p:spPr bwMode="auto">
          <a:xfrm>
            <a:off x="1071538" y="4497392"/>
            <a:ext cx="1928826" cy="503244"/>
          </a:xfrm>
          <a:prstGeom prst="ellips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88" name="Oval 40"/>
          <p:cNvSpPr>
            <a:spLocks noChangeArrowheads="1"/>
          </p:cNvSpPr>
          <p:nvPr/>
        </p:nvSpPr>
        <p:spPr bwMode="auto">
          <a:xfrm>
            <a:off x="5486400" y="2714620"/>
            <a:ext cx="1728806" cy="485780"/>
          </a:xfrm>
          <a:prstGeom prst="ellipse">
            <a:avLst/>
          </a:prstGeom>
          <a:noFill/>
          <a:ln w="19050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485775" y="4886772"/>
            <a:ext cx="3552825" cy="57150"/>
            <a:chOff x="1392" y="2448"/>
            <a:chExt cx="2976" cy="48"/>
          </a:xfrm>
        </p:grpSpPr>
        <p:sp>
          <p:nvSpPr>
            <p:cNvPr id="27690" name="Line 42"/>
            <p:cNvSpPr>
              <a:spLocks noChangeShapeType="1"/>
            </p:cNvSpPr>
            <p:nvPr/>
          </p:nvSpPr>
          <p:spPr bwMode="auto">
            <a:xfrm>
              <a:off x="1392" y="2448"/>
              <a:ext cx="2976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91" name="Line 43"/>
            <p:cNvSpPr>
              <a:spLocks noChangeShapeType="1"/>
            </p:cNvSpPr>
            <p:nvPr/>
          </p:nvSpPr>
          <p:spPr bwMode="auto">
            <a:xfrm flipH="1">
              <a:off x="153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Line 44"/>
            <p:cNvSpPr>
              <a:spLocks noChangeShapeType="1"/>
            </p:cNvSpPr>
            <p:nvPr/>
          </p:nvSpPr>
          <p:spPr bwMode="auto">
            <a:xfrm flipH="1">
              <a:off x="163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93" name="Line 45"/>
            <p:cNvSpPr>
              <a:spLocks noChangeShapeType="1"/>
            </p:cNvSpPr>
            <p:nvPr/>
          </p:nvSpPr>
          <p:spPr bwMode="auto">
            <a:xfrm flipH="1">
              <a:off x="172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94" name="Line 46"/>
            <p:cNvSpPr>
              <a:spLocks noChangeShapeType="1"/>
            </p:cNvSpPr>
            <p:nvPr/>
          </p:nvSpPr>
          <p:spPr bwMode="auto">
            <a:xfrm flipH="1">
              <a:off x="182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95" name="Line 47"/>
            <p:cNvSpPr>
              <a:spLocks noChangeShapeType="1"/>
            </p:cNvSpPr>
            <p:nvPr/>
          </p:nvSpPr>
          <p:spPr bwMode="auto">
            <a:xfrm flipH="1">
              <a:off x="192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96" name="Line 48"/>
            <p:cNvSpPr>
              <a:spLocks noChangeShapeType="1"/>
            </p:cNvSpPr>
            <p:nvPr/>
          </p:nvSpPr>
          <p:spPr bwMode="auto">
            <a:xfrm flipH="1">
              <a:off x="201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97" name="Line 49"/>
            <p:cNvSpPr>
              <a:spLocks noChangeShapeType="1"/>
            </p:cNvSpPr>
            <p:nvPr/>
          </p:nvSpPr>
          <p:spPr bwMode="auto">
            <a:xfrm flipH="1">
              <a:off x="211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98" name="Line 50"/>
            <p:cNvSpPr>
              <a:spLocks noChangeShapeType="1"/>
            </p:cNvSpPr>
            <p:nvPr/>
          </p:nvSpPr>
          <p:spPr bwMode="auto">
            <a:xfrm flipH="1">
              <a:off x="220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99" name="Line 51"/>
            <p:cNvSpPr>
              <a:spLocks noChangeShapeType="1"/>
            </p:cNvSpPr>
            <p:nvPr/>
          </p:nvSpPr>
          <p:spPr bwMode="auto">
            <a:xfrm flipH="1">
              <a:off x="230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00" name="Line 52"/>
            <p:cNvSpPr>
              <a:spLocks noChangeShapeType="1"/>
            </p:cNvSpPr>
            <p:nvPr/>
          </p:nvSpPr>
          <p:spPr bwMode="auto">
            <a:xfrm flipH="1">
              <a:off x="240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01" name="Line 53"/>
            <p:cNvSpPr>
              <a:spLocks noChangeShapeType="1"/>
            </p:cNvSpPr>
            <p:nvPr/>
          </p:nvSpPr>
          <p:spPr bwMode="auto">
            <a:xfrm flipH="1">
              <a:off x="249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02" name="Line 54"/>
            <p:cNvSpPr>
              <a:spLocks noChangeShapeType="1"/>
            </p:cNvSpPr>
            <p:nvPr/>
          </p:nvSpPr>
          <p:spPr bwMode="auto">
            <a:xfrm flipH="1">
              <a:off x="259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03" name="Line 55"/>
            <p:cNvSpPr>
              <a:spLocks noChangeShapeType="1"/>
            </p:cNvSpPr>
            <p:nvPr/>
          </p:nvSpPr>
          <p:spPr bwMode="auto">
            <a:xfrm flipH="1">
              <a:off x="268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04" name="Line 56"/>
            <p:cNvSpPr>
              <a:spLocks noChangeShapeType="1"/>
            </p:cNvSpPr>
            <p:nvPr/>
          </p:nvSpPr>
          <p:spPr bwMode="auto">
            <a:xfrm flipH="1">
              <a:off x="278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05" name="Line 57"/>
            <p:cNvSpPr>
              <a:spLocks noChangeShapeType="1"/>
            </p:cNvSpPr>
            <p:nvPr/>
          </p:nvSpPr>
          <p:spPr bwMode="auto">
            <a:xfrm flipH="1">
              <a:off x="288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06" name="Line 58"/>
            <p:cNvSpPr>
              <a:spLocks noChangeShapeType="1"/>
            </p:cNvSpPr>
            <p:nvPr/>
          </p:nvSpPr>
          <p:spPr bwMode="auto">
            <a:xfrm flipH="1">
              <a:off x="297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07" name="Line 59"/>
            <p:cNvSpPr>
              <a:spLocks noChangeShapeType="1"/>
            </p:cNvSpPr>
            <p:nvPr/>
          </p:nvSpPr>
          <p:spPr bwMode="auto">
            <a:xfrm flipH="1">
              <a:off x="307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08" name="Line 60"/>
            <p:cNvSpPr>
              <a:spLocks noChangeShapeType="1"/>
            </p:cNvSpPr>
            <p:nvPr/>
          </p:nvSpPr>
          <p:spPr bwMode="auto">
            <a:xfrm flipH="1">
              <a:off x="316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09" name="Line 61"/>
            <p:cNvSpPr>
              <a:spLocks noChangeShapeType="1"/>
            </p:cNvSpPr>
            <p:nvPr/>
          </p:nvSpPr>
          <p:spPr bwMode="auto">
            <a:xfrm flipH="1">
              <a:off x="326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10" name="Line 62"/>
            <p:cNvSpPr>
              <a:spLocks noChangeShapeType="1"/>
            </p:cNvSpPr>
            <p:nvPr/>
          </p:nvSpPr>
          <p:spPr bwMode="auto">
            <a:xfrm flipH="1">
              <a:off x="336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11" name="Line 63"/>
            <p:cNvSpPr>
              <a:spLocks noChangeShapeType="1"/>
            </p:cNvSpPr>
            <p:nvPr/>
          </p:nvSpPr>
          <p:spPr bwMode="auto">
            <a:xfrm flipH="1">
              <a:off x="345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12" name="Line 64"/>
            <p:cNvSpPr>
              <a:spLocks noChangeShapeType="1"/>
            </p:cNvSpPr>
            <p:nvPr/>
          </p:nvSpPr>
          <p:spPr bwMode="auto">
            <a:xfrm flipH="1">
              <a:off x="355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13" name="Line 65"/>
            <p:cNvSpPr>
              <a:spLocks noChangeShapeType="1"/>
            </p:cNvSpPr>
            <p:nvPr/>
          </p:nvSpPr>
          <p:spPr bwMode="auto">
            <a:xfrm flipH="1">
              <a:off x="364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14" name="Line 66"/>
            <p:cNvSpPr>
              <a:spLocks noChangeShapeType="1"/>
            </p:cNvSpPr>
            <p:nvPr/>
          </p:nvSpPr>
          <p:spPr bwMode="auto">
            <a:xfrm flipH="1">
              <a:off x="374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15" name="Line 67"/>
            <p:cNvSpPr>
              <a:spLocks noChangeShapeType="1"/>
            </p:cNvSpPr>
            <p:nvPr/>
          </p:nvSpPr>
          <p:spPr bwMode="auto">
            <a:xfrm flipH="1">
              <a:off x="384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Line 68"/>
            <p:cNvSpPr>
              <a:spLocks noChangeShapeType="1"/>
            </p:cNvSpPr>
            <p:nvPr/>
          </p:nvSpPr>
          <p:spPr bwMode="auto">
            <a:xfrm flipH="1">
              <a:off x="393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17" name="Line 69"/>
            <p:cNvSpPr>
              <a:spLocks noChangeShapeType="1"/>
            </p:cNvSpPr>
            <p:nvPr/>
          </p:nvSpPr>
          <p:spPr bwMode="auto">
            <a:xfrm flipH="1">
              <a:off x="403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18" name="Line 70"/>
            <p:cNvSpPr>
              <a:spLocks noChangeShapeType="1"/>
            </p:cNvSpPr>
            <p:nvPr/>
          </p:nvSpPr>
          <p:spPr bwMode="auto">
            <a:xfrm flipH="1">
              <a:off x="412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01"/>
          <p:cNvGrpSpPr>
            <a:grpSpLocks/>
          </p:cNvGrpSpPr>
          <p:nvPr/>
        </p:nvGrpSpPr>
        <p:grpSpPr bwMode="auto">
          <a:xfrm>
            <a:off x="4876800" y="3352800"/>
            <a:ext cx="2895600" cy="57150"/>
            <a:chOff x="3072" y="2112"/>
            <a:chExt cx="1824" cy="36"/>
          </a:xfrm>
        </p:grpSpPr>
        <p:sp>
          <p:nvSpPr>
            <p:cNvPr id="27720" name="Line 72"/>
            <p:cNvSpPr>
              <a:spLocks noChangeShapeType="1"/>
            </p:cNvSpPr>
            <p:nvPr/>
          </p:nvSpPr>
          <p:spPr bwMode="auto">
            <a:xfrm>
              <a:off x="3072" y="2112"/>
              <a:ext cx="1824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23" name="Line 75"/>
            <p:cNvSpPr>
              <a:spLocks noChangeShapeType="1"/>
            </p:cNvSpPr>
            <p:nvPr/>
          </p:nvSpPr>
          <p:spPr bwMode="auto">
            <a:xfrm flipH="1">
              <a:off x="3133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24" name="Line 76"/>
            <p:cNvSpPr>
              <a:spLocks noChangeShapeType="1"/>
            </p:cNvSpPr>
            <p:nvPr/>
          </p:nvSpPr>
          <p:spPr bwMode="auto">
            <a:xfrm flipH="1">
              <a:off x="3205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25" name="Line 77"/>
            <p:cNvSpPr>
              <a:spLocks noChangeShapeType="1"/>
            </p:cNvSpPr>
            <p:nvPr/>
          </p:nvSpPr>
          <p:spPr bwMode="auto">
            <a:xfrm flipH="1">
              <a:off x="3277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26" name="Line 78"/>
            <p:cNvSpPr>
              <a:spLocks noChangeShapeType="1"/>
            </p:cNvSpPr>
            <p:nvPr/>
          </p:nvSpPr>
          <p:spPr bwMode="auto">
            <a:xfrm flipH="1">
              <a:off x="3349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27" name="Line 79"/>
            <p:cNvSpPr>
              <a:spLocks noChangeShapeType="1"/>
            </p:cNvSpPr>
            <p:nvPr/>
          </p:nvSpPr>
          <p:spPr bwMode="auto">
            <a:xfrm flipH="1">
              <a:off x="3421" y="2112"/>
              <a:ext cx="37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28" name="Line 80"/>
            <p:cNvSpPr>
              <a:spLocks noChangeShapeType="1"/>
            </p:cNvSpPr>
            <p:nvPr/>
          </p:nvSpPr>
          <p:spPr bwMode="auto">
            <a:xfrm flipH="1">
              <a:off x="3494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29" name="Line 81"/>
            <p:cNvSpPr>
              <a:spLocks noChangeShapeType="1"/>
            </p:cNvSpPr>
            <p:nvPr/>
          </p:nvSpPr>
          <p:spPr bwMode="auto">
            <a:xfrm flipH="1">
              <a:off x="3566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30" name="Line 82"/>
            <p:cNvSpPr>
              <a:spLocks noChangeShapeType="1"/>
            </p:cNvSpPr>
            <p:nvPr/>
          </p:nvSpPr>
          <p:spPr bwMode="auto">
            <a:xfrm flipH="1">
              <a:off x="3638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31" name="Line 83"/>
            <p:cNvSpPr>
              <a:spLocks noChangeShapeType="1"/>
            </p:cNvSpPr>
            <p:nvPr/>
          </p:nvSpPr>
          <p:spPr bwMode="auto">
            <a:xfrm flipH="1">
              <a:off x="3710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32" name="Line 84"/>
            <p:cNvSpPr>
              <a:spLocks noChangeShapeType="1"/>
            </p:cNvSpPr>
            <p:nvPr/>
          </p:nvSpPr>
          <p:spPr bwMode="auto">
            <a:xfrm flipH="1">
              <a:off x="3782" y="2112"/>
              <a:ext cx="37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33" name="Line 85"/>
            <p:cNvSpPr>
              <a:spLocks noChangeShapeType="1"/>
            </p:cNvSpPr>
            <p:nvPr/>
          </p:nvSpPr>
          <p:spPr bwMode="auto">
            <a:xfrm flipH="1">
              <a:off x="3855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34" name="Line 86"/>
            <p:cNvSpPr>
              <a:spLocks noChangeShapeType="1"/>
            </p:cNvSpPr>
            <p:nvPr/>
          </p:nvSpPr>
          <p:spPr bwMode="auto">
            <a:xfrm flipH="1">
              <a:off x="3927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35" name="Line 87"/>
            <p:cNvSpPr>
              <a:spLocks noChangeShapeType="1"/>
            </p:cNvSpPr>
            <p:nvPr/>
          </p:nvSpPr>
          <p:spPr bwMode="auto">
            <a:xfrm flipH="1">
              <a:off x="3999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36" name="Line 88"/>
            <p:cNvSpPr>
              <a:spLocks noChangeShapeType="1"/>
            </p:cNvSpPr>
            <p:nvPr/>
          </p:nvSpPr>
          <p:spPr bwMode="auto">
            <a:xfrm flipH="1">
              <a:off x="4071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37" name="Line 89"/>
            <p:cNvSpPr>
              <a:spLocks noChangeShapeType="1"/>
            </p:cNvSpPr>
            <p:nvPr/>
          </p:nvSpPr>
          <p:spPr bwMode="auto">
            <a:xfrm flipH="1">
              <a:off x="4143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38" name="Line 90"/>
            <p:cNvSpPr>
              <a:spLocks noChangeShapeType="1"/>
            </p:cNvSpPr>
            <p:nvPr/>
          </p:nvSpPr>
          <p:spPr bwMode="auto">
            <a:xfrm flipH="1">
              <a:off x="4216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39" name="Line 91"/>
            <p:cNvSpPr>
              <a:spLocks noChangeShapeType="1"/>
            </p:cNvSpPr>
            <p:nvPr/>
          </p:nvSpPr>
          <p:spPr bwMode="auto">
            <a:xfrm flipH="1">
              <a:off x="4288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40" name="Line 92"/>
            <p:cNvSpPr>
              <a:spLocks noChangeShapeType="1"/>
            </p:cNvSpPr>
            <p:nvPr/>
          </p:nvSpPr>
          <p:spPr bwMode="auto">
            <a:xfrm flipH="1">
              <a:off x="4360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41" name="Line 93"/>
            <p:cNvSpPr>
              <a:spLocks noChangeShapeType="1"/>
            </p:cNvSpPr>
            <p:nvPr/>
          </p:nvSpPr>
          <p:spPr bwMode="auto">
            <a:xfrm flipH="1">
              <a:off x="4432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42" name="Line 94"/>
            <p:cNvSpPr>
              <a:spLocks noChangeShapeType="1"/>
            </p:cNvSpPr>
            <p:nvPr/>
          </p:nvSpPr>
          <p:spPr bwMode="auto">
            <a:xfrm flipH="1">
              <a:off x="4504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43" name="Line 95"/>
            <p:cNvSpPr>
              <a:spLocks noChangeShapeType="1"/>
            </p:cNvSpPr>
            <p:nvPr/>
          </p:nvSpPr>
          <p:spPr bwMode="auto">
            <a:xfrm flipH="1">
              <a:off x="4577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44" name="Line 96"/>
            <p:cNvSpPr>
              <a:spLocks noChangeShapeType="1"/>
            </p:cNvSpPr>
            <p:nvPr/>
          </p:nvSpPr>
          <p:spPr bwMode="auto">
            <a:xfrm flipH="1">
              <a:off x="4649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45" name="Line 97"/>
            <p:cNvSpPr>
              <a:spLocks noChangeShapeType="1"/>
            </p:cNvSpPr>
            <p:nvPr/>
          </p:nvSpPr>
          <p:spPr bwMode="auto">
            <a:xfrm flipH="1">
              <a:off x="4721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46" name="Line 98"/>
            <p:cNvSpPr>
              <a:spLocks noChangeShapeType="1"/>
            </p:cNvSpPr>
            <p:nvPr/>
          </p:nvSpPr>
          <p:spPr bwMode="auto">
            <a:xfrm flipH="1">
              <a:off x="4793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750" name="Oval 102"/>
          <p:cNvSpPr>
            <a:spLocks noChangeArrowheads="1"/>
          </p:cNvSpPr>
          <p:nvPr/>
        </p:nvSpPr>
        <p:spPr bwMode="auto">
          <a:xfrm>
            <a:off x="5029200" y="3352800"/>
            <a:ext cx="2543196" cy="504828"/>
          </a:xfrm>
          <a:prstGeom prst="ellipse">
            <a:avLst/>
          </a:prstGeom>
          <a:noFill/>
          <a:ln w="19050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03"/>
          <p:cNvGrpSpPr>
            <a:grpSpLocks/>
          </p:cNvGrpSpPr>
          <p:nvPr/>
        </p:nvGrpSpPr>
        <p:grpSpPr bwMode="auto">
          <a:xfrm>
            <a:off x="4929190" y="3786190"/>
            <a:ext cx="2895600" cy="57150"/>
            <a:chOff x="3072" y="2112"/>
            <a:chExt cx="1824" cy="36"/>
          </a:xfrm>
        </p:grpSpPr>
        <p:sp>
          <p:nvSpPr>
            <p:cNvPr id="27752" name="Line 104"/>
            <p:cNvSpPr>
              <a:spLocks noChangeShapeType="1"/>
            </p:cNvSpPr>
            <p:nvPr/>
          </p:nvSpPr>
          <p:spPr bwMode="auto">
            <a:xfrm>
              <a:off x="3072" y="2112"/>
              <a:ext cx="1824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53" name="Line 105"/>
            <p:cNvSpPr>
              <a:spLocks noChangeShapeType="1"/>
            </p:cNvSpPr>
            <p:nvPr/>
          </p:nvSpPr>
          <p:spPr bwMode="auto">
            <a:xfrm flipH="1">
              <a:off x="3133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54" name="Line 106"/>
            <p:cNvSpPr>
              <a:spLocks noChangeShapeType="1"/>
            </p:cNvSpPr>
            <p:nvPr/>
          </p:nvSpPr>
          <p:spPr bwMode="auto">
            <a:xfrm flipH="1">
              <a:off x="3205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55" name="Line 107"/>
            <p:cNvSpPr>
              <a:spLocks noChangeShapeType="1"/>
            </p:cNvSpPr>
            <p:nvPr/>
          </p:nvSpPr>
          <p:spPr bwMode="auto">
            <a:xfrm flipH="1">
              <a:off x="3277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56" name="Line 108"/>
            <p:cNvSpPr>
              <a:spLocks noChangeShapeType="1"/>
            </p:cNvSpPr>
            <p:nvPr/>
          </p:nvSpPr>
          <p:spPr bwMode="auto">
            <a:xfrm flipH="1">
              <a:off x="3349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57" name="Line 109"/>
            <p:cNvSpPr>
              <a:spLocks noChangeShapeType="1"/>
            </p:cNvSpPr>
            <p:nvPr/>
          </p:nvSpPr>
          <p:spPr bwMode="auto">
            <a:xfrm flipH="1">
              <a:off x="3421" y="2112"/>
              <a:ext cx="37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58" name="Line 110"/>
            <p:cNvSpPr>
              <a:spLocks noChangeShapeType="1"/>
            </p:cNvSpPr>
            <p:nvPr/>
          </p:nvSpPr>
          <p:spPr bwMode="auto">
            <a:xfrm flipH="1">
              <a:off x="3494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59" name="Line 111"/>
            <p:cNvSpPr>
              <a:spLocks noChangeShapeType="1"/>
            </p:cNvSpPr>
            <p:nvPr/>
          </p:nvSpPr>
          <p:spPr bwMode="auto">
            <a:xfrm flipH="1">
              <a:off x="3566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60" name="Line 112"/>
            <p:cNvSpPr>
              <a:spLocks noChangeShapeType="1"/>
            </p:cNvSpPr>
            <p:nvPr/>
          </p:nvSpPr>
          <p:spPr bwMode="auto">
            <a:xfrm flipH="1">
              <a:off x="3638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61" name="Line 113"/>
            <p:cNvSpPr>
              <a:spLocks noChangeShapeType="1"/>
            </p:cNvSpPr>
            <p:nvPr/>
          </p:nvSpPr>
          <p:spPr bwMode="auto">
            <a:xfrm flipH="1">
              <a:off x="3710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62" name="Line 114"/>
            <p:cNvSpPr>
              <a:spLocks noChangeShapeType="1"/>
            </p:cNvSpPr>
            <p:nvPr/>
          </p:nvSpPr>
          <p:spPr bwMode="auto">
            <a:xfrm flipH="1">
              <a:off x="3782" y="2112"/>
              <a:ext cx="37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63" name="Line 115"/>
            <p:cNvSpPr>
              <a:spLocks noChangeShapeType="1"/>
            </p:cNvSpPr>
            <p:nvPr/>
          </p:nvSpPr>
          <p:spPr bwMode="auto">
            <a:xfrm flipH="1">
              <a:off x="3855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64" name="Line 116"/>
            <p:cNvSpPr>
              <a:spLocks noChangeShapeType="1"/>
            </p:cNvSpPr>
            <p:nvPr/>
          </p:nvSpPr>
          <p:spPr bwMode="auto">
            <a:xfrm flipH="1">
              <a:off x="3927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65" name="Line 117"/>
            <p:cNvSpPr>
              <a:spLocks noChangeShapeType="1"/>
            </p:cNvSpPr>
            <p:nvPr/>
          </p:nvSpPr>
          <p:spPr bwMode="auto">
            <a:xfrm flipH="1">
              <a:off x="3999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66" name="Line 118"/>
            <p:cNvSpPr>
              <a:spLocks noChangeShapeType="1"/>
            </p:cNvSpPr>
            <p:nvPr/>
          </p:nvSpPr>
          <p:spPr bwMode="auto">
            <a:xfrm flipH="1">
              <a:off x="4071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67" name="Line 119"/>
            <p:cNvSpPr>
              <a:spLocks noChangeShapeType="1"/>
            </p:cNvSpPr>
            <p:nvPr/>
          </p:nvSpPr>
          <p:spPr bwMode="auto">
            <a:xfrm flipH="1">
              <a:off x="4143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68" name="Line 120"/>
            <p:cNvSpPr>
              <a:spLocks noChangeShapeType="1"/>
            </p:cNvSpPr>
            <p:nvPr/>
          </p:nvSpPr>
          <p:spPr bwMode="auto">
            <a:xfrm flipH="1">
              <a:off x="4216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69" name="Line 121"/>
            <p:cNvSpPr>
              <a:spLocks noChangeShapeType="1"/>
            </p:cNvSpPr>
            <p:nvPr/>
          </p:nvSpPr>
          <p:spPr bwMode="auto">
            <a:xfrm flipH="1">
              <a:off x="4288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70" name="Line 122"/>
            <p:cNvSpPr>
              <a:spLocks noChangeShapeType="1"/>
            </p:cNvSpPr>
            <p:nvPr/>
          </p:nvSpPr>
          <p:spPr bwMode="auto">
            <a:xfrm flipH="1">
              <a:off x="4360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71" name="Line 123"/>
            <p:cNvSpPr>
              <a:spLocks noChangeShapeType="1"/>
            </p:cNvSpPr>
            <p:nvPr/>
          </p:nvSpPr>
          <p:spPr bwMode="auto">
            <a:xfrm flipH="1">
              <a:off x="4432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72" name="Line 124"/>
            <p:cNvSpPr>
              <a:spLocks noChangeShapeType="1"/>
            </p:cNvSpPr>
            <p:nvPr/>
          </p:nvSpPr>
          <p:spPr bwMode="auto">
            <a:xfrm flipH="1">
              <a:off x="4504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73" name="Line 125"/>
            <p:cNvSpPr>
              <a:spLocks noChangeShapeType="1"/>
            </p:cNvSpPr>
            <p:nvPr/>
          </p:nvSpPr>
          <p:spPr bwMode="auto">
            <a:xfrm flipH="1">
              <a:off x="4577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74" name="Line 126"/>
            <p:cNvSpPr>
              <a:spLocks noChangeShapeType="1"/>
            </p:cNvSpPr>
            <p:nvPr/>
          </p:nvSpPr>
          <p:spPr bwMode="auto">
            <a:xfrm flipH="1">
              <a:off x="4649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75" name="Line 127"/>
            <p:cNvSpPr>
              <a:spLocks noChangeShapeType="1"/>
            </p:cNvSpPr>
            <p:nvPr/>
          </p:nvSpPr>
          <p:spPr bwMode="auto">
            <a:xfrm flipH="1">
              <a:off x="4721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76" name="Line 128"/>
            <p:cNvSpPr>
              <a:spLocks noChangeShapeType="1"/>
            </p:cNvSpPr>
            <p:nvPr/>
          </p:nvSpPr>
          <p:spPr bwMode="auto">
            <a:xfrm flipH="1">
              <a:off x="4793" y="2112"/>
              <a:ext cx="36" cy="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777" name="Oval 129"/>
          <p:cNvSpPr>
            <a:spLocks noChangeArrowheads="1"/>
          </p:cNvSpPr>
          <p:nvPr/>
        </p:nvSpPr>
        <p:spPr bwMode="auto">
          <a:xfrm>
            <a:off x="6715140" y="3714752"/>
            <a:ext cx="1371600" cy="457200"/>
          </a:xfrm>
          <a:prstGeom prst="ellipse">
            <a:avLst/>
          </a:prstGeom>
          <a:noFill/>
          <a:ln w="19050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1" name="Group 6"/>
          <p:cNvGrpSpPr>
            <a:grpSpLocks/>
          </p:cNvGrpSpPr>
          <p:nvPr/>
        </p:nvGrpSpPr>
        <p:grpSpPr bwMode="auto">
          <a:xfrm>
            <a:off x="4714876" y="2571744"/>
            <a:ext cx="3552825" cy="57150"/>
            <a:chOff x="1392" y="2448"/>
            <a:chExt cx="2976" cy="48"/>
          </a:xfrm>
        </p:grpSpPr>
        <p:sp>
          <p:nvSpPr>
            <p:cNvPr id="123" name="Line 7"/>
            <p:cNvSpPr>
              <a:spLocks noChangeShapeType="1"/>
            </p:cNvSpPr>
            <p:nvPr/>
          </p:nvSpPr>
          <p:spPr bwMode="auto">
            <a:xfrm>
              <a:off x="1392" y="2448"/>
              <a:ext cx="2976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Line 8"/>
            <p:cNvSpPr>
              <a:spLocks noChangeShapeType="1"/>
            </p:cNvSpPr>
            <p:nvPr/>
          </p:nvSpPr>
          <p:spPr bwMode="auto">
            <a:xfrm flipH="1">
              <a:off x="153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Line 9"/>
            <p:cNvSpPr>
              <a:spLocks noChangeShapeType="1"/>
            </p:cNvSpPr>
            <p:nvPr/>
          </p:nvSpPr>
          <p:spPr bwMode="auto">
            <a:xfrm flipH="1">
              <a:off x="163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Line 10"/>
            <p:cNvSpPr>
              <a:spLocks noChangeShapeType="1"/>
            </p:cNvSpPr>
            <p:nvPr/>
          </p:nvSpPr>
          <p:spPr bwMode="auto">
            <a:xfrm flipH="1">
              <a:off x="172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Line 11"/>
            <p:cNvSpPr>
              <a:spLocks noChangeShapeType="1"/>
            </p:cNvSpPr>
            <p:nvPr/>
          </p:nvSpPr>
          <p:spPr bwMode="auto">
            <a:xfrm flipH="1">
              <a:off x="182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Line 12"/>
            <p:cNvSpPr>
              <a:spLocks noChangeShapeType="1"/>
            </p:cNvSpPr>
            <p:nvPr/>
          </p:nvSpPr>
          <p:spPr bwMode="auto">
            <a:xfrm flipH="1">
              <a:off x="192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Line 13"/>
            <p:cNvSpPr>
              <a:spLocks noChangeShapeType="1"/>
            </p:cNvSpPr>
            <p:nvPr/>
          </p:nvSpPr>
          <p:spPr bwMode="auto">
            <a:xfrm flipH="1">
              <a:off x="201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Line 14"/>
            <p:cNvSpPr>
              <a:spLocks noChangeShapeType="1"/>
            </p:cNvSpPr>
            <p:nvPr/>
          </p:nvSpPr>
          <p:spPr bwMode="auto">
            <a:xfrm flipH="1">
              <a:off x="211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Line 15"/>
            <p:cNvSpPr>
              <a:spLocks noChangeShapeType="1"/>
            </p:cNvSpPr>
            <p:nvPr/>
          </p:nvSpPr>
          <p:spPr bwMode="auto">
            <a:xfrm flipH="1">
              <a:off x="220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Line 16"/>
            <p:cNvSpPr>
              <a:spLocks noChangeShapeType="1"/>
            </p:cNvSpPr>
            <p:nvPr/>
          </p:nvSpPr>
          <p:spPr bwMode="auto">
            <a:xfrm flipH="1">
              <a:off x="230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Line 17"/>
            <p:cNvSpPr>
              <a:spLocks noChangeShapeType="1"/>
            </p:cNvSpPr>
            <p:nvPr/>
          </p:nvSpPr>
          <p:spPr bwMode="auto">
            <a:xfrm flipH="1">
              <a:off x="240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Line 18"/>
            <p:cNvSpPr>
              <a:spLocks noChangeShapeType="1"/>
            </p:cNvSpPr>
            <p:nvPr/>
          </p:nvSpPr>
          <p:spPr bwMode="auto">
            <a:xfrm flipH="1">
              <a:off x="249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Line 19"/>
            <p:cNvSpPr>
              <a:spLocks noChangeShapeType="1"/>
            </p:cNvSpPr>
            <p:nvPr/>
          </p:nvSpPr>
          <p:spPr bwMode="auto">
            <a:xfrm flipH="1">
              <a:off x="259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Line 20"/>
            <p:cNvSpPr>
              <a:spLocks noChangeShapeType="1"/>
            </p:cNvSpPr>
            <p:nvPr/>
          </p:nvSpPr>
          <p:spPr bwMode="auto">
            <a:xfrm flipH="1">
              <a:off x="268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Line 21"/>
            <p:cNvSpPr>
              <a:spLocks noChangeShapeType="1"/>
            </p:cNvSpPr>
            <p:nvPr/>
          </p:nvSpPr>
          <p:spPr bwMode="auto">
            <a:xfrm flipH="1">
              <a:off x="278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22"/>
            <p:cNvSpPr>
              <a:spLocks noChangeShapeType="1"/>
            </p:cNvSpPr>
            <p:nvPr/>
          </p:nvSpPr>
          <p:spPr bwMode="auto">
            <a:xfrm flipH="1">
              <a:off x="288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Line 23"/>
            <p:cNvSpPr>
              <a:spLocks noChangeShapeType="1"/>
            </p:cNvSpPr>
            <p:nvPr/>
          </p:nvSpPr>
          <p:spPr bwMode="auto">
            <a:xfrm flipH="1">
              <a:off x="297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Line 24"/>
            <p:cNvSpPr>
              <a:spLocks noChangeShapeType="1"/>
            </p:cNvSpPr>
            <p:nvPr/>
          </p:nvSpPr>
          <p:spPr bwMode="auto">
            <a:xfrm flipH="1">
              <a:off x="307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Line 25"/>
            <p:cNvSpPr>
              <a:spLocks noChangeShapeType="1"/>
            </p:cNvSpPr>
            <p:nvPr/>
          </p:nvSpPr>
          <p:spPr bwMode="auto">
            <a:xfrm flipH="1">
              <a:off x="316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Line 26"/>
            <p:cNvSpPr>
              <a:spLocks noChangeShapeType="1"/>
            </p:cNvSpPr>
            <p:nvPr/>
          </p:nvSpPr>
          <p:spPr bwMode="auto">
            <a:xfrm flipH="1">
              <a:off x="326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Line 27"/>
            <p:cNvSpPr>
              <a:spLocks noChangeShapeType="1"/>
            </p:cNvSpPr>
            <p:nvPr/>
          </p:nvSpPr>
          <p:spPr bwMode="auto">
            <a:xfrm flipH="1">
              <a:off x="336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Line 28"/>
            <p:cNvSpPr>
              <a:spLocks noChangeShapeType="1"/>
            </p:cNvSpPr>
            <p:nvPr/>
          </p:nvSpPr>
          <p:spPr bwMode="auto">
            <a:xfrm flipH="1">
              <a:off x="345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Line 29"/>
            <p:cNvSpPr>
              <a:spLocks noChangeShapeType="1"/>
            </p:cNvSpPr>
            <p:nvPr/>
          </p:nvSpPr>
          <p:spPr bwMode="auto">
            <a:xfrm flipH="1">
              <a:off x="355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Line 30"/>
            <p:cNvSpPr>
              <a:spLocks noChangeShapeType="1"/>
            </p:cNvSpPr>
            <p:nvPr/>
          </p:nvSpPr>
          <p:spPr bwMode="auto">
            <a:xfrm flipH="1">
              <a:off x="364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Line 31"/>
            <p:cNvSpPr>
              <a:spLocks noChangeShapeType="1"/>
            </p:cNvSpPr>
            <p:nvPr/>
          </p:nvSpPr>
          <p:spPr bwMode="auto">
            <a:xfrm flipH="1">
              <a:off x="3744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Line 32"/>
            <p:cNvSpPr>
              <a:spLocks noChangeShapeType="1"/>
            </p:cNvSpPr>
            <p:nvPr/>
          </p:nvSpPr>
          <p:spPr bwMode="auto">
            <a:xfrm flipH="1">
              <a:off x="3840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Line 33"/>
            <p:cNvSpPr>
              <a:spLocks noChangeShapeType="1"/>
            </p:cNvSpPr>
            <p:nvPr/>
          </p:nvSpPr>
          <p:spPr bwMode="auto">
            <a:xfrm flipH="1">
              <a:off x="3936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Line 34"/>
            <p:cNvSpPr>
              <a:spLocks noChangeShapeType="1"/>
            </p:cNvSpPr>
            <p:nvPr/>
          </p:nvSpPr>
          <p:spPr bwMode="auto">
            <a:xfrm flipH="1">
              <a:off x="4032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Line 35"/>
            <p:cNvSpPr>
              <a:spLocks noChangeShapeType="1"/>
            </p:cNvSpPr>
            <p:nvPr/>
          </p:nvSpPr>
          <p:spPr bwMode="auto">
            <a:xfrm flipH="1">
              <a:off x="4128" y="2448"/>
              <a:ext cx="48" cy="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7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76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7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7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7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27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7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84" grpId="0" animBg="1"/>
      <p:bldP spid="27684" grpId="1" animBg="1"/>
      <p:bldP spid="27688" grpId="0" animBg="1"/>
      <p:bldP spid="27750" grpId="0" animBg="1"/>
      <p:bldP spid="27750" grpId="1" animBg="1"/>
      <p:bldP spid="27777" grpId="0" animBg="1"/>
    </p:bldLst>
  </p:timing>
</p:sld>
</file>

<file path=ppt/theme/theme1.xml><?xml version="1.0" encoding="utf-8"?>
<a:theme xmlns:a="http://schemas.openxmlformats.org/drawingml/2006/main" name="Weizmann">
  <a:themeElements>
    <a:clrScheme name="Weizman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eizman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Weizman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izman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izman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izman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izman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izman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izman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izman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izman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izman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izman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izman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</TotalTime>
  <Words>1085</Words>
  <Application>Microsoft Office PowerPoint</Application>
  <PresentationFormat>On-screen Show (4:3)</PresentationFormat>
  <Paragraphs>225</Paragraphs>
  <Slides>38</Slides>
  <Notes>38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Weizmann</vt:lpstr>
      <vt:lpstr>Accelerating Smart Play-Out</vt:lpstr>
      <vt:lpstr>Outline</vt:lpstr>
      <vt:lpstr>Live Sequence Charts (LSCs) (DH01)</vt:lpstr>
      <vt:lpstr>LSC Example</vt:lpstr>
      <vt:lpstr>LSC Example – Cont</vt:lpstr>
      <vt:lpstr>LSC Example – Cont –  Anti-Scenario (Forbidden Scenario)</vt:lpstr>
      <vt:lpstr>Play-Out (HM03)</vt:lpstr>
      <vt:lpstr>Play-Out - Example</vt:lpstr>
      <vt:lpstr>Play-Out - Example</vt:lpstr>
      <vt:lpstr>Play-Out - Example</vt:lpstr>
      <vt:lpstr>Smart Play-Out - Motivation</vt:lpstr>
      <vt:lpstr>Smart Play-Out (HKMP02)</vt:lpstr>
      <vt:lpstr>Smart Play-Out – Cont</vt:lpstr>
      <vt:lpstr>SPO Implementations</vt:lpstr>
      <vt:lpstr>Accelerating Smart Play-Out</vt:lpstr>
      <vt:lpstr>Accelerating Smart Play-Out</vt:lpstr>
      <vt:lpstr>The Transformation - Requirements</vt:lpstr>
      <vt:lpstr>Why Work at the Level of  Specification?</vt:lpstr>
      <vt:lpstr>Slide 19</vt:lpstr>
      <vt:lpstr>The Example</vt:lpstr>
      <vt:lpstr>The Example –  The Initial Configuration</vt:lpstr>
      <vt:lpstr>Step 1. Activation Closure</vt:lpstr>
      <vt:lpstr>Step 1. Activation Closure</vt:lpstr>
      <vt:lpstr>Step 1. Activation Closure</vt:lpstr>
      <vt:lpstr>Step 2. Early Evaluation</vt:lpstr>
      <vt:lpstr>Step 2. Early Evaluation</vt:lpstr>
      <vt:lpstr>Step 3. Unreachable Elimination</vt:lpstr>
      <vt:lpstr>Step 3. Unreachable Elimination</vt:lpstr>
      <vt:lpstr>And Repeat Iteratively…</vt:lpstr>
      <vt:lpstr>(After Reaching a Fixpoint) – Step 4. Construct Elimination</vt:lpstr>
      <vt:lpstr>Step 4. Construct Elimination</vt:lpstr>
      <vt:lpstr>Accelerating Smart Play-Out</vt:lpstr>
      <vt:lpstr>Superstep Reconstruction</vt:lpstr>
      <vt:lpstr>Superstep Reconstruction</vt:lpstr>
      <vt:lpstr>Experimental Results</vt:lpstr>
      <vt:lpstr>Experimental Results 2</vt:lpstr>
      <vt:lpstr>Future Work</vt:lpstr>
      <vt:lpstr>Slide 38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 User</dc:creator>
  <cp:lastModifiedBy>Lenovo User</cp:lastModifiedBy>
  <cp:revision>91</cp:revision>
  <dcterms:created xsi:type="dcterms:W3CDTF">2010-01-05T08:01:11Z</dcterms:created>
  <dcterms:modified xsi:type="dcterms:W3CDTF">2010-01-25T13:02:05Z</dcterms:modified>
</cp:coreProperties>
</file>