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302" r:id="rId3"/>
    <p:sldId id="299" r:id="rId4"/>
    <p:sldId id="303" r:id="rId5"/>
    <p:sldId id="310" r:id="rId6"/>
    <p:sldId id="314" r:id="rId7"/>
    <p:sldId id="280" r:id="rId8"/>
    <p:sldId id="282" r:id="rId9"/>
    <p:sldId id="316" r:id="rId10"/>
    <p:sldId id="317" r:id="rId11"/>
    <p:sldId id="329" r:id="rId12"/>
    <p:sldId id="321" r:id="rId13"/>
    <p:sldId id="323" r:id="rId14"/>
    <p:sldId id="328" r:id="rId15"/>
    <p:sldId id="324" r:id="rId16"/>
    <p:sldId id="325" r:id="rId17"/>
    <p:sldId id="300" r:id="rId18"/>
    <p:sldId id="326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15A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7" autoAdjust="0"/>
    <p:restoredTop sz="87356" autoAdjust="0"/>
  </p:normalViewPr>
  <p:slideViewPr>
    <p:cSldViewPr>
      <p:cViewPr>
        <p:scale>
          <a:sx n="100" d="100"/>
          <a:sy n="100" d="100"/>
        </p:scale>
        <p:origin x="-534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1.wmf"/><Relationship Id="rId1" Type="http://schemas.openxmlformats.org/officeDocument/2006/relationships/image" Target="../media/image27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B7A13-836B-45EA-B37A-B9FE5374D2CA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6C498-295B-466E-92B3-E6BD578444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7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6C498-295B-466E-92B3-E6BD5784446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6C498-295B-466E-92B3-E6BD578444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cells</a:t>
            </a:r>
            <a:r>
              <a:rPr lang="en-US" baseline="0" dirty="0" smtClean="0"/>
              <a:t> of the machine into entities of fixed size that we call  </a:t>
            </a:r>
            <a:r>
              <a:rPr lang="en-US" b="1" baseline="0" dirty="0" smtClean="0"/>
              <a:t>colonies.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Each cell has certain fields. </a:t>
            </a:r>
          </a:p>
          <a:p>
            <a:r>
              <a:rPr lang="en-US" baseline="0" dirty="0" smtClean="0"/>
              <a:t>We encode the state and the tape of M2 on the tape of M1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6C498-295B-466E-92B3-E6BD578444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 minutes</a:t>
            </a:r>
          </a:p>
          <a:p>
            <a:endParaRPr lang="en-US" dirty="0" smtClean="0"/>
          </a:p>
          <a:p>
            <a:r>
              <a:rPr lang="en-US" dirty="0" smtClean="0"/>
              <a:t>By sweeping the colony, it</a:t>
            </a:r>
            <a:r>
              <a:rPr lang="en-US" baseline="0" dirty="0" smtClean="0"/>
              <a:t> decodes the values from Info and State and applies the transition function of the simulated machine. Then it encodes again. </a:t>
            </a:r>
          </a:p>
          <a:p>
            <a:r>
              <a:rPr lang="en-US" baseline="0" dirty="0" smtClean="0"/>
              <a:t>It repeats this several times. </a:t>
            </a:r>
          </a:p>
          <a:p>
            <a:r>
              <a:rPr lang="en-US" baseline="0" dirty="0" smtClean="0"/>
              <a:t>Then it needs to simulate the movement of the head of the simulated machine. So it needs to transfer the state to one of the neighboring colonies. </a:t>
            </a:r>
          </a:p>
          <a:p>
            <a:r>
              <a:rPr lang="en-US" baseline="0" dirty="0" smtClean="0"/>
              <a:t>It does so in multiple repetitions.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are two error-correcting mechanisms. One is the error-correcting code and the global repetitions to handle computation errors. </a:t>
            </a:r>
          </a:p>
          <a:p>
            <a:r>
              <a:rPr lang="en-US" baseline="0" dirty="0" smtClean="0"/>
              <a:t>This mechanism is active as long as the simulation is carried out.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second mechanism is based on the </a:t>
            </a:r>
            <a:r>
              <a:rPr lang="en-US" i="1" baseline="0" dirty="0" smtClean="0"/>
              <a:t>structure</a:t>
            </a:r>
            <a:r>
              <a:rPr lang="en-US" baseline="0" dirty="0" smtClean="0"/>
              <a:t>.  There are several registers in the head that guide the simulation. </a:t>
            </a:r>
          </a:p>
          <a:p>
            <a:r>
              <a:rPr lang="en-US" baseline="0" dirty="0" smtClean="0"/>
              <a:t>Sweep counter stores the number of the current sweep and the  Address counter stores the address of the current cells. </a:t>
            </a:r>
          </a:p>
          <a:p>
            <a:r>
              <a:rPr lang="en-US" baseline="0" dirty="0" smtClean="0"/>
              <a:t>Each cell has certain fields like Address, Sweep etc. Once the head is over a cell, the values on these registers and the fields of the active cells must satisfy certain condition. </a:t>
            </a:r>
          </a:p>
          <a:p>
            <a:r>
              <a:rPr lang="en-US" baseline="0" dirty="0" smtClean="0"/>
              <a:t>If this is not the case, then there is a recovery procedure that will do these local repairs of the structure. Then the machine carries out the simulation as usual.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6C498-295B-466E-92B3-E6BD578444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first error-correction mechanism deals with stains. </a:t>
            </a:r>
          </a:p>
          <a:p>
            <a:r>
              <a:rPr lang="en-US" baseline="0" dirty="0" smtClean="0"/>
              <a:t>The recovery procedure with islands.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6C498-295B-466E-92B3-E6BD578444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6C498-295B-466E-92B3-E6BD5784446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</a:t>
            </a:r>
            <a:r>
              <a:rPr lang="en-US" baseline="0" dirty="0" smtClean="0"/>
              <a:t>s is a beneficial modification. This makes our machine a true building block for the construction of a machine that can handle a probabilistic noise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6C498-295B-466E-92B3-E6BD578444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us follow</a:t>
            </a:r>
            <a:r>
              <a:rPr lang="en-US" baseline="0" dirty="0" smtClean="0"/>
              <a:t> the colors and see the construction on three levels. </a:t>
            </a:r>
          </a:p>
          <a:p>
            <a:r>
              <a:rPr lang="en-US" baseline="0" dirty="0" smtClean="0"/>
              <a:t>Machines M2, M3 and M are simulated --- in a sense `virtual’. All the hardware and all the work is done by M1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6C498-295B-466E-92B3-E6BD5784446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‘Turing’s year’, so let’s postpone the answer to that question for 2013. 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6C498-295B-466E-92B3-E6BD5784446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6669C9-8506-4FD3-A6CC-CE2594A876E8}" type="datetime1">
              <a:rPr lang="en-US" smtClean="0"/>
              <a:t>1/24/2012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Turing Machine Resisting Isolated Bursts of Faults  Ilir Capuni &amp; Peter Gacs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EE46B8-844D-45AE-90A5-0C8469B16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76DB4-22A4-4012-AAB6-2B70E387F27F}" type="datetime1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Turing Machine Resisting Isolated Bursts of Faults  Ilir Capuni &amp; Peter Gacs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46B8-844D-45AE-90A5-0C8469B16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714D0-3AA5-42CD-B004-F499E893C80E}" type="datetime1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Turing Machine Resisting Isolated Bursts of Faults  Ilir Capuni &amp; Peter Gacs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46B8-844D-45AE-90A5-0C8469B16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54BB-CD92-4139-B8B4-5EEE28CDD468}" type="datetime1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Turing Machine Resisting Isolated Bursts of Faults  Ilir Capuni &amp; Peter Gacs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46B8-844D-45AE-90A5-0C8469B160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CC276-8FC4-437C-A6D6-CDF086F9826D}" type="datetime1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Turing Machine Resisting Isolated Bursts of Faults  Ilir Capuni &amp; Peter Gacs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46B8-844D-45AE-90A5-0C8469B160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3FDD8-F892-4497-A078-3B3DB2E25A91}" type="datetime1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Turing Machine Resisting Isolated Bursts of Faults  Ilir Capuni &amp; Peter Gacs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46B8-844D-45AE-90A5-0C8469B160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173152-0362-4840-B81E-A7676E1C0F9D}" type="datetime1">
              <a:rPr lang="en-US" smtClean="0"/>
              <a:t>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Turing Machine Resisting Isolated Bursts of Faults  Ilir Capuni &amp; Peter Gacs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46B8-844D-45AE-90A5-0C8469B16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0FD42-141A-4AB2-8605-A4F4A749D2A9}" type="datetime1">
              <a:rPr lang="en-US" smtClean="0"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Turing Machine Resisting Isolated Bursts of Faults  Ilir Capuni &amp; Peter Gacs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46B8-844D-45AE-90A5-0C8469B160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4F7D4-DA0D-41C2-9A0A-4CECEECB2694}" type="datetime1">
              <a:rPr lang="en-US" smtClean="0"/>
              <a:t>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Turing Machine Resisting Isolated Bursts of Faults  Ilir Capuni &amp; Peter Gacs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46B8-844D-45AE-90A5-0C8469B16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D9CEF6-23F3-4C47-A59F-B2E0CEB945DF}" type="datetime1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Turing Machine Resisting Isolated Bursts of Faults  Ilir Capuni &amp; Peter Gacs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46B8-844D-45AE-90A5-0C8469B16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436149-E8A6-4FB1-B714-6497C9A6FC07}" type="datetime1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Turing Machine Resisting Isolated Bursts of Faults  Ilir Capuni &amp; Peter Gacs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EE46B8-844D-45AE-90A5-0C8469B160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EF20EF-97D5-493A-9DE0-446F54107345}" type="datetime1">
              <a:rPr lang="en-US" smtClean="0"/>
              <a:t>1/24/2012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Turing Machine Resisting Isolated Bursts of Faults  Ilir Capuni &amp; Peter Gacs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EE46B8-844D-45AE-90A5-0C8469B16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5.xml"/><Relationship Id="rId7" Type="http://schemas.openxmlformats.org/officeDocument/2006/relationships/oleObject" Target="../embeddings/oleObject2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3.bin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w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5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16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" Type="http://schemas.openxmlformats.org/officeDocument/2006/relationships/tags" Target="../tags/tag3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Turing Machine Resisting Isolated Bursts of Faults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Ilir</a:t>
            </a:r>
            <a:r>
              <a:rPr lang="en-US" dirty="0" smtClean="0"/>
              <a:t> </a:t>
            </a:r>
            <a:r>
              <a:rPr lang="en-US" dirty="0" err="1" smtClean="0"/>
              <a:t>Capuni</a:t>
            </a:r>
            <a:r>
              <a:rPr lang="en-US" dirty="0" smtClean="0"/>
              <a:t> and Peter </a:t>
            </a:r>
            <a:r>
              <a:rPr lang="en-US" dirty="0" err="1" smtClean="0"/>
              <a:t>Gacs</a:t>
            </a:r>
            <a:endParaRPr lang="en-US" dirty="0" smtClean="0"/>
          </a:p>
          <a:p>
            <a:r>
              <a:rPr lang="en-US" dirty="0" smtClean="0"/>
              <a:t>Boston University</a:t>
            </a:r>
            <a:endParaRPr lang="en-US" dirty="0"/>
          </a:p>
        </p:txBody>
      </p:sp>
    </p:spTree>
  </p:cSld>
  <p:clrMapOvr>
    <a:masterClrMapping/>
  </p:clrMapOvr>
  <p:transition advTm="1131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0" y="1905000"/>
            <a:ext cx="0" cy="35052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9400" y="1828800"/>
            <a:ext cx="0" cy="35814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00600" y="1905000"/>
            <a:ext cx="0" cy="35052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19400" y="19050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819400" y="20574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19400" y="22098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19400" y="23622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19400" y="25146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819400" y="26670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19400" y="28194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819400" y="29718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19400" y="31242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819400" y="32766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2819400" y="3429000"/>
            <a:ext cx="1371600" cy="152400"/>
          </a:xfrm>
          <a:prstGeom prst="straightConnector1">
            <a:avLst/>
          </a:prstGeom>
          <a:ln w="127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191000" y="3581400"/>
            <a:ext cx="609600" cy="76200"/>
          </a:xfrm>
          <a:prstGeom prst="straightConnector1">
            <a:avLst/>
          </a:prstGeom>
          <a:ln w="12700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095550" y="3610275"/>
            <a:ext cx="1524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ightning Bolt 20"/>
          <p:cNvSpPr/>
          <p:nvPr/>
        </p:nvSpPr>
        <p:spPr>
          <a:xfrm>
            <a:off x="4038600" y="3124200"/>
            <a:ext cx="152400" cy="381000"/>
          </a:xfrm>
          <a:prstGeom prst="lightningBolt">
            <a:avLst/>
          </a:prstGeom>
          <a:solidFill>
            <a:srgbClr val="FF0000"/>
          </a:solidFill>
          <a:ln w="16891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20" idx="3"/>
          </p:cNvCxnSpPr>
          <p:nvPr/>
        </p:nvCxnSpPr>
        <p:spPr>
          <a:xfrm flipV="1">
            <a:off x="2819400" y="3675316"/>
            <a:ext cx="1298468" cy="134684"/>
          </a:xfrm>
          <a:prstGeom prst="straightConnector1">
            <a:avLst/>
          </a:prstGeom>
          <a:ln w="127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819400" y="3810000"/>
            <a:ext cx="1447800" cy="152400"/>
          </a:xfrm>
          <a:prstGeom prst="straightConnector1">
            <a:avLst/>
          </a:prstGeom>
          <a:ln w="127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810000" y="3962400"/>
            <a:ext cx="457200" cy="152400"/>
          </a:xfrm>
          <a:prstGeom prst="straightConnector1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819400" y="4876800"/>
            <a:ext cx="1981200" cy="304800"/>
          </a:xfrm>
          <a:prstGeom prst="straightConnector1">
            <a:avLst/>
          </a:prstGeom>
          <a:ln w="127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819400" y="5181600"/>
            <a:ext cx="1981200" cy="152400"/>
          </a:xfrm>
          <a:prstGeom prst="straightConnector1">
            <a:avLst/>
          </a:prstGeom>
          <a:ln w="127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095750" y="3905250"/>
            <a:ext cx="152400" cy="76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114800" y="4953000"/>
            <a:ext cx="152400" cy="76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114800" y="5257800"/>
            <a:ext cx="152400" cy="76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876800" y="40502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Recovery procedure</a:t>
            </a:r>
            <a:endParaRPr lang="en-US" dirty="0"/>
          </a:p>
        </p:txBody>
      </p:sp>
      <p:sp>
        <p:nvSpPr>
          <p:cNvPr id="33" name="Right Brace 32"/>
          <p:cNvSpPr/>
          <p:nvPr/>
        </p:nvSpPr>
        <p:spPr>
          <a:xfrm>
            <a:off x="4800600" y="4038600"/>
            <a:ext cx="76200" cy="609600"/>
          </a:xfrm>
          <a:prstGeom prst="rightBrace">
            <a:avLst>
              <a:gd name="adj1" fmla="val 38690"/>
              <a:gd name="adj2" fmla="val 505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876800" y="4667071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Simulation resumes, but a stain can remain until the next decoding-encoding takes place</a:t>
            </a:r>
            <a:r>
              <a:rPr lang="en-US" dirty="0"/>
              <a:t> </a:t>
            </a:r>
            <a:r>
              <a:rPr lang="en-US" dirty="0" smtClean="0"/>
              <a:t>over this colony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3886200" y="4114800"/>
            <a:ext cx="609600" cy="76200"/>
          </a:xfrm>
          <a:prstGeom prst="straightConnector1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800475" y="4191000"/>
            <a:ext cx="695325" cy="193759"/>
          </a:xfrm>
          <a:prstGeom prst="straightConnector1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3876676" y="4384760"/>
            <a:ext cx="619124" cy="111040"/>
          </a:xfrm>
          <a:prstGeom prst="straightConnector1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790950" y="4495800"/>
            <a:ext cx="704850" cy="136610"/>
          </a:xfrm>
          <a:prstGeom prst="straightConnector1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3867150" y="4632409"/>
            <a:ext cx="381000" cy="101516"/>
          </a:xfrm>
          <a:prstGeom prst="straightConnector1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4191000" y="4724400"/>
            <a:ext cx="609600" cy="152400"/>
          </a:xfrm>
          <a:prstGeom prst="straightConnector1">
            <a:avLst/>
          </a:prstGeom>
          <a:ln w="127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396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Loc</a:t>
            </a:r>
            <a:r>
              <a:rPr lang="en-US" dirty="0" smtClean="0"/>
              <a:t>alization with </a:t>
            </a:r>
            <a:r>
              <a:rPr lang="en-US" dirty="0" err="1" smtClean="0"/>
              <a:t>zigging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Extensive damage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Damage localized with </a:t>
            </a:r>
            <a:r>
              <a:rPr lang="en-US" dirty="0" err="1" smtClean="0"/>
              <a:t>zigging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09800" y="2209800"/>
            <a:ext cx="0" cy="27432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2133600"/>
            <a:ext cx="0" cy="27432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00400" y="2209800"/>
            <a:ext cx="0" cy="27432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19200" y="22098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219200" y="23622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19200" y="25146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219200" y="26670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19200" y="28194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219200" y="29718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19200" y="31242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219200" y="32766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19200" y="34290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19200" y="35814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1219200" y="3733800"/>
            <a:ext cx="1371600" cy="152400"/>
          </a:xfrm>
          <a:prstGeom prst="straightConnector1">
            <a:avLst/>
          </a:prstGeom>
          <a:ln w="127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590800" y="3886200"/>
            <a:ext cx="609600" cy="76200"/>
          </a:xfrm>
          <a:prstGeom prst="straightConnector1">
            <a:avLst/>
          </a:prstGeom>
          <a:ln w="12700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ightning Bolt 23"/>
          <p:cNvSpPr/>
          <p:nvPr/>
        </p:nvSpPr>
        <p:spPr>
          <a:xfrm>
            <a:off x="2438400" y="3429000"/>
            <a:ext cx="152400" cy="381000"/>
          </a:xfrm>
          <a:prstGeom prst="lightningBolt">
            <a:avLst/>
          </a:prstGeom>
          <a:solidFill>
            <a:srgbClr val="FF0000"/>
          </a:solidFill>
          <a:ln w="16891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219200" y="3886200"/>
            <a:ext cx="1371600" cy="210884"/>
          </a:xfrm>
          <a:prstGeom prst="straightConnector1">
            <a:avLst/>
          </a:prstGeom>
          <a:ln w="254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1219200" y="4114800"/>
            <a:ext cx="1447800" cy="152400"/>
          </a:xfrm>
          <a:prstGeom prst="straightConnector1">
            <a:avLst/>
          </a:prstGeom>
          <a:ln w="254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14400" y="4724400"/>
            <a:ext cx="2743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219200" y="4724400"/>
            <a:ext cx="1447800" cy="0"/>
          </a:xfrm>
          <a:prstGeom prst="line">
            <a:avLst/>
          </a:prstGeom>
          <a:ln w="19050">
            <a:solidFill>
              <a:srgbClr val="FF0000"/>
            </a:solidFill>
            <a:prstDash val="sysDot"/>
            <a:headEnd type="diamon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743200" y="47244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613660" y="4678680"/>
            <a:ext cx="1524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 Brace 48"/>
          <p:cNvSpPr/>
          <p:nvPr/>
        </p:nvSpPr>
        <p:spPr>
          <a:xfrm rot="-5400000">
            <a:off x="1790700" y="4175760"/>
            <a:ext cx="228600" cy="1371600"/>
          </a:xfrm>
          <a:prstGeom prst="leftBrace">
            <a:avLst>
              <a:gd name="adj1" fmla="val 51666"/>
              <a:gd name="adj2" fmla="val 48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ft Brace 49"/>
          <p:cNvSpPr/>
          <p:nvPr/>
        </p:nvSpPr>
        <p:spPr>
          <a:xfrm rot="-5400000">
            <a:off x="2918459" y="4625341"/>
            <a:ext cx="99061" cy="464820"/>
          </a:xfrm>
          <a:prstGeom prst="leftBrace">
            <a:avLst>
              <a:gd name="adj1" fmla="val 48667"/>
              <a:gd name="adj2" fmla="val 563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295400" y="487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Sweep</a:t>
            </a:r>
            <a:r>
              <a:rPr lang="en-US" dirty="0" smtClean="0">
                <a:latin typeface="Times" pitchFamily="18" charset="0"/>
              </a:rPr>
              <a:t> + 2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14600" y="487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Sweep - 1</a:t>
            </a:r>
            <a:endParaRPr lang="en-US" dirty="0">
              <a:latin typeface="Times" pitchFamily="18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6172200" y="2209800"/>
            <a:ext cx="0" cy="27432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181600" y="2133600"/>
            <a:ext cx="0" cy="27432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162800" y="2209800"/>
            <a:ext cx="0" cy="26670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181600" y="22098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181600" y="23622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181600" y="25146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5181600" y="26670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181600" y="28194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5181600" y="29718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181600" y="31242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181600" y="32766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181600" y="34290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5181600" y="35814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0800000">
            <a:off x="5181600" y="3733800"/>
            <a:ext cx="1371600" cy="152400"/>
          </a:xfrm>
          <a:prstGeom prst="straightConnector1">
            <a:avLst/>
          </a:prstGeom>
          <a:ln w="127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6553200" y="3886200"/>
            <a:ext cx="609600" cy="76200"/>
          </a:xfrm>
          <a:prstGeom prst="straightConnector1">
            <a:avLst/>
          </a:prstGeom>
          <a:ln w="12700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Lightning Bolt 71"/>
          <p:cNvSpPr/>
          <p:nvPr/>
        </p:nvSpPr>
        <p:spPr>
          <a:xfrm>
            <a:off x="6400800" y="3429000"/>
            <a:ext cx="152400" cy="381000"/>
          </a:xfrm>
          <a:prstGeom prst="lightningBolt">
            <a:avLst/>
          </a:prstGeom>
          <a:solidFill>
            <a:srgbClr val="FF0000"/>
          </a:solidFill>
          <a:ln w="16891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019800" y="3886200"/>
            <a:ext cx="533400" cy="76200"/>
          </a:xfrm>
          <a:prstGeom prst="straightConnector1">
            <a:avLst/>
          </a:prstGeom>
          <a:ln w="254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876800" y="4724400"/>
            <a:ext cx="2743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019800" y="4724400"/>
            <a:ext cx="609600" cy="0"/>
          </a:xfrm>
          <a:prstGeom prst="line">
            <a:avLst/>
          </a:prstGeom>
          <a:ln w="19050">
            <a:solidFill>
              <a:srgbClr val="FF0000"/>
            </a:solidFill>
            <a:prstDash val="sysDot"/>
            <a:headEnd type="diamon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705600" y="47244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6576060" y="4678680"/>
            <a:ext cx="1524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Left Brace 78"/>
          <p:cNvSpPr/>
          <p:nvPr/>
        </p:nvSpPr>
        <p:spPr>
          <a:xfrm rot="-5400000">
            <a:off x="6229350" y="4583430"/>
            <a:ext cx="129540" cy="533400"/>
          </a:xfrm>
          <a:prstGeom prst="leftBrace">
            <a:avLst>
              <a:gd name="adj1" fmla="val 51666"/>
              <a:gd name="adj2" fmla="val 5085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Left Brace 79"/>
          <p:cNvSpPr/>
          <p:nvPr/>
        </p:nvSpPr>
        <p:spPr>
          <a:xfrm rot="-5400000">
            <a:off x="6880859" y="4594860"/>
            <a:ext cx="99061" cy="464820"/>
          </a:xfrm>
          <a:prstGeom prst="leftBrace">
            <a:avLst>
              <a:gd name="adj1" fmla="val 48667"/>
              <a:gd name="adj2" fmla="val 563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5509260" y="480464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Sweep</a:t>
            </a:r>
            <a:r>
              <a:rPr lang="en-US" dirty="0" smtClean="0">
                <a:latin typeface="Times" pitchFamily="18" charset="0"/>
              </a:rPr>
              <a:t> + 1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629400" y="4800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Sweep - 1</a:t>
            </a:r>
            <a:endParaRPr lang="en-US" dirty="0">
              <a:latin typeface="Times" pitchFamily="18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H="1" flipV="1">
            <a:off x="6019800" y="3962400"/>
            <a:ext cx="685800" cy="152400"/>
          </a:xfrm>
          <a:prstGeom prst="straightConnector1">
            <a:avLst/>
          </a:prstGeom>
          <a:ln w="25400">
            <a:prstDash val="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667000" y="4114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Alarm is called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5181600" y="533400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>
            <a:off x="4800600" y="685800"/>
            <a:ext cx="1371600" cy="228600"/>
          </a:xfrm>
          <a:prstGeom prst="straightConnector1">
            <a:avLst/>
          </a:prstGeom>
          <a:ln w="12700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4876800" y="914400"/>
            <a:ext cx="1295400" cy="76200"/>
          </a:xfrm>
          <a:prstGeom prst="straightConnector1">
            <a:avLst/>
          </a:prstGeom>
          <a:ln w="12700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6172200" y="990600"/>
            <a:ext cx="990600" cy="762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5791200" y="1066800"/>
            <a:ext cx="1371600" cy="228600"/>
          </a:xfrm>
          <a:prstGeom prst="straightConnector1">
            <a:avLst/>
          </a:prstGeom>
          <a:ln w="12700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5867400" y="1295400"/>
            <a:ext cx="1295400" cy="76200"/>
          </a:xfrm>
          <a:prstGeom prst="straightConnector1">
            <a:avLst/>
          </a:prstGeom>
          <a:ln w="12700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587" name="Object 8"/>
          <p:cNvGraphicFramePr>
            <a:graphicFrameLocks noChangeAspect="1"/>
          </p:cNvGraphicFramePr>
          <p:nvPr/>
        </p:nvGraphicFramePr>
        <p:xfrm>
          <a:off x="5486400" y="304800"/>
          <a:ext cx="4064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9" name="Equation" r:id="rId3" imgW="291960" imgH="203040" progId="Equation.3">
                  <p:embed/>
                </p:oleObj>
              </mc:Choice>
              <mc:Fallback>
                <p:oleObj name="Equation" r:id="rId3" imgW="2919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04800"/>
                        <a:ext cx="4064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8"/>
          <p:cNvGraphicFramePr>
            <a:graphicFrameLocks noChangeAspect="1"/>
          </p:cNvGraphicFramePr>
          <p:nvPr/>
        </p:nvGraphicFramePr>
        <p:xfrm>
          <a:off x="4945063" y="554038"/>
          <a:ext cx="4238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60" name="Equation" r:id="rId5" imgW="304560" imgH="203040" progId="Equation.3">
                  <p:embed/>
                </p:oleObj>
              </mc:Choice>
              <mc:Fallback>
                <p:oleObj name="Equation" r:id="rId5" imgW="3045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554038"/>
                        <a:ext cx="423862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8"/>
          <p:cNvGraphicFramePr>
            <a:graphicFrameLocks noChangeAspect="1"/>
          </p:cNvGraphicFramePr>
          <p:nvPr/>
        </p:nvGraphicFramePr>
        <p:xfrm>
          <a:off x="6110288" y="533400"/>
          <a:ext cx="7477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61" name="Equation" r:id="rId7" imgW="380880" imgH="203040" progId="Equation.3">
                  <p:embed/>
                </p:oleObj>
              </mc:Choice>
              <mc:Fallback>
                <p:oleObj name="Equation" r:id="rId7" imgW="3808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0288" y="533400"/>
                        <a:ext cx="74771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8"/>
          <p:cNvGraphicFramePr>
            <a:graphicFrameLocks noChangeAspect="1"/>
          </p:cNvGraphicFramePr>
          <p:nvPr/>
        </p:nvGraphicFramePr>
        <p:xfrm>
          <a:off x="7086600" y="935037"/>
          <a:ext cx="7477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62" name="Equation" r:id="rId9" imgW="380880" imgH="203040" progId="Equation.3">
                  <p:embed/>
                </p:oleObj>
              </mc:Choice>
              <mc:Fallback>
                <p:oleObj name="Equation" r:id="rId9" imgW="3808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935037"/>
                        <a:ext cx="74771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72" grpId="0" animBg="1"/>
      <p:bldP spid="78" grpId="0" animBg="1"/>
      <p:bldP spid="79" grpId="0" animBg="1"/>
      <p:bldP spid="80" grpId="0" animBg="1"/>
      <p:bldP spid="81" grpId="0"/>
      <p:bldP spid="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Opens a constant size recovery interval around the cell where the </a:t>
            </a:r>
            <a:r>
              <a:rPr lang="en-US" dirty="0" smtClean="0">
                <a:latin typeface="Times" pitchFamily="18" charset="0"/>
              </a:rPr>
              <a:t>Alarm</a:t>
            </a:r>
            <a:r>
              <a:rPr lang="en-US" dirty="0" smtClean="0"/>
              <a:t> is called</a:t>
            </a:r>
          </a:p>
          <a:p>
            <a:r>
              <a:rPr lang="en-US" dirty="0" smtClean="0"/>
              <a:t>In several sweeps it computes majority of </a:t>
            </a:r>
            <a:r>
              <a:rPr lang="en-US" i="1" dirty="0" smtClean="0">
                <a:latin typeface="Times" pitchFamily="18" charset="0"/>
              </a:rPr>
              <a:t>Address</a:t>
            </a:r>
            <a:r>
              <a:rPr lang="en-US" dirty="0" smtClean="0"/>
              <a:t>, </a:t>
            </a:r>
            <a:r>
              <a:rPr lang="en-US" i="1" dirty="0" smtClean="0">
                <a:latin typeface="Times" pitchFamily="18" charset="0"/>
              </a:rPr>
              <a:t>Sweep</a:t>
            </a:r>
            <a:r>
              <a:rPr lang="en-US" dirty="0" smtClean="0"/>
              <a:t>, and </a:t>
            </a:r>
            <a:r>
              <a:rPr lang="en-US" i="1" dirty="0" smtClean="0">
                <a:latin typeface="Times" pitchFamily="18" charset="0"/>
              </a:rPr>
              <a:t>Drift</a:t>
            </a:r>
            <a:r>
              <a:rPr lang="en-US" dirty="0" smtClean="0"/>
              <a:t> fields, and computes the values that need to be filled in the ‘damaged’ area</a:t>
            </a:r>
          </a:p>
          <a:p>
            <a:r>
              <a:rPr lang="en-US" dirty="0" smtClean="0"/>
              <a:t>Then it leaves the head close to the </a:t>
            </a:r>
            <a:r>
              <a:rPr lang="en-US" i="1" dirty="0" smtClean="0">
                <a:solidFill>
                  <a:srgbClr val="FF0000"/>
                </a:solidFill>
                <a:latin typeface="Times" pitchFamily="18" charset="0"/>
              </a:rPr>
              <a:t>front </a:t>
            </a:r>
            <a:r>
              <a:rPr lang="en-US" dirty="0" smtClean="0"/>
              <a:t>of the sweep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procedure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Disturbing the recovery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Bad news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The burst can leave the machine in some arbitrary state</a:t>
            </a:r>
          </a:p>
          <a:p>
            <a:r>
              <a:rPr lang="en-US" dirty="0" smtClean="0"/>
              <a:t>The recovery procedure can itself be also disturbed by a burst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Our recovery procedure handles provably all these cases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proofs are long and require detailed case analysis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4327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Coding</a:t>
            </a:r>
            <a:r>
              <a:rPr lang="en-US" dirty="0" smtClean="0"/>
              <a:t>: Store the program and the state of </a:t>
            </a:r>
            <a:r>
              <a:rPr lang="en-US" i="1" dirty="0" smtClean="0">
                <a:latin typeface="Times" pitchFamily="18" charset="0"/>
              </a:rPr>
              <a:t>M</a:t>
            </a:r>
            <a:r>
              <a:rPr lang="en-US" i="1" baseline="-25000" dirty="0" smtClean="0">
                <a:latin typeface="Times" pitchFamily="18" charset="0"/>
              </a:rPr>
              <a:t>2</a:t>
            </a:r>
            <a:r>
              <a:rPr lang="en-US" dirty="0" smtClean="0"/>
              <a:t> on the tape of </a:t>
            </a:r>
            <a:r>
              <a:rPr lang="en-US" i="1" dirty="0" smtClean="0">
                <a:latin typeface="Times" pitchFamily="18" charset="0"/>
              </a:rPr>
              <a:t>M</a:t>
            </a:r>
            <a:r>
              <a:rPr lang="en-US" i="1" baseline="-25000" dirty="0" smtClean="0">
                <a:latin typeface="Times" pitchFamily="18" charset="0"/>
              </a:rPr>
              <a:t>1</a:t>
            </a:r>
            <a:r>
              <a:rPr lang="en-US" dirty="0" smtClean="0"/>
              <a:t> and make </a:t>
            </a:r>
            <a:r>
              <a:rPr lang="en-US" i="1" dirty="0" smtClean="0">
                <a:latin typeface="Times" pitchFamily="18" charset="0"/>
              </a:rPr>
              <a:t>M</a:t>
            </a:r>
            <a:r>
              <a:rPr lang="en-US" i="1" baseline="-25000" dirty="0" smtClean="0">
                <a:latin typeface="Times" pitchFamily="18" charset="0"/>
              </a:rPr>
              <a:t>1</a:t>
            </a:r>
            <a:r>
              <a:rPr lang="en-US" dirty="0" smtClean="0"/>
              <a:t> act as a Universal Turing </a:t>
            </a:r>
            <a:r>
              <a:rPr lang="en-US" dirty="0" smtClean="0"/>
              <a:t>machine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slowdown of the machine now becomes quadratic on the burst size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0800000" flipH="1" flipV="1">
            <a:off x="662940" y="3744913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 flipH="1" flipV="1">
            <a:off x="1043941" y="3744913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 flipH="1" flipV="1">
            <a:off x="1805942" y="3744913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0800000" flipH="1" flipV="1">
            <a:off x="2186941" y="3744913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0800000" flipH="1" flipV="1">
            <a:off x="2567940" y="3744913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0800000" flipH="1" flipV="1">
            <a:off x="281940" y="3744913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 flipH="1" flipV="1">
            <a:off x="1424942" y="3744913"/>
            <a:ext cx="381000" cy="381000"/>
          </a:xfrm>
          <a:prstGeom prst="rect">
            <a:avLst/>
          </a:prstGeom>
          <a:ln w="63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1143290" y="4186873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70C0"/>
                </a:solidFill>
                <a:latin typeface="Times" pitchFamily="18" charset="0"/>
              </a:rPr>
              <a:t>q</a:t>
            </a:r>
            <a:endParaRPr lang="en-US" baseline="-25000" dirty="0">
              <a:solidFill>
                <a:srgbClr val="0070C0"/>
              </a:solidFill>
              <a:latin typeface="Times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541262"/>
              </p:ext>
            </p:extLst>
          </p:nvPr>
        </p:nvGraphicFramePr>
        <p:xfrm>
          <a:off x="4170363" y="3086100"/>
          <a:ext cx="3159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4" name="Equation" r:id="rId4" imgW="228600" imgH="215640" progId="Equation.3">
                  <p:embed/>
                </p:oleObj>
              </mc:Choice>
              <mc:Fallback>
                <p:oleObj name="Equation" r:id="rId4" imgW="228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363" y="3086100"/>
                        <a:ext cx="31591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653701"/>
              </p:ext>
            </p:extLst>
          </p:nvPr>
        </p:nvGraphicFramePr>
        <p:xfrm>
          <a:off x="304800" y="3287713"/>
          <a:ext cx="3349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5" name="Equation" r:id="rId6" imgW="241200" imgH="215640" progId="Equation.3">
                  <p:embed/>
                </p:oleObj>
              </mc:Choice>
              <mc:Fallback>
                <p:oleObj name="Equation" r:id="rId6" imgW="241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87713"/>
                        <a:ext cx="3349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ChangeAspect="1"/>
          </p:cNvSpPr>
          <p:nvPr/>
        </p:nvSpPr>
        <p:spPr>
          <a:xfrm rot="10800000" flipH="1" flipV="1">
            <a:off x="4183380" y="3592515"/>
            <a:ext cx="304800" cy="317500"/>
          </a:xfrm>
          <a:prstGeom prst="rect">
            <a:avLst/>
          </a:prstGeom>
          <a:noFill/>
          <a:ln w="635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>
                <a:latin typeface="Times" pitchFamily="18" charset="0"/>
              </a:rPr>
              <a:t>…</a:t>
            </a:r>
            <a:endParaRPr lang="en-US" sz="1200" b="1" dirty="0">
              <a:latin typeface="Times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11040" y="3059114"/>
            <a:ext cx="4023360" cy="2247901"/>
            <a:chOff x="4511040" y="304801"/>
            <a:chExt cx="4023360" cy="2247901"/>
          </a:xfrm>
        </p:grpSpPr>
        <p:sp>
          <p:nvSpPr>
            <p:cNvPr id="17" name="Rectangle 16"/>
            <p:cNvSpPr>
              <a:spLocks noChangeAspect="1"/>
            </p:cNvSpPr>
            <p:nvPr/>
          </p:nvSpPr>
          <p:spPr>
            <a:xfrm rot="10800000" flipH="1" flipV="1">
              <a:off x="45110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8" name="Rectangle 17"/>
            <p:cNvSpPr>
              <a:spLocks noChangeAspect="1"/>
            </p:cNvSpPr>
            <p:nvPr/>
          </p:nvSpPr>
          <p:spPr>
            <a:xfrm rot="10800000" flipH="1" flipV="1">
              <a:off x="47015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9" name="Rectangle 18"/>
            <p:cNvSpPr>
              <a:spLocks noChangeAspect="1"/>
            </p:cNvSpPr>
            <p:nvPr/>
          </p:nvSpPr>
          <p:spPr>
            <a:xfrm rot="10800000" flipH="1" flipV="1">
              <a:off x="48920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0" name="Rectangle 19"/>
            <p:cNvSpPr>
              <a:spLocks noChangeAspect="1"/>
            </p:cNvSpPr>
            <p:nvPr/>
          </p:nvSpPr>
          <p:spPr>
            <a:xfrm rot="10800000" flipH="1" flipV="1">
              <a:off x="50825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1" name="Rectangle 20"/>
            <p:cNvSpPr>
              <a:spLocks noChangeAspect="1"/>
            </p:cNvSpPr>
            <p:nvPr/>
          </p:nvSpPr>
          <p:spPr>
            <a:xfrm rot="10800000" flipH="1" flipV="1">
              <a:off x="52730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>
            <a:xfrm rot="10800000" flipH="1" flipV="1">
              <a:off x="5692140" y="495301"/>
              <a:ext cx="190500" cy="190500"/>
            </a:xfrm>
            <a:prstGeom prst="rect">
              <a:avLst/>
            </a:prstGeom>
            <a:solidFill>
              <a:schemeClr val="accent6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b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3" name="Rectangle 22"/>
            <p:cNvSpPr>
              <a:spLocks noChangeAspect="1"/>
            </p:cNvSpPr>
            <p:nvPr/>
          </p:nvSpPr>
          <p:spPr>
            <a:xfrm rot="10800000" flipH="1" flipV="1">
              <a:off x="5882640" y="495301"/>
              <a:ext cx="190500" cy="190500"/>
            </a:xfrm>
            <a:prstGeom prst="rect">
              <a:avLst/>
            </a:prstGeom>
            <a:solidFill>
              <a:schemeClr val="accent6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a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>
            <a:xfrm rot="10800000" flipH="1" flipV="1">
              <a:off x="6073140" y="495301"/>
              <a:ext cx="190500" cy="190500"/>
            </a:xfrm>
            <a:prstGeom prst="rect">
              <a:avLst/>
            </a:prstGeom>
            <a:solidFill>
              <a:schemeClr val="accent6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b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>
            <a:xfrm rot="10800000" flipH="1" flipV="1">
              <a:off x="6263640" y="495301"/>
              <a:ext cx="190500" cy="190500"/>
            </a:xfrm>
            <a:prstGeom prst="rect">
              <a:avLst/>
            </a:prstGeom>
            <a:solidFill>
              <a:schemeClr val="accent6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a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>
            <a:xfrm rot="10800000" flipH="1" flipV="1">
              <a:off x="5692140" y="685800"/>
              <a:ext cx="190500" cy="1905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latin typeface="Times" pitchFamily="18" charset="0"/>
                </a:rPr>
                <a:t>a</a:t>
              </a:r>
              <a:endParaRPr lang="en-US" sz="1100" i="1" dirty="0">
                <a:latin typeface="Times" pitchFamily="18" charset="0"/>
              </a:endParaRPr>
            </a:p>
          </p:txBody>
        </p:sp>
        <p:sp>
          <p:nvSpPr>
            <p:cNvPr id="27" name="Rectangle 26"/>
            <p:cNvSpPr>
              <a:spLocks noChangeAspect="1"/>
            </p:cNvSpPr>
            <p:nvPr/>
          </p:nvSpPr>
          <p:spPr>
            <a:xfrm rot="10800000" flipH="1" flipV="1">
              <a:off x="5882640" y="685800"/>
              <a:ext cx="190500" cy="1905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latin typeface="Times" pitchFamily="18" charset="0"/>
                </a:rPr>
                <a:t>b</a:t>
              </a:r>
              <a:endParaRPr lang="en-US" sz="1100" i="1" dirty="0">
                <a:latin typeface="Times" pitchFamily="18" charset="0"/>
              </a:endParaRPr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>
            <a:xfrm rot="10800000" flipH="1" flipV="1">
              <a:off x="6073140" y="685800"/>
              <a:ext cx="190500" cy="1905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latin typeface="Times" pitchFamily="18" charset="0"/>
                </a:rPr>
                <a:t>a</a:t>
              </a:r>
              <a:endParaRPr lang="en-US" sz="1100" i="1" dirty="0">
                <a:latin typeface="Times" pitchFamily="18" charset="0"/>
              </a:endParaRPr>
            </a:p>
          </p:txBody>
        </p:sp>
        <p:sp>
          <p:nvSpPr>
            <p:cNvPr id="29" name="Rectangle 28"/>
            <p:cNvSpPr>
              <a:spLocks noChangeAspect="1"/>
            </p:cNvSpPr>
            <p:nvPr/>
          </p:nvSpPr>
          <p:spPr>
            <a:xfrm rot="10800000" flipH="1" flipV="1">
              <a:off x="6263640" y="685800"/>
              <a:ext cx="190500" cy="1905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latin typeface="Times" pitchFamily="18" charset="0"/>
                </a:rPr>
                <a:t>b</a:t>
              </a:r>
              <a:endParaRPr lang="en-US" sz="1100" i="1" dirty="0">
                <a:latin typeface="Times" pitchFamily="18" charset="0"/>
              </a:endParaRPr>
            </a:p>
          </p:txBody>
        </p:sp>
        <p:sp>
          <p:nvSpPr>
            <p:cNvPr id="30" name="Rectangle 29"/>
            <p:cNvSpPr>
              <a:spLocks noChangeAspect="1"/>
            </p:cNvSpPr>
            <p:nvPr/>
          </p:nvSpPr>
          <p:spPr>
            <a:xfrm rot="10800000" flipH="1" flipV="1">
              <a:off x="45110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1" name="Rectangle 30"/>
            <p:cNvSpPr>
              <a:spLocks noChangeAspect="1"/>
            </p:cNvSpPr>
            <p:nvPr/>
          </p:nvSpPr>
          <p:spPr>
            <a:xfrm rot="10800000" flipH="1" flipV="1">
              <a:off x="47015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2" name="Rectangle 31"/>
            <p:cNvSpPr>
              <a:spLocks noChangeAspect="1"/>
            </p:cNvSpPr>
            <p:nvPr/>
          </p:nvSpPr>
          <p:spPr>
            <a:xfrm rot="10800000" flipH="1" flipV="1">
              <a:off x="48920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3" name="Rectangle 32"/>
            <p:cNvSpPr>
              <a:spLocks noChangeAspect="1"/>
            </p:cNvSpPr>
            <p:nvPr/>
          </p:nvSpPr>
          <p:spPr>
            <a:xfrm rot="10800000" flipH="1" flipV="1">
              <a:off x="50825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3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4" name="Rectangle 33"/>
            <p:cNvSpPr>
              <a:spLocks noChangeAspect="1"/>
            </p:cNvSpPr>
            <p:nvPr/>
          </p:nvSpPr>
          <p:spPr>
            <a:xfrm rot="10800000" flipH="1" flipV="1">
              <a:off x="52730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4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5" name="Rectangle 34"/>
            <p:cNvSpPr>
              <a:spLocks noChangeAspect="1"/>
            </p:cNvSpPr>
            <p:nvPr/>
          </p:nvSpPr>
          <p:spPr>
            <a:xfrm rot="10800000" flipH="1" flipV="1">
              <a:off x="5692140" y="876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6" name="Rectangle 35"/>
            <p:cNvSpPr>
              <a:spLocks noChangeAspect="1"/>
            </p:cNvSpPr>
            <p:nvPr/>
          </p:nvSpPr>
          <p:spPr>
            <a:xfrm rot="10800000" flipH="1" flipV="1">
              <a:off x="5882640" y="876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7" name="Rectangle 36"/>
            <p:cNvSpPr>
              <a:spLocks noChangeAspect="1"/>
            </p:cNvSpPr>
            <p:nvPr/>
          </p:nvSpPr>
          <p:spPr>
            <a:xfrm rot="10800000" flipH="1" flipV="1">
              <a:off x="6073140" y="876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3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8" name="Rectangle 37"/>
            <p:cNvSpPr>
              <a:spLocks noChangeAspect="1"/>
            </p:cNvSpPr>
            <p:nvPr/>
          </p:nvSpPr>
          <p:spPr>
            <a:xfrm rot="10800000" flipH="1" flipV="1">
              <a:off x="6263640" y="876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4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9" name="Rectangle 38"/>
            <p:cNvSpPr>
              <a:spLocks noChangeAspect="1"/>
            </p:cNvSpPr>
            <p:nvPr/>
          </p:nvSpPr>
          <p:spPr>
            <a:xfrm rot="10800000" flipH="1" flipV="1">
              <a:off x="4511040" y="1066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L</a:t>
              </a:r>
            </a:p>
          </p:txBody>
        </p:sp>
        <p:sp>
          <p:nvSpPr>
            <p:cNvPr id="40" name="Rectangle 39"/>
            <p:cNvSpPr>
              <a:spLocks noChangeAspect="1"/>
            </p:cNvSpPr>
            <p:nvPr/>
          </p:nvSpPr>
          <p:spPr>
            <a:xfrm rot="10800000" flipH="1" flipV="1">
              <a:off x="4701540" y="1066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L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1" name="Rectangle 40"/>
            <p:cNvSpPr>
              <a:spLocks noChangeAspect="1"/>
            </p:cNvSpPr>
            <p:nvPr/>
          </p:nvSpPr>
          <p:spPr>
            <a:xfrm rot="10800000" flipH="1" flipV="1">
              <a:off x="4892040" y="1066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L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2" name="Rectangle 41"/>
            <p:cNvSpPr>
              <a:spLocks noChangeAspect="1"/>
            </p:cNvSpPr>
            <p:nvPr/>
          </p:nvSpPr>
          <p:spPr>
            <a:xfrm rot="10800000" flipH="1" flipV="1">
              <a:off x="5082540" y="1066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L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3" name="Rectangle 42"/>
            <p:cNvSpPr>
              <a:spLocks noChangeAspect="1"/>
            </p:cNvSpPr>
            <p:nvPr/>
          </p:nvSpPr>
          <p:spPr>
            <a:xfrm rot="10800000" flipH="1" flipV="1">
              <a:off x="5273040" y="1066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L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4" name="Rectangle 43"/>
            <p:cNvSpPr>
              <a:spLocks noChangeAspect="1"/>
            </p:cNvSpPr>
            <p:nvPr/>
          </p:nvSpPr>
          <p:spPr>
            <a:xfrm rot="10800000" flipH="1" flipV="1">
              <a:off x="5692140" y="1066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5" name="Rectangle 44"/>
            <p:cNvSpPr>
              <a:spLocks noChangeAspect="1"/>
            </p:cNvSpPr>
            <p:nvPr/>
          </p:nvSpPr>
          <p:spPr>
            <a:xfrm rot="10800000" flipH="1" flipV="1">
              <a:off x="5882640" y="1066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6" name="Rectangle 45"/>
            <p:cNvSpPr>
              <a:spLocks noChangeAspect="1"/>
            </p:cNvSpPr>
            <p:nvPr/>
          </p:nvSpPr>
          <p:spPr>
            <a:xfrm rot="10800000" flipH="1" flipV="1">
              <a:off x="6073140" y="1066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7" name="Rectangle 46"/>
            <p:cNvSpPr>
              <a:spLocks noChangeAspect="1"/>
            </p:cNvSpPr>
            <p:nvPr/>
          </p:nvSpPr>
          <p:spPr>
            <a:xfrm rot="10800000" flipH="1" flipV="1">
              <a:off x="6263640" y="1066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8" name="Rectangle 47"/>
            <p:cNvSpPr>
              <a:spLocks noChangeAspect="1"/>
            </p:cNvSpPr>
            <p:nvPr/>
          </p:nvSpPr>
          <p:spPr>
            <a:xfrm rot="10800000" flipH="1" flipV="1">
              <a:off x="45110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9" name="Rectangle 48"/>
            <p:cNvSpPr>
              <a:spLocks noChangeAspect="1"/>
            </p:cNvSpPr>
            <p:nvPr/>
          </p:nvSpPr>
          <p:spPr>
            <a:xfrm rot="10800000" flipH="1" flipV="1">
              <a:off x="47015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0" name="Rectangle 49"/>
            <p:cNvSpPr>
              <a:spLocks noChangeAspect="1"/>
            </p:cNvSpPr>
            <p:nvPr/>
          </p:nvSpPr>
          <p:spPr>
            <a:xfrm rot="10800000" flipH="1" flipV="1">
              <a:off x="48920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1" name="Rectangle 50"/>
            <p:cNvSpPr>
              <a:spLocks noChangeAspect="1"/>
            </p:cNvSpPr>
            <p:nvPr/>
          </p:nvSpPr>
          <p:spPr>
            <a:xfrm rot="10800000" flipH="1" flipV="1">
              <a:off x="50825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2" name="Rectangle 51"/>
            <p:cNvSpPr>
              <a:spLocks noChangeAspect="1"/>
            </p:cNvSpPr>
            <p:nvPr/>
          </p:nvSpPr>
          <p:spPr>
            <a:xfrm rot="10800000" flipH="1" flipV="1">
              <a:off x="52730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3" name="Rectangle 52"/>
            <p:cNvSpPr>
              <a:spLocks noChangeAspect="1"/>
            </p:cNvSpPr>
            <p:nvPr/>
          </p:nvSpPr>
          <p:spPr>
            <a:xfrm rot="10800000" flipH="1" flipV="1">
              <a:off x="5692140" y="1257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4" name="Rectangle 53"/>
            <p:cNvSpPr>
              <a:spLocks noChangeAspect="1"/>
            </p:cNvSpPr>
            <p:nvPr/>
          </p:nvSpPr>
          <p:spPr>
            <a:xfrm rot="10800000" flipH="1" flipV="1">
              <a:off x="5882640" y="1257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5" name="Rectangle 54"/>
            <p:cNvSpPr>
              <a:spLocks noChangeAspect="1"/>
            </p:cNvSpPr>
            <p:nvPr/>
          </p:nvSpPr>
          <p:spPr>
            <a:xfrm rot="10800000" flipH="1" flipV="1">
              <a:off x="6073140" y="1257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6" name="Rectangle 55"/>
            <p:cNvSpPr>
              <a:spLocks noChangeAspect="1"/>
            </p:cNvSpPr>
            <p:nvPr/>
          </p:nvSpPr>
          <p:spPr>
            <a:xfrm rot="10800000" flipH="1" flipV="1">
              <a:off x="6263640" y="1257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7" name="Rectangle 56"/>
            <p:cNvSpPr>
              <a:spLocks noChangeAspect="1"/>
            </p:cNvSpPr>
            <p:nvPr/>
          </p:nvSpPr>
          <p:spPr>
            <a:xfrm rot="10800000" flipH="1" flipV="1">
              <a:off x="4511040" y="1257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8" name="Rectangle 57"/>
            <p:cNvSpPr>
              <a:spLocks noChangeAspect="1"/>
            </p:cNvSpPr>
            <p:nvPr/>
          </p:nvSpPr>
          <p:spPr>
            <a:xfrm rot="10800000" flipH="1" flipV="1">
              <a:off x="4701540" y="1257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9" name="Rectangle 58"/>
            <p:cNvSpPr>
              <a:spLocks noChangeAspect="1"/>
            </p:cNvSpPr>
            <p:nvPr/>
          </p:nvSpPr>
          <p:spPr>
            <a:xfrm rot="10800000" flipH="1" flipV="1">
              <a:off x="4892040" y="1257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0" name="Rectangle 59"/>
            <p:cNvSpPr>
              <a:spLocks noChangeAspect="1"/>
            </p:cNvSpPr>
            <p:nvPr/>
          </p:nvSpPr>
          <p:spPr>
            <a:xfrm rot="10800000" flipH="1" flipV="1">
              <a:off x="5082540" y="1257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1" name="Rectangle 60"/>
            <p:cNvSpPr>
              <a:spLocks noChangeAspect="1"/>
            </p:cNvSpPr>
            <p:nvPr/>
          </p:nvSpPr>
          <p:spPr>
            <a:xfrm rot="10800000" flipH="1" flipV="1">
              <a:off x="5273040" y="1257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2" name="Rectangle 61"/>
            <p:cNvSpPr>
              <a:spLocks noChangeAspect="1"/>
            </p:cNvSpPr>
            <p:nvPr/>
          </p:nvSpPr>
          <p:spPr>
            <a:xfrm rot="10800000" flipH="1" flipV="1">
              <a:off x="64922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3" name="Rectangle 62"/>
            <p:cNvSpPr>
              <a:spLocks noChangeAspect="1"/>
            </p:cNvSpPr>
            <p:nvPr/>
          </p:nvSpPr>
          <p:spPr>
            <a:xfrm rot="10800000" flipH="1" flipV="1">
              <a:off x="66827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4" name="Rectangle 63"/>
            <p:cNvSpPr>
              <a:spLocks noChangeAspect="1"/>
            </p:cNvSpPr>
            <p:nvPr/>
          </p:nvSpPr>
          <p:spPr>
            <a:xfrm rot="10800000" flipH="1" flipV="1">
              <a:off x="68732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5" name="Rectangle 64"/>
            <p:cNvSpPr>
              <a:spLocks noChangeAspect="1"/>
            </p:cNvSpPr>
            <p:nvPr/>
          </p:nvSpPr>
          <p:spPr>
            <a:xfrm rot="10800000" flipH="1" flipV="1">
              <a:off x="70637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6" name="Rectangle 65"/>
            <p:cNvSpPr>
              <a:spLocks noChangeAspect="1"/>
            </p:cNvSpPr>
            <p:nvPr/>
          </p:nvSpPr>
          <p:spPr>
            <a:xfrm rot="10800000" flipH="1" flipV="1">
              <a:off x="72542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7" name="Rectangle 66"/>
            <p:cNvSpPr>
              <a:spLocks noChangeAspect="1"/>
            </p:cNvSpPr>
            <p:nvPr/>
          </p:nvSpPr>
          <p:spPr>
            <a:xfrm rot="10800000" flipH="1" flipV="1">
              <a:off x="64922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8" name="Rectangle 67"/>
            <p:cNvSpPr>
              <a:spLocks noChangeAspect="1"/>
            </p:cNvSpPr>
            <p:nvPr/>
          </p:nvSpPr>
          <p:spPr>
            <a:xfrm rot="10800000" flipH="1" flipV="1">
              <a:off x="66827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9" name="Rectangle 68"/>
            <p:cNvSpPr>
              <a:spLocks noChangeAspect="1"/>
            </p:cNvSpPr>
            <p:nvPr/>
          </p:nvSpPr>
          <p:spPr>
            <a:xfrm rot="10800000" flipH="1" flipV="1">
              <a:off x="68732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0" name="Rectangle 69"/>
            <p:cNvSpPr>
              <a:spLocks noChangeAspect="1"/>
            </p:cNvSpPr>
            <p:nvPr/>
          </p:nvSpPr>
          <p:spPr>
            <a:xfrm rot="10800000" flipH="1" flipV="1">
              <a:off x="70637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3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1" name="Rectangle 70"/>
            <p:cNvSpPr>
              <a:spLocks noChangeAspect="1"/>
            </p:cNvSpPr>
            <p:nvPr/>
          </p:nvSpPr>
          <p:spPr>
            <a:xfrm rot="10800000" flipH="1" flipV="1">
              <a:off x="72542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4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2" name="Rectangle 71"/>
            <p:cNvSpPr>
              <a:spLocks noChangeAspect="1"/>
            </p:cNvSpPr>
            <p:nvPr/>
          </p:nvSpPr>
          <p:spPr>
            <a:xfrm rot="10800000" flipH="1" flipV="1">
              <a:off x="6492240" y="1066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g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3" name="Rectangle 72"/>
            <p:cNvSpPr>
              <a:spLocks noChangeAspect="1"/>
            </p:cNvSpPr>
            <p:nvPr/>
          </p:nvSpPr>
          <p:spPr>
            <a:xfrm rot="10800000" flipH="1" flipV="1">
              <a:off x="6682740" y="1066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g</a:t>
              </a:r>
            </a:p>
          </p:txBody>
        </p:sp>
        <p:sp>
          <p:nvSpPr>
            <p:cNvPr id="74" name="Rectangle 73"/>
            <p:cNvSpPr>
              <a:spLocks noChangeAspect="1"/>
            </p:cNvSpPr>
            <p:nvPr/>
          </p:nvSpPr>
          <p:spPr>
            <a:xfrm rot="10800000" flipH="1" flipV="1">
              <a:off x="6873240" y="1066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g</a:t>
              </a:r>
            </a:p>
          </p:txBody>
        </p:sp>
        <p:sp>
          <p:nvSpPr>
            <p:cNvPr id="75" name="Rectangle 74"/>
            <p:cNvSpPr>
              <a:spLocks noChangeAspect="1"/>
            </p:cNvSpPr>
            <p:nvPr/>
          </p:nvSpPr>
          <p:spPr>
            <a:xfrm rot="10800000" flipH="1" flipV="1">
              <a:off x="7063740" y="1066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g</a:t>
              </a:r>
            </a:p>
          </p:txBody>
        </p:sp>
        <p:sp>
          <p:nvSpPr>
            <p:cNvPr id="76" name="Rectangle 75"/>
            <p:cNvSpPr>
              <a:spLocks noChangeAspect="1"/>
            </p:cNvSpPr>
            <p:nvPr/>
          </p:nvSpPr>
          <p:spPr>
            <a:xfrm rot="10800000" flipH="1" flipV="1">
              <a:off x="7254240" y="1066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g</a:t>
              </a:r>
            </a:p>
          </p:txBody>
        </p:sp>
        <p:sp>
          <p:nvSpPr>
            <p:cNvPr id="77" name="Rectangle 76"/>
            <p:cNvSpPr>
              <a:spLocks noChangeAspect="1"/>
            </p:cNvSpPr>
            <p:nvPr/>
          </p:nvSpPr>
          <p:spPr>
            <a:xfrm rot="10800000" flipH="1" flipV="1">
              <a:off x="6492240" y="1257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8" name="Rectangle 77"/>
            <p:cNvSpPr>
              <a:spLocks noChangeAspect="1"/>
            </p:cNvSpPr>
            <p:nvPr/>
          </p:nvSpPr>
          <p:spPr>
            <a:xfrm rot="10800000" flipH="1" flipV="1">
              <a:off x="6682740" y="1257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9" name="Rectangle 78"/>
            <p:cNvSpPr>
              <a:spLocks noChangeAspect="1"/>
            </p:cNvSpPr>
            <p:nvPr/>
          </p:nvSpPr>
          <p:spPr>
            <a:xfrm rot="10800000" flipH="1" flipV="1">
              <a:off x="6873240" y="1257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0" name="Rectangle 79"/>
            <p:cNvSpPr>
              <a:spLocks noChangeAspect="1"/>
            </p:cNvSpPr>
            <p:nvPr/>
          </p:nvSpPr>
          <p:spPr>
            <a:xfrm rot="10800000" flipH="1" flipV="1">
              <a:off x="7063740" y="1257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1" name="Rectangle 80"/>
            <p:cNvSpPr>
              <a:spLocks noChangeAspect="1"/>
            </p:cNvSpPr>
            <p:nvPr/>
          </p:nvSpPr>
          <p:spPr>
            <a:xfrm rot="10800000" flipH="1" flipV="1">
              <a:off x="7254240" y="1257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2" name="Rectangle 81"/>
            <p:cNvSpPr>
              <a:spLocks noChangeAspect="1"/>
            </p:cNvSpPr>
            <p:nvPr/>
          </p:nvSpPr>
          <p:spPr>
            <a:xfrm rot="10800000" flipH="1" flipV="1">
              <a:off x="64922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3" name="Rectangle 82"/>
            <p:cNvSpPr>
              <a:spLocks noChangeAspect="1"/>
            </p:cNvSpPr>
            <p:nvPr/>
          </p:nvSpPr>
          <p:spPr>
            <a:xfrm rot="10800000" flipH="1" flipV="1">
              <a:off x="66827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4" name="Rectangle 83"/>
            <p:cNvSpPr>
              <a:spLocks noChangeAspect="1"/>
            </p:cNvSpPr>
            <p:nvPr/>
          </p:nvSpPr>
          <p:spPr>
            <a:xfrm rot="10800000" flipH="1" flipV="1">
              <a:off x="68732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5" name="Rectangle 84"/>
            <p:cNvSpPr>
              <a:spLocks noChangeAspect="1"/>
            </p:cNvSpPr>
            <p:nvPr/>
          </p:nvSpPr>
          <p:spPr>
            <a:xfrm rot="10800000" flipH="1" flipV="1">
              <a:off x="70637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6" name="Rectangle 85"/>
            <p:cNvSpPr>
              <a:spLocks noChangeAspect="1"/>
            </p:cNvSpPr>
            <p:nvPr/>
          </p:nvSpPr>
          <p:spPr>
            <a:xfrm rot="10800000" flipH="1" flipV="1">
              <a:off x="72542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7" name="Rectangle 86"/>
            <p:cNvSpPr>
              <a:spLocks noChangeAspect="1"/>
            </p:cNvSpPr>
            <p:nvPr/>
          </p:nvSpPr>
          <p:spPr>
            <a:xfrm rot="10800000" flipH="1" flipV="1">
              <a:off x="7597140" y="487683"/>
              <a:ext cx="5715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Info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8" name="Rectangle 87"/>
            <p:cNvSpPr>
              <a:spLocks noChangeAspect="1"/>
            </p:cNvSpPr>
            <p:nvPr/>
          </p:nvSpPr>
          <p:spPr>
            <a:xfrm rot="10800000" flipH="1" flipV="1">
              <a:off x="7597140" y="678182"/>
              <a:ext cx="5715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State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9" name="Rectangle 88"/>
            <p:cNvSpPr>
              <a:spLocks noChangeAspect="1"/>
            </p:cNvSpPr>
            <p:nvPr/>
          </p:nvSpPr>
          <p:spPr>
            <a:xfrm rot="10800000" flipH="1" flipV="1">
              <a:off x="7597140" y="868682"/>
              <a:ext cx="5715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err="1" smtClean="0">
                  <a:latin typeface="Times" pitchFamily="18" charset="0"/>
                </a:rPr>
                <a:t>Addr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0" name="Rectangle 89"/>
            <p:cNvSpPr>
              <a:spLocks noChangeAspect="1"/>
            </p:cNvSpPr>
            <p:nvPr/>
          </p:nvSpPr>
          <p:spPr>
            <a:xfrm rot="10800000" flipH="1" flipV="1">
              <a:off x="7597140" y="1059182"/>
              <a:ext cx="6096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Sweep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1" name="Rectangle 90"/>
            <p:cNvSpPr>
              <a:spLocks noChangeAspect="1"/>
            </p:cNvSpPr>
            <p:nvPr/>
          </p:nvSpPr>
          <p:spPr>
            <a:xfrm rot="10800000" flipH="1" flipV="1">
              <a:off x="7612380" y="1249682"/>
              <a:ext cx="6096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Drift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2" name="Rectangle 91"/>
            <p:cNvSpPr>
              <a:spLocks noChangeAspect="1"/>
            </p:cNvSpPr>
            <p:nvPr/>
          </p:nvSpPr>
          <p:spPr>
            <a:xfrm rot="10800000" flipH="1" flipV="1">
              <a:off x="7620000" y="1478282"/>
              <a:ext cx="9144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Other fields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3" name="Rectangle 92"/>
            <p:cNvSpPr>
              <a:spLocks noChangeAspect="1"/>
            </p:cNvSpPr>
            <p:nvPr/>
          </p:nvSpPr>
          <p:spPr>
            <a:xfrm rot="10800000" flipH="1" flipV="1">
              <a:off x="5501640" y="495301"/>
              <a:ext cx="190500" cy="190500"/>
            </a:xfrm>
            <a:prstGeom prst="rect">
              <a:avLst/>
            </a:prstGeom>
            <a:solidFill>
              <a:schemeClr val="accent6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a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94" name="Rectangle 93"/>
            <p:cNvSpPr>
              <a:spLocks noChangeAspect="1"/>
            </p:cNvSpPr>
            <p:nvPr/>
          </p:nvSpPr>
          <p:spPr>
            <a:xfrm rot="10800000" flipH="1" flipV="1">
              <a:off x="5501640" y="685800"/>
              <a:ext cx="190500" cy="1905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solidFill>
                    <a:schemeClr val="tx1"/>
                  </a:solidFill>
                  <a:latin typeface="Times" pitchFamily="18" charset="0"/>
                </a:rPr>
                <a:t>b</a:t>
              </a:r>
              <a:endParaRPr lang="en-US" sz="1100" i="1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95" name="Rectangle 94"/>
            <p:cNvSpPr>
              <a:spLocks noChangeAspect="1"/>
            </p:cNvSpPr>
            <p:nvPr/>
          </p:nvSpPr>
          <p:spPr>
            <a:xfrm rot="10800000" flipH="1" flipV="1">
              <a:off x="5501640" y="876302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0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96" name="Rectangle 95"/>
            <p:cNvSpPr>
              <a:spLocks noChangeAspect="1"/>
            </p:cNvSpPr>
            <p:nvPr/>
          </p:nvSpPr>
          <p:spPr>
            <a:xfrm rot="10800000" flipH="1" flipV="1">
              <a:off x="5501640" y="1066800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2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97" name="Rectangle 96"/>
            <p:cNvSpPr>
              <a:spLocks noChangeAspect="1"/>
            </p:cNvSpPr>
            <p:nvPr/>
          </p:nvSpPr>
          <p:spPr>
            <a:xfrm rot="10800000" flipH="1" flipV="1">
              <a:off x="5501640" y="1257302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98" name="Rectangle 97"/>
            <p:cNvSpPr>
              <a:spLocks noChangeAspect="1"/>
            </p:cNvSpPr>
            <p:nvPr/>
          </p:nvSpPr>
          <p:spPr>
            <a:xfrm rot="10800000" flipH="1" flipV="1">
              <a:off x="5501640" y="1447801"/>
              <a:ext cx="190500" cy="2667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99" name="Up Arrow Callout 98"/>
            <p:cNvSpPr/>
            <p:nvPr/>
          </p:nvSpPr>
          <p:spPr>
            <a:xfrm>
              <a:off x="5139690" y="1741172"/>
              <a:ext cx="914400" cy="685800"/>
            </a:xfrm>
            <a:prstGeom prst="upArrowCallou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i="1" dirty="0" smtClean="0">
                  <a:latin typeface="Times" pitchFamily="18" charset="0"/>
                </a:rPr>
                <a:t>Head</a:t>
              </a:r>
              <a:endParaRPr lang="en-US" sz="1400" baseline="-25000" dirty="0">
                <a:latin typeface="Times" pitchFamily="18" charset="0"/>
              </a:endParaRPr>
            </a:p>
          </p:txBody>
        </p:sp>
        <p:sp>
          <p:nvSpPr>
            <p:cNvPr id="100" name="Rectangle 99"/>
            <p:cNvSpPr>
              <a:spLocks noChangeAspect="1"/>
            </p:cNvSpPr>
            <p:nvPr/>
          </p:nvSpPr>
          <p:spPr>
            <a:xfrm rot="10800000" flipH="1" flipV="1">
              <a:off x="6259830" y="1790703"/>
              <a:ext cx="13716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rgbClr val="15A53B"/>
                  </a:solidFill>
                  <a:latin typeface="Times" pitchFamily="18" charset="0"/>
                </a:rPr>
                <a:t>Mode = </a:t>
              </a:r>
              <a:r>
                <a:rPr lang="en-US" sz="1200" i="1" dirty="0" smtClean="0">
                  <a:solidFill>
                    <a:srgbClr val="15A53B"/>
                  </a:solidFill>
                  <a:latin typeface="Times" pitchFamily="18" charset="0"/>
                </a:rPr>
                <a:t>Normal</a:t>
              </a:r>
              <a:endParaRPr lang="en-US" sz="1200" i="1" dirty="0">
                <a:solidFill>
                  <a:srgbClr val="15A53B"/>
                </a:solidFill>
                <a:latin typeface="Times" pitchFamily="18" charset="0"/>
              </a:endParaRPr>
            </a:p>
          </p:txBody>
        </p:sp>
        <p:sp>
          <p:nvSpPr>
            <p:cNvPr id="101" name="Rectangle 100"/>
            <p:cNvSpPr>
              <a:spLocks noChangeAspect="1"/>
            </p:cNvSpPr>
            <p:nvPr/>
          </p:nvSpPr>
          <p:spPr>
            <a:xfrm rot="10800000" flipH="1" flipV="1">
              <a:off x="6259830" y="1981202"/>
              <a:ext cx="9906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err="1" smtClean="0">
                  <a:solidFill>
                    <a:srgbClr val="15A53B"/>
                  </a:solidFill>
                  <a:latin typeface="Times" pitchFamily="18" charset="0"/>
                </a:rPr>
                <a:t>Addr</a:t>
              </a:r>
              <a:r>
                <a:rPr lang="en-US" sz="1200" dirty="0" smtClean="0">
                  <a:solidFill>
                    <a:srgbClr val="15A53B"/>
                  </a:solidFill>
                  <a:latin typeface="Times" pitchFamily="18" charset="0"/>
                </a:rPr>
                <a:t> = 0</a:t>
              </a:r>
              <a:endParaRPr lang="en-US" sz="1200" dirty="0">
                <a:solidFill>
                  <a:srgbClr val="15A53B"/>
                </a:solidFill>
                <a:latin typeface="Times" pitchFamily="18" charset="0"/>
              </a:endParaRPr>
            </a:p>
          </p:txBody>
        </p:sp>
        <p:sp>
          <p:nvSpPr>
            <p:cNvPr id="102" name="Rectangle 101"/>
            <p:cNvSpPr>
              <a:spLocks noChangeAspect="1"/>
            </p:cNvSpPr>
            <p:nvPr/>
          </p:nvSpPr>
          <p:spPr>
            <a:xfrm rot="10800000" flipH="1" flipV="1">
              <a:off x="6259830" y="2171702"/>
              <a:ext cx="11430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rgbClr val="15A53B"/>
                  </a:solidFill>
                  <a:latin typeface="Times" pitchFamily="18" charset="0"/>
                </a:rPr>
                <a:t>Sweep = 2</a:t>
              </a:r>
              <a:endParaRPr lang="en-US" sz="1200" dirty="0">
                <a:solidFill>
                  <a:srgbClr val="15A53B"/>
                </a:solidFill>
                <a:latin typeface="Times" pitchFamily="18" charset="0"/>
              </a:endParaRPr>
            </a:p>
          </p:txBody>
        </p:sp>
        <p:sp>
          <p:nvSpPr>
            <p:cNvPr id="103" name="Rectangle 102"/>
            <p:cNvSpPr>
              <a:spLocks noChangeAspect="1"/>
            </p:cNvSpPr>
            <p:nvPr/>
          </p:nvSpPr>
          <p:spPr>
            <a:xfrm rot="10800000" flipH="1" flipV="1">
              <a:off x="6259830" y="2362202"/>
              <a:ext cx="9144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rgbClr val="15A53B"/>
                  </a:solidFill>
                  <a:latin typeface="Times" pitchFamily="18" charset="0"/>
                </a:rPr>
                <a:t>Other fields</a:t>
              </a:r>
              <a:endParaRPr lang="en-US" sz="1200" dirty="0">
                <a:solidFill>
                  <a:srgbClr val="15A53B"/>
                </a:solidFill>
                <a:latin typeface="Times" pitchFamily="18" charset="0"/>
              </a:endParaRPr>
            </a:p>
          </p:txBody>
        </p:sp>
        <p:sp>
          <p:nvSpPr>
            <p:cNvPr id="104" name="Left Brace 103"/>
            <p:cNvSpPr/>
            <p:nvPr/>
          </p:nvSpPr>
          <p:spPr>
            <a:xfrm>
              <a:off x="6073140" y="1790702"/>
              <a:ext cx="228600" cy="762000"/>
            </a:xfrm>
            <a:prstGeom prst="leftBrace">
              <a:avLst>
                <a:gd name="adj1" fmla="val 41969"/>
                <a:gd name="adj2" fmla="val 47500"/>
              </a:avLst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>
              <a:spLocks noChangeAspect="1"/>
            </p:cNvSpPr>
            <p:nvPr/>
          </p:nvSpPr>
          <p:spPr>
            <a:xfrm rot="10800000" flipH="1" flipV="1">
              <a:off x="7368540" y="800102"/>
              <a:ext cx="228600" cy="347980"/>
            </a:xfrm>
            <a:prstGeom prst="rect">
              <a:avLst/>
            </a:prstGeom>
            <a:noFill/>
            <a:ln w="635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b="1" dirty="0" smtClean="0">
                  <a:latin typeface="Times" pitchFamily="18" charset="0"/>
                </a:rPr>
                <a:t>…</a:t>
              </a:r>
              <a:endParaRPr lang="en-US" sz="1200" b="1" dirty="0">
                <a:latin typeface="Times" pitchFamily="18" charset="0"/>
              </a:endParaRPr>
            </a:p>
          </p:txBody>
        </p:sp>
        <p:sp>
          <p:nvSpPr>
            <p:cNvPr id="106" name="Rectangle 105"/>
            <p:cNvSpPr>
              <a:spLocks noChangeAspect="1"/>
            </p:cNvSpPr>
            <p:nvPr/>
          </p:nvSpPr>
          <p:spPr>
            <a:xfrm rot="10800000" flipH="1" flipV="1">
              <a:off x="687705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07" name="Rectangle 106"/>
            <p:cNvSpPr>
              <a:spLocks noChangeAspect="1"/>
            </p:cNvSpPr>
            <p:nvPr/>
          </p:nvSpPr>
          <p:spPr>
            <a:xfrm rot="10800000" flipH="1" flipV="1">
              <a:off x="45148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08" name="Rectangle 107"/>
            <p:cNvSpPr>
              <a:spLocks noChangeAspect="1"/>
            </p:cNvSpPr>
            <p:nvPr/>
          </p:nvSpPr>
          <p:spPr>
            <a:xfrm rot="10800000" flipH="1" flipV="1">
              <a:off x="47053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09" name="Rectangle 108"/>
            <p:cNvSpPr>
              <a:spLocks noChangeAspect="1"/>
            </p:cNvSpPr>
            <p:nvPr/>
          </p:nvSpPr>
          <p:spPr>
            <a:xfrm rot="10800000" flipH="1" flipV="1">
              <a:off x="48958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10" name="Rectangle 109"/>
            <p:cNvSpPr>
              <a:spLocks noChangeAspect="1"/>
            </p:cNvSpPr>
            <p:nvPr/>
          </p:nvSpPr>
          <p:spPr>
            <a:xfrm rot="10800000" flipH="1" flipV="1">
              <a:off x="50863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11" name="Rectangle 110"/>
            <p:cNvSpPr>
              <a:spLocks noChangeAspect="1"/>
            </p:cNvSpPr>
            <p:nvPr/>
          </p:nvSpPr>
          <p:spPr>
            <a:xfrm rot="10800000" flipH="1" flipV="1">
              <a:off x="52768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12" name="Rectangle 111"/>
            <p:cNvSpPr>
              <a:spLocks noChangeAspect="1"/>
            </p:cNvSpPr>
            <p:nvPr/>
          </p:nvSpPr>
          <p:spPr>
            <a:xfrm rot="10800000" flipH="1" flipV="1">
              <a:off x="5695950" y="304801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b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113" name="Rectangle 112"/>
            <p:cNvSpPr>
              <a:spLocks noChangeAspect="1"/>
            </p:cNvSpPr>
            <p:nvPr/>
          </p:nvSpPr>
          <p:spPr>
            <a:xfrm rot="10800000" flipH="1" flipV="1">
              <a:off x="5886450" y="304801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Times" pitchFamily="18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114" name="Rectangle 113"/>
            <p:cNvSpPr>
              <a:spLocks noChangeAspect="1"/>
            </p:cNvSpPr>
            <p:nvPr/>
          </p:nvSpPr>
          <p:spPr>
            <a:xfrm rot="10800000" flipH="1" flipV="1">
              <a:off x="6076950" y="304801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0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115" name="Rectangle 114"/>
            <p:cNvSpPr>
              <a:spLocks noChangeAspect="1"/>
            </p:cNvSpPr>
            <p:nvPr/>
          </p:nvSpPr>
          <p:spPr>
            <a:xfrm rot="10800000" flipH="1" flipV="1">
              <a:off x="6267450" y="304801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Times" pitchFamily="18" charset="0"/>
                </a:rPr>
                <a:t>a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116" name="Rectangle 115"/>
            <p:cNvSpPr>
              <a:spLocks noChangeAspect="1"/>
            </p:cNvSpPr>
            <p:nvPr/>
          </p:nvSpPr>
          <p:spPr>
            <a:xfrm rot="10800000" flipH="1" flipV="1">
              <a:off x="64960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17" name="Rectangle 116"/>
            <p:cNvSpPr>
              <a:spLocks noChangeAspect="1"/>
            </p:cNvSpPr>
            <p:nvPr/>
          </p:nvSpPr>
          <p:spPr>
            <a:xfrm rot="10800000" flipH="1" flipV="1">
              <a:off x="66865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18" name="Rectangle 117"/>
            <p:cNvSpPr>
              <a:spLocks noChangeAspect="1"/>
            </p:cNvSpPr>
            <p:nvPr/>
          </p:nvSpPr>
          <p:spPr>
            <a:xfrm rot="10800000" flipH="1" flipV="1">
              <a:off x="68770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19" name="Rectangle 118"/>
            <p:cNvSpPr>
              <a:spLocks noChangeAspect="1"/>
            </p:cNvSpPr>
            <p:nvPr/>
          </p:nvSpPr>
          <p:spPr>
            <a:xfrm rot="10800000" flipH="1" flipV="1">
              <a:off x="70675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20" name="Rectangle 119"/>
            <p:cNvSpPr>
              <a:spLocks noChangeAspect="1"/>
            </p:cNvSpPr>
            <p:nvPr/>
          </p:nvSpPr>
          <p:spPr>
            <a:xfrm rot="10800000" flipH="1" flipV="1">
              <a:off x="72580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21" name="Rectangle 120"/>
            <p:cNvSpPr>
              <a:spLocks noChangeAspect="1"/>
            </p:cNvSpPr>
            <p:nvPr/>
          </p:nvSpPr>
          <p:spPr>
            <a:xfrm rot="10800000" flipH="1" flipV="1">
              <a:off x="5505450" y="304802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a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122" name="Rectangle 121"/>
            <p:cNvSpPr>
              <a:spLocks noChangeAspect="1"/>
            </p:cNvSpPr>
            <p:nvPr/>
          </p:nvSpPr>
          <p:spPr>
            <a:xfrm rot="10800000" flipH="1" flipV="1">
              <a:off x="7581900" y="304801"/>
              <a:ext cx="5715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err="1" smtClean="0">
                  <a:latin typeface="Times" pitchFamily="18" charset="0"/>
                </a:rPr>
                <a:t>Prog</a:t>
              </a:r>
              <a:endParaRPr lang="en-US" sz="1200" dirty="0">
                <a:latin typeface="Times" pitchFamily="18" charset="0"/>
              </a:endParaRPr>
            </a:p>
          </p:txBody>
        </p:sp>
      </p:grpSp>
      <p:sp>
        <p:nvSpPr>
          <p:cNvPr id="123" name="Freeform 122"/>
          <p:cNvSpPr/>
          <p:nvPr/>
        </p:nvSpPr>
        <p:spPr>
          <a:xfrm>
            <a:off x="1571625" y="2819400"/>
            <a:ext cx="4086225" cy="820738"/>
          </a:xfrm>
          <a:custGeom>
            <a:avLst/>
            <a:gdLst>
              <a:gd name="connsiteX0" fmla="*/ 0 w 4086225"/>
              <a:gd name="connsiteY0" fmla="*/ 820738 h 820738"/>
              <a:gd name="connsiteX1" fmla="*/ 2133600 w 4086225"/>
              <a:gd name="connsiteY1" fmla="*/ 106363 h 820738"/>
              <a:gd name="connsiteX2" fmla="*/ 4086225 w 4086225"/>
              <a:gd name="connsiteY2" fmla="*/ 182563 h 82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6225" h="820738">
                <a:moveTo>
                  <a:pt x="0" y="820738"/>
                </a:moveTo>
                <a:cubicBezTo>
                  <a:pt x="726281" y="516732"/>
                  <a:pt x="1452562" y="212726"/>
                  <a:pt x="2133600" y="106363"/>
                </a:cubicBezTo>
                <a:cubicBezTo>
                  <a:pt x="2814638" y="0"/>
                  <a:pt x="3450431" y="91281"/>
                  <a:pt x="4086225" y="182563"/>
                </a:cubicBezTo>
              </a:path>
            </a:pathLst>
          </a:cu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  <p:bldP spid="1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noise model was combinatorial </a:t>
            </a:r>
          </a:p>
          <a:p>
            <a:r>
              <a:rPr lang="en-US" dirty="0" smtClean="0"/>
              <a:t>How to deal with low-probability noise </a:t>
            </a:r>
            <a:r>
              <a:rPr lang="en-US" dirty="0" err="1" smtClean="0"/>
              <a:t>combinatorially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Level 1</a:t>
            </a:r>
            <a:r>
              <a:rPr lang="en-US" b="1" dirty="0" smtClean="0"/>
              <a:t>: </a:t>
            </a:r>
            <a:r>
              <a:rPr lang="en-US" dirty="0" smtClean="0"/>
              <a:t>Consider first noise that has low frequency: </a:t>
            </a:r>
          </a:p>
          <a:p>
            <a:pPr lvl="2"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Bursts are </a:t>
            </a: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" pitchFamily="18" charset="0"/>
              </a:rPr>
              <a:t>b</a:t>
            </a:r>
            <a:r>
              <a:rPr lang="en-US" sz="2000" i="1" baseline="-25000" dirty="0" smtClean="0">
                <a:solidFill>
                  <a:schemeClr val="bg2">
                    <a:lumMod val="50000"/>
                  </a:schemeClr>
                </a:solidFill>
                <a:latin typeface="Times" pitchFamily="18" charset="0"/>
              </a:rPr>
              <a:t>1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long but </a:t>
            </a: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000" i="1" baseline="-25000" dirty="0" smtClean="0">
                <a:solidFill>
                  <a:schemeClr val="bg2">
                    <a:lumMod val="50000"/>
                  </a:schemeClr>
                </a:solidFill>
                <a:latin typeface="Times" pitchFamily="18" charset="0"/>
              </a:rPr>
              <a:t>1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steps apart from each other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Level 2</a:t>
            </a:r>
            <a:r>
              <a:rPr lang="en-US" b="1" dirty="0" smtClean="0"/>
              <a:t>: </a:t>
            </a:r>
            <a:r>
              <a:rPr lang="en-US" dirty="0" smtClean="0"/>
              <a:t>Then allow violations of the previous occurring with low frequency: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Occur in at most </a:t>
            </a: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" pitchFamily="18" charset="0"/>
              </a:rPr>
              <a:t>b</a:t>
            </a:r>
            <a:r>
              <a:rPr lang="en-US" sz="2000" i="1" baseline="-25000" dirty="0" smtClean="0">
                <a:solidFill>
                  <a:schemeClr val="bg2">
                    <a:lumMod val="50000"/>
                  </a:schemeClr>
                </a:solidFill>
                <a:latin typeface="Times" pitchFamily="18" charset="0"/>
              </a:rPr>
              <a:t>2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steps separated by at least </a:t>
            </a: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000" i="1" baseline="-25000" dirty="0" smtClean="0">
                <a:solidFill>
                  <a:schemeClr val="bg2">
                    <a:lumMod val="50000"/>
                  </a:schemeClr>
                </a:solidFill>
                <a:latin typeface="Times" pitchFamily="18" charset="0"/>
              </a:rPr>
              <a:t>2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	steps 	from each other </a:t>
            </a:r>
          </a:p>
          <a:p>
            <a:pPr lvl="1"/>
            <a:r>
              <a:rPr lang="en-US" dirty="0" smtClean="0"/>
              <a:t>And so on…</a:t>
            </a:r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r>
              <a:rPr lang="en-US" sz="2800" dirty="0" smtClean="0"/>
              <a:t>We are left with a noise set that is “sparse”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 resistance to probabilistic noise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276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use the previous construction as a building block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Some serious additional challenges must be handled to maintain the hierarchy of simulations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011362"/>
          </a:xfrm>
        </p:spPr>
        <p:txBody>
          <a:bodyPr>
            <a:normAutofit/>
          </a:bodyPr>
          <a:lstStyle/>
          <a:p>
            <a:r>
              <a:rPr lang="en-US" dirty="0" smtClean="0"/>
              <a:t>From the </a:t>
            </a:r>
            <a:r>
              <a:rPr lang="en-US" dirty="0" err="1" smtClean="0"/>
              <a:t>Tur</a:t>
            </a:r>
            <a:r>
              <a:rPr lang="en-US" dirty="0" smtClean="0"/>
              <a:t>(n)</a:t>
            </a:r>
            <a:r>
              <a:rPr lang="en-US" dirty="0" err="1" smtClean="0"/>
              <a:t>ing</a:t>
            </a:r>
            <a:r>
              <a:rPr lang="en-US" dirty="0" smtClean="0"/>
              <a:t> machine to </a:t>
            </a:r>
            <a:br>
              <a:rPr lang="en-US" dirty="0" smtClean="0"/>
            </a:br>
            <a:r>
              <a:rPr lang="en-US" dirty="0" smtClean="0"/>
              <a:t>a Turing machine that can withstand probabilistic noise</a:t>
            </a:r>
            <a:endParaRPr lang="en-US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763713" y="3733800"/>
          <a:ext cx="43338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9" name="Equation" r:id="rId3" imgW="228600" imgH="215640" progId="Equation.3">
                  <p:embed/>
                </p:oleObj>
              </mc:Choice>
              <mc:Fallback>
                <p:oleObj name="Equation" r:id="rId3" imgW="2286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733800"/>
                        <a:ext cx="43338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743200" y="3733800"/>
          <a:ext cx="4572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0" name="Equation" r:id="rId5" imgW="241200" imgH="215640" progId="Equation.3">
                  <p:embed/>
                </p:oleObj>
              </mc:Choice>
              <mc:Fallback>
                <p:oleObj name="Equation" r:id="rId5" imgW="2412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733800"/>
                        <a:ext cx="4572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810000" y="3733800"/>
          <a:ext cx="457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1" name="Equation" r:id="rId7" imgW="241200" imgH="228600" progId="Equation.3">
                  <p:embed/>
                </p:oleObj>
              </mc:Choice>
              <mc:Fallback>
                <p:oleObj name="Equation" r:id="rId7" imgW="2412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733800"/>
                        <a:ext cx="45720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5638800" y="3733800"/>
          <a:ext cx="457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2" name="Equation" r:id="rId9" imgW="241200" imgH="228600" progId="Equation.3">
                  <p:embed/>
                </p:oleObj>
              </mc:Choice>
              <mc:Fallback>
                <p:oleObj name="Equation" r:id="rId9" imgW="2412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733800"/>
                        <a:ext cx="45720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6542049" y="3767253"/>
          <a:ext cx="3841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3" name="Equation" r:id="rId11" imgW="203040" imgH="164880" progId="Equation.3">
                  <p:embed/>
                </p:oleObj>
              </mc:Choice>
              <mc:Fallback>
                <p:oleObj name="Equation" r:id="rId11" imgW="20304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2049" y="3767253"/>
                        <a:ext cx="3841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H="1">
            <a:off x="2220951" y="3984702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200400" y="3973551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267200" y="3973551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960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00600" y="3886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181600" y="3973551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23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Cloud 372"/>
          <p:cNvSpPr/>
          <p:nvPr/>
        </p:nvSpPr>
        <p:spPr>
          <a:xfrm>
            <a:off x="3733800" y="-457200"/>
            <a:ext cx="4724400" cy="3581400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Cloud 371"/>
          <p:cNvSpPr/>
          <p:nvPr/>
        </p:nvSpPr>
        <p:spPr>
          <a:xfrm>
            <a:off x="4419600" y="2514600"/>
            <a:ext cx="4724400" cy="35814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0800000" flipH="1" flipV="1">
            <a:off x="662940" y="9906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rot="10800000" flipH="1" flipV="1">
            <a:off x="1043941" y="9906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rot="10800000" flipH="1" flipV="1">
            <a:off x="1805942" y="9906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rot="10800000" flipH="1" flipV="1">
            <a:off x="2186941" y="9906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 rot="10800000" flipH="1" flipV="1">
            <a:off x="2567940" y="9906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 rot="10800000" flipH="1" flipV="1">
            <a:off x="281940" y="9906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10800000" flipH="1" flipV="1">
            <a:off x="1424942" y="990600"/>
            <a:ext cx="381000" cy="381000"/>
          </a:xfrm>
          <a:prstGeom prst="rect">
            <a:avLst/>
          </a:prstGeom>
          <a:ln w="63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Up Arrow Callout 26"/>
          <p:cNvSpPr/>
          <p:nvPr/>
        </p:nvSpPr>
        <p:spPr>
          <a:xfrm>
            <a:off x="1143290" y="143256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70C0"/>
                </a:solidFill>
                <a:latin typeface="Times" pitchFamily="18" charset="0"/>
              </a:rPr>
              <a:t>q</a:t>
            </a:r>
            <a:endParaRPr lang="en-US" baseline="-25000" dirty="0">
              <a:solidFill>
                <a:srgbClr val="0070C0"/>
              </a:solidFill>
              <a:latin typeface="Times" pitchFamily="18" charset="0"/>
            </a:endParaRPr>
          </a:p>
        </p:txBody>
      </p:sp>
      <p:graphicFrame>
        <p:nvGraphicFramePr>
          <p:cNvPr id="121" name="Object 120"/>
          <p:cNvGraphicFramePr>
            <a:graphicFrameLocks noChangeAspect="1"/>
          </p:cNvGraphicFramePr>
          <p:nvPr/>
        </p:nvGraphicFramePr>
        <p:xfrm>
          <a:off x="4162425" y="320677"/>
          <a:ext cx="3333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6" name="Equation" r:id="rId4" imgW="241200" imgH="228600" progId="Equation.3">
                  <p:embed/>
                </p:oleObj>
              </mc:Choice>
              <mc:Fallback>
                <p:oleObj name="Equation" r:id="rId4" imgW="2412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320677"/>
                        <a:ext cx="3333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21"/>
          <p:cNvGraphicFramePr>
            <a:graphicFrameLocks noChangeAspect="1"/>
          </p:cNvGraphicFramePr>
          <p:nvPr/>
        </p:nvGraphicFramePr>
        <p:xfrm>
          <a:off x="304800" y="511175"/>
          <a:ext cx="33496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7" name="Equation" r:id="rId6" imgW="241200" imgH="241200" progId="Equation.3">
                  <p:embed/>
                </p:oleObj>
              </mc:Choice>
              <mc:Fallback>
                <p:oleObj name="Equation" r:id="rId6" imgW="2412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1175"/>
                        <a:ext cx="334963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Rectangle 122"/>
          <p:cNvSpPr>
            <a:spLocks noChangeAspect="1"/>
          </p:cNvSpPr>
          <p:nvPr/>
        </p:nvSpPr>
        <p:spPr>
          <a:xfrm rot="10800000" flipH="1" flipV="1">
            <a:off x="4183380" y="838202"/>
            <a:ext cx="304800" cy="317500"/>
          </a:xfrm>
          <a:prstGeom prst="rect">
            <a:avLst/>
          </a:prstGeom>
          <a:noFill/>
          <a:ln w="635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>
                <a:latin typeface="Times" pitchFamily="18" charset="0"/>
              </a:rPr>
              <a:t>…</a:t>
            </a:r>
            <a:endParaRPr lang="en-US" sz="1200" b="1" dirty="0">
              <a:latin typeface="Times" pitchFamily="18" charset="0"/>
            </a:endParaRPr>
          </a:p>
        </p:txBody>
      </p:sp>
      <p:grpSp>
        <p:nvGrpSpPr>
          <p:cNvPr id="369" name="Group 368"/>
          <p:cNvGrpSpPr/>
          <p:nvPr/>
        </p:nvGrpSpPr>
        <p:grpSpPr>
          <a:xfrm>
            <a:off x="4511040" y="304801"/>
            <a:ext cx="4023360" cy="2247901"/>
            <a:chOff x="4511040" y="304801"/>
            <a:chExt cx="4023360" cy="2247901"/>
          </a:xfrm>
        </p:grpSpPr>
        <p:sp>
          <p:nvSpPr>
            <p:cNvPr id="28" name="Rectangle 27"/>
            <p:cNvSpPr>
              <a:spLocks noChangeAspect="1"/>
            </p:cNvSpPr>
            <p:nvPr/>
          </p:nvSpPr>
          <p:spPr>
            <a:xfrm rot="10800000" flipH="1" flipV="1">
              <a:off x="45110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9" name="Rectangle 28"/>
            <p:cNvSpPr>
              <a:spLocks noChangeAspect="1"/>
            </p:cNvSpPr>
            <p:nvPr/>
          </p:nvSpPr>
          <p:spPr>
            <a:xfrm rot="10800000" flipH="1" flipV="1">
              <a:off x="47015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0" name="Rectangle 29"/>
            <p:cNvSpPr>
              <a:spLocks noChangeAspect="1"/>
            </p:cNvSpPr>
            <p:nvPr/>
          </p:nvSpPr>
          <p:spPr>
            <a:xfrm rot="10800000" flipH="1" flipV="1">
              <a:off x="48920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1" name="Rectangle 30"/>
            <p:cNvSpPr>
              <a:spLocks noChangeAspect="1"/>
            </p:cNvSpPr>
            <p:nvPr/>
          </p:nvSpPr>
          <p:spPr>
            <a:xfrm rot="10800000" flipH="1" flipV="1">
              <a:off x="50825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2" name="Rectangle 31"/>
            <p:cNvSpPr>
              <a:spLocks noChangeAspect="1"/>
            </p:cNvSpPr>
            <p:nvPr/>
          </p:nvSpPr>
          <p:spPr>
            <a:xfrm rot="10800000" flipH="1" flipV="1">
              <a:off x="52730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3" name="Rectangle 32"/>
            <p:cNvSpPr>
              <a:spLocks noChangeAspect="1"/>
            </p:cNvSpPr>
            <p:nvPr/>
          </p:nvSpPr>
          <p:spPr>
            <a:xfrm rot="10800000" flipH="1" flipV="1">
              <a:off x="5692140" y="495301"/>
              <a:ext cx="190500" cy="190500"/>
            </a:xfrm>
            <a:prstGeom prst="rect">
              <a:avLst/>
            </a:prstGeom>
            <a:solidFill>
              <a:schemeClr val="accent6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b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34" name="Rectangle 33"/>
            <p:cNvSpPr>
              <a:spLocks noChangeAspect="1"/>
            </p:cNvSpPr>
            <p:nvPr/>
          </p:nvSpPr>
          <p:spPr>
            <a:xfrm rot="10800000" flipH="1" flipV="1">
              <a:off x="5882640" y="495301"/>
              <a:ext cx="190500" cy="190500"/>
            </a:xfrm>
            <a:prstGeom prst="rect">
              <a:avLst/>
            </a:prstGeom>
            <a:solidFill>
              <a:schemeClr val="accent6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a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35" name="Rectangle 34"/>
            <p:cNvSpPr>
              <a:spLocks noChangeAspect="1"/>
            </p:cNvSpPr>
            <p:nvPr/>
          </p:nvSpPr>
          <p:spPr>
            <a:xfrm rot="10800000" flipH="1" flipV="1">
              <a:off x="6073140" y="495301"/>
              <a:ext cx="190500" cy="190500"/>
            </a:xfrm>
            <a:prstGeom prst="rect">
              <a:avLst/>
            </a:prstGeom>
            <a:solidFill>
              <a:schemeClr val="accent6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b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36" name="Rectangle 35"/>
            <p:cNvSpPr>
              <a:spLocks noChangeAspect="1"/>
            </p:cNvSpPr>
            <p:nvPr/>
          </p:nvSpPr>
          <p:spPr>
            <a:xfrm rot="10800000" flipH="1" flipV="1">
              <a:off x="6263640" y="495301"/>
              <a:ext cx="190500" cy="190500"/>
            </a:xfrm>
            <a:prstGeom prst="rect">
              <a:avLst/>
            </a:prstGeom>
            <a:solidFill>
              <a:schemeClr val="accent6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a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37" name="Rectangle 36"/>
            <p:cNvSpPr>
              <a:spLocks noChangeAspect="1"/>
            </p:cNvSpPr>
            <p:nvPr/>
          </p:nvSpPr>
          <p:spPr>
            <a:xfrm rot="10800000" flipH="1" flipV="1">
              <a:off x="5692140" y="685800"/>
              <a:ext cx="190500" cy="1905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latin typeface="Times" pitchFamily="18" charset="0"/>
                </a:rPr>
                <a:t>a</a:t>
              </a:r>
              <a:endParaRPr lang="en-US" sz="1100" i="1" dirty="0">
                <a:latin typeface="Times" pitchFamily="18" charset="0"/>
              </a:endParaRPr>
            </a:p>
          </p:txBody>
        </p:sp>
        <p:sp>
          <p:nvSpPr>
            <p:cNvPr id="38" name="Rectangle 37"/>
            <p:cNvSpPr>
              <a:spLocks noChangeAspect="1"/>
            </p:cNvSpPr>
            <p:nvPr/>
          </p:nvSpPr>
          <p:spPr>
            <a:xfrm rot="10800000" flipH="1" flipV="1">
              <a:off x="5882640" y="685800"/>
              <a:ext cx="190500" cy="1905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latin typeface="Times" pitchFamily="18" charset="0"/>
                </a:rPr>
                <a:t>b</a:t>
              </a:r>
              <a:endParaRPr lang="en-US" sz="1100" i="1" dirty="0">
                <a:latin typeface="Times" pitchFamily="18" charset="0"/>
              </a:endParaRPr>
            </a:p>
          </p:txBody>
        </p:sp>
        <p:sp>
          <p:nvSpPr>
            <p:cNvPr id="39" name="Rectangle 38"/>
            <p:cNvSpPr>
              <a:spLocks noChangeAspect="1"/>
            </p:cNvSpPr>
            <p:nvPr/>
          </p:nvSpPr>
          <p:spPr>
            <a:xfrm rot="10800000" flipH="1" flipV="1">
              <a:off x="6073140" y="685800"/>
              <a:ext cx="190500" cy="1905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latin typeface="Times" pitchFamily="18" charset="0"/>
                </a:rPr>
                <a:t>b</a:t>
              </a:r>
              <a:endParaRPr lang="en-US" sz="1100" i="1" dirty="0">
                <a:latin typeface="Times" pitchFamily="18" charset="0"/>
              </a:endParaRPr>
            </a:p>
          </p:txBody>
        </p:sp>
        <p:sp>
          <p:nvSpPr>
            <p:cNvPr id="40" name="Rectangle 39"/>
            <p:cNvSpPr>
              <a:spLocks noChangeAspect="1"/>
            </p:cNvSpPr>
            <p:nvPr/>
          </p:nvSpPr>
          <p:spPr>
            <a:xfrm rot="10800000" flipH="1" flipV="1">
              <a:off x="6263640" y="685800"/>
              <a:ext cx="190500" cy="1905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latin typeface="Times" pitchFamily="18" charset="0"/>
                </a:rPr>
                <a:t>b</a:t>
              </a:r>
              <a:endParaRPr lang="en-US" sz="1100" i="1" dirty="0">
                <a:latin typeface="Times" pitchFamily="18" charset="0"/>
              </a:endParaRPr>
            </a:p>
          </p:txBody>
        </p:sp>
        <p:sp>
          <p:nvSpPr>
            <p:cNvPr id="41" name="Rectangle 40"/>
            <p:cNvSpPr>
              <a:spLocks noChangeAspect="1"/>
            </p:cNvSpPr>
            <p:nvPr/>
          </p:nvSpPr>
          <p:spPr>
            <a:xfrm rot="10800000" flipH="1" flipV="1">
              <a:off x="45110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2" name="Rectangle 41"/>
            <p:cNvSpPr>
              <a:spLocks noChangeAspect="1"/>
            </p:cNvSpPr>
            <p:nvPr/>
          </p:nvSpPr>
          <p:spPr>
            <a:xfrm rot="10800000" flipH="1" flipV="1">
              <a:off x="47015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3" name="Rectangle 42"/>
            <p:cNvSpPr>
              <a:spLocks noChangeAspect="1"/>
            </p:cNvSpPr>
            <p:nvPr/>
          </p:nvSpPr>
          <p:spPr>
            <a:xfrm rot="10800000" flipH="1" flipV="1">
              <a:off x="48920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4" name="Rectangle 43"/>
            <p:cNvSpPr>
              <a:spLocks noChangeAspect="1"/>
            </p:cNvSpPr>
            <p:nvPr/>
          </p:nvSpPr>
          <p:spPr>
            <a:xfrm rot="10800000" flipH="1" flipV="1">
              <a:off x="50825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3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5" name="Rectangle 44"/>
            <p:cNvSpPr>
              <a:spLocks noChangeAspect="1"/>
            </p:cNvSpPr>
            <p:nvPr/>
          </p:nvSpPr>
          <p:spPr>
            <a:xfrm rot="10800000" flipH="1" flipV="1">
              <a:off x="52730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4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6" name="Rectangle 45"/>
            <p:cNvSpPr>
              <a:spLocks noChangeAspect="1"/>
            </p:cNvSpPr>
            <p:nvPr/>
          </p:nvSpPr>
          <p:spPr>
            <a:xfrm rot="10800000" flipH="1" flipV="1">
              <a:off x="5692140" y="876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7" name="Rectangle 46"/>
            <p:cNvSpPr>
              <a:spLocks noChangeAspect="1"/>
            </p:cNvSpPr>
            <p:nvPr/>
          </p:nvSpPr>
          <p:spPr>
            <a:xfrm rot="10800000" flipH="1" flipV="1">
              <a:off x="5882640" y="876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8" name="Rectangle 47"/>
            <p:cNvSpPr>
              <a:spLocks noChangeAspect="1"/>
            </p:cNvSpPr>
            <p:nvPr/>
          </p:nvSpPr>
          <p:spPr>
            <a:xfrm rot="10800000" flipH="1" flipV="1">
              <a:off x="6073140" y="876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3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49" name="Rectangle 48"/>
            <p:cNvSpPr>
              <a:spLocks noChangeAspect="1"/>
            </p:cNvSpPr>
            <p:nvPr/>
          </p:nvSpPr>
          <p:spPr>
            <a:xfrm rot="10800000" flipH="1" flipV="1">
              <a:off x="6263640" y="876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4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0" name="Rectangle 49"/>
            <p:cNvSpPr>
              <a:spLocks noChangeAspect="1"/>
            </p:cNvSpPr>
            <p:nvPr/>
          </p:nvSpPr>
          <p:spPr>
            <a:xfrm rot="10800000" flipH="1" flipV="1">
              <a:off x="4511040" y="1066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L</a:t>
              </a:r>
            </a:p>
          </p:txBody>
        </p:sp>
        <p:sp>
          <p:nvSpPr>
            <p:cNvPr id="51" name="Rectangle 50"/>
            <p:cNvSpPr>
              <a:spLocks noChangeAspect="1"/>
            </p:cNvSpPr>
            <p:nvPr/>
          </p:nvSpPr>
          <p:spPr>
            <a:xfrm rot="10800000" flipH="1" flipV="1">
              <a:off x="4701540" y="1066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L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2" name="Rectangle 51"/>
            <p:cNvSpPr>
              <a:spLocks noChangeAspect="1"/>
            </p:cNvSpPr>
            <p:nvPr/>
          </p:nvSpPr>
          <p:spPr>
            <a:xfrm rot="10800000" flipH="1" flipV="1">
              <a:off x="4892040" y="1066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L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3" name="Rectangle 52"/>
            <p:cNvSpPr>
              <a:spLocks noChangeAspect="1"/>
            </p:cNvSpPr>
            <p:nvPr/>
          </p:nvSpPr>
          <p:spPr>
            <a:xfrm rot="10800000" flipH="1" flipV="1">
              <a:off x="5082540" y="1066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L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4" name="Rectangle 53"/>
            <p:cNvSpPr>
              <a:spLocks noChangeAspect="1"/>
            </p:cNvSpPr>
            <p:nvPr/>
          </p:nvSpPr>
          <p:spPr>
            <a:xfrm rot="10800000" flipH="1" flipV="1">
              <a:off x="5273040" y="1066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L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5" name="Rectangle 54"/>
            <p:cNvSpPr>
              <a:spLocks noChangeAspect="1"/>
            </p:cNvSpPr>
            <p:nvPr/>
          </p:nvSpPr>
          <p:spPr>
            <a:xfrm rot="10800000" flipH="1" flipV="1">
              <a:off x="5692140" y="1066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6" name="Rectangle 55"/>
            <p:cNvSpPr>
              <a:spLocks noChangeAspect="1"/>
            </p:cNvSpPr>
            <p:nvPr/>
          </p:nvSpPr>
          <p:spPr>
            <a:xfrm rot="10800000" flipH="1" flipV="1">
              <a:off x="5882640" y="1066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7" name="Rectangle 56"/>
            <p:cNvSpPr>
              <a:spLocks noChangeAspect="1"/>
            </p:cNvSpPr>
            <p:nvPr/>
          </p:nvSpPr>
          <p:spPr>
            <a:xfrm rot="10800000" flipH="1" flipV="1">
              <a:off x="6073140" y="1066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8" name="Rectangle 57"/>
            <p:cNvSpPr>
              <a:spLocks noChangeAspect="1"/>
            </p:cNvSpPr>
            <p:nvPr/>
          </p:nvSpPr>
          <p:spPr>
            <a:xfrm rot="10800000" flipH="1" flipV="1">
              <a:off x="6263640" y="1066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59" name="Rectangle 58"/>
            <p:cNvSpPr>
              <a:spLocks noChangeAspect="1"/>
            </p:cNvSpPr>
            <p:nvPr/>
          </p:nvSpPr>
          <p:spPr>
            <a:xfrm rot="10800000" flipH="1" flipV="1">
              <a:off x="45110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0" name="Rectangle 59"/>
            <p:cNvSpPr>
              <a:spLocks noChangeAspect="1"/>
            </p:cNvSpPr>
            <p:nvPr/>
          </p:nvSpPr>
          <p:spPr>
            <a:xfrm rot="10800000" flipH="1" flipV="1">
              <a:off x="47015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1" name="Rectangle 60"/>
            <p:cNvSpPr>
              <a:spLocks noChangeAspect="1"/>
            </p:cNvSpPr>
            <p:nvPr/>
          </p:nvSpPr>
          <p:spPr>
            <a:xfrm rot="10800000" flipH="1" flipV="1">
              <a:off x="48920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2" name="Rectangle 61"/>
            <p:cNvSpPr>
              <a:spLocks noChangeAspect="1"/>
            </p:cNvSpPr>
            <p:nvPr/>
          </p:nvSpPr>
          <p:spPr>
            <a:xfrm rot="10800000" flipH="1" flipV="1">
              <a:off x="50825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3" name="Rectangle 62"/>
            <p:cNvSpPr>
              <a:spLocks noChangeAspect="1"/>
            </p:cNvSpPr>
            <p:nvPr/>
          </p:nvSpPr>
          <p:spPr>
            <a:xfrm rot="10800000" flipH="1" flipV="1">
              <a:off x="52730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4" name="Rectangle 63"/>
            <p:cNvSpPr>
              <a:spLocks noChangeAspect="1"/>
            </p:cNvSpPr>
            <p:nvPr/>
          </p:nvSpPr>
          <p:spPr>
            <a:xfrm rot="10800000" flipH="1" flipV="1">
              <a:off x="5692140" y="1257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5" name="Rectangle 64"/>
            <p:cNvSpPr>
              <a:spLocks noChangeAspect="1"/>
            </p:cNvSpPr>
            <p:nvPr/>
          </p:nvSpPr>
          <p:spPr>
            <a:xfrm rot="10800000" flipH="1" flipV="1">
              <a:off x="5882640" y="1257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6" name="Rectangle 65"/>
            <p:cNvSpPr>
              <a:spLocks noChangeAspect="1"/>
            </p:cNvSpPr>
            <p:nvPr/>
          </p:nvSpPr>
          <p:spPr>
            <a:xfrm rot="10800000" flipH="1" flipV="1">
              <a:off x="6073140" y="1257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7" name="Rectangle 66"/>
            <p:cNvSpPr>
              <a:spLocks noChangeAspect="1"/>
            </p:cNvSpPr>
            <p:nvPr/>
          </p:nvSpPr>
          <p:spPr>
            <a:xfrm rot="10800000" flipH="1" flipV="1">
              <a:off x="6263640" y="1257302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8" name="Rectangle 67"/>
            <p:cNvSpPr>
              <a:spLocks noChangeAspect="1"/>
            </p:cNvSpPr>
            <p:nvPr/>
          </p:nvSpPr>
          <p:spPr>
            <a:xfrm rot="10800000" flipH="1" flipV="1">
              <a:off x="4511040" y="1257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69" name="Rectangle 68"/>
            <p:cNvSpPr>
              <a:spLocks noChangeAspect="1"/>
            </p:cNvSpPr>
            <p:nvPr/>
          </p:nvSpPr>
          <p:spPr>
            <a:xfrm rot="10800000" flipH="1" flipV="1">
              <a:off x="4701540" y="1257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0" name="Rectangle 69"/>
            <p:cNvSpPr>
              <a:spLocks noChangeAspect="1"/>
            </p:cNvSpPr>
            <p:nvPr/>
          </p:nvSpPr>
          <p:spPr>
            <a:xfrm rot="10800000" flipH="1" flipV="1">
              <a:off x="4892040" y="1257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1" name="Rectangle 70"/>
            <p:cNvSpPr>
              <a:spLocks noChangeAspect="1"/>
            </p:cNvSpPr>
            <p:nvPr/>
          </p:nvSpPr>
          <p:spPr>
            <a:xfrm rot="10800000" flipH="1" flipV="1">
              <a:off x="5082540" y="1257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2" name="Rectangle 71"/>
            <p:cNvSpPr>
              <a:spLocks noChangeAspect="1"/>
            </p:cNvSpPr>
            <p:nvPr/>
          </p:nvSpPr>
          <p:spPr>
            <a:xfrm rot="10800000" flipH="1" flipV="1">
              <a:off x="5273040" y="1257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3" name="Rectangle 72"/>
            <p:cNvSpPr>
              <a:spLocks noChangeAspect="1"/>
            </p:cNvSpPr>
            <p:nvPr/>
          </p:nvSpPr>
          <p:spPr>
            <a:xfrm rot="10800000" flipH="1" flipV="1">
              <a:off x="64922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4" name="Rectangle 73"/>
            <p:cNvSpPr>
              <a:spLocks noChangeAspect="1"/>
            </p:cNvSpPr>
            <p:nvPr/>
          </p:nvSpPr>
          <p:spPr>
            <a:xfrm rot="10800000" flipH="1" flipV="1">
              <a:off x="66827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5" name="Rectangle 74"/>
            <p:cNvSpPr>
              <a:spLocks noChangeAspect="1"/>
            </p:cNvSpPr>
            <p:nvPr/>
          </p:nvSpPr>
          <p:spPr>
            <a:xfrm rot="10800000" flipH="1" flipV="1">
              <a:off x="68732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6" name="Rectangle 75"/>
            <p:cNvSpPr>
              <a:spLocks noChangeAspect="1"/>
            </p:cNvSpPr>
            <p:nvPr/>
          </p:nvSpPr>
          <p:spPr>
            <a:xfrm rot="10800000" flipH="1" flipV="1">
              <a:off x="70637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7" name="Rectangle 76"/>
            <p:cNvSpPr>
              <a:spLocks noChangeAspect="1"/>
            </p:cNvSpPr>
            <p:nvPr/>
          </p:nvSpPr>
          <p:spPr>
            <a:xfrm rot="10800000" flipH="1" flipV="1">
              <a:off x="7254240" y="4953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8" name="Rectangle 77"/>
            <p:cNvSpPr>
              <a:spLocks noChangeAspect="1"/>
            </p:cNvSpPr>
            <p:nvPr/>
          </p:nvSpPr>
          <p:spPr>
            <a:xfrm rot="10800000" flipH="1" flipV="1">
              <a:off x="64922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79" name="Rectangle 78"/>
            <p:cNvSpPr>
              <a:spLocks noChangeAspect="1"/>
            </p:cNvSpPr>
            <p:nvPr/>
          </p:nvSpPr>
          <p:spPr>
            <a:xfrm rot="10800000" flipH="1" flipV="1">
              <a:off x="66827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0" name="Rectangle 79"/>
            <p:cNvSpPr>
              <a:spLocks noChangeAspect="1"/>
            </p:cNvSpPr>
            <p:nvPr/>
          </p:nvSpPr>
          <p:spPr>
            <a:xfrm rot="10800000" flipH="1" flipV="1">
              <a:off x="68732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1" name="Rectangle 80"/>
            <p:cNvSpPr>
              <a:spLocks noChangeAspect="1"/>
            </p:cNvSpPr>
            <p:nvPr/>
          </p:nvSpPr>
          <p:spPr>
            <a:xfrm rot="10800000" flipH="1" flipV="1">
              <a:off x="70637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3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2" name="Rectangle 81"/>
            <p:cNvSpPr>
              <a:spLocks noChangeAspect="1"/>
            </p:cNvSpPr>
            <p:nvPr/>
          </p:nvSpPr>
          <p:spPr>
            <a:xfrm rot="10800000" flipH="1" flipV="1">
              <a:off x="725424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4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3" name="Rectangle 82"/>
            <p:cNvSpPr>
              <a:spLocks noChangeAspect="1"/>
            </p:cNvSpPr>
            <p:nvPr/>
          </p:nvSpPr>
          <p:spPr>
            <a:xfrm rot="10800000" flipH="1" flipV="1">
              <a:off x="6492240" y="1066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g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4" name="Rectangle 83"/>
            <p:cNvSpPr>
              <a:spLocks noChangeAspect="1"/>
            </p:cNvSpPr>
            <p:nvPr/>
          </p:nvSpPr>
          <p:spPr>
            <a:xfrm rot="10800000" flipH="1" flipV="1">
              <a:off x="6682740" y="1066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g</a:t>
              </a:r>
            </a:p>
          </p:txBody>
        </p:sp>
        <p:sp>
          <p:nvSpPr>
            <p:cNvPr id="85" name="Rectangle 84"/>
            <p:cNvSpPr>
              <a:spLocks noChangeAspect="1"/>
            </p:cNvSpPr>
            <p:nvPr/>
          </p:nvSpPr>
          <p:spPr>
            <a:xfrm rot="10800000" flipH="1" flipV="1">
              <a:off x="6873240" y="1066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g</a:t>
              </a:r>
            </a:p>
          </p:txBody>
        </p:sp>
        <p:sp>
          <p:nvSpPr>
            <p:cNvPr id="86" name="Rectangle 85"/>
            <p:cNvSpPr>
              <a:spLocks noChangeAspect="1"/>
            </p:cNvSpPr>
            <p:nvPr/>
          </p:nvSpPr>
          <p:spPr>
            <a:xfrm rot="10800000" flipH="1" flipV="1">
              <a:off x="7063740" y="1066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g</a:t>
              </a:r>
            </a:p>
          </p:txBody>
        </p:sp>
        <p:sp>
          <p:nvSpPr>
            <p:cNvPr id="87" name="Rectangle 86"/>
            <p:cNvSpPr>
              <a:spLocks noChangeAspect="1"/>
            </p:cNvSpPr>
            <p:nvPr/>
          </p:nvSpPr>
          <p:spPr>
            <a:xfrm rot="10800000" flipH="1" flipV="1">
              <a:off x="7254240" y="1066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g</a:t>
              </a:r>
            </a:p>
          </p:txBody>
        </p:sp>
        <p:sp>
          <p:nvSpPr>
            <p:cNvPr id="88" name="Rectangle 87"/>
            <p:cNvSpPr>
              <a:spLocks noChangeAspect="1"/>
            </p:cNvSpPr>
            <p:nvPr/>
          </p:nvSpPr>
          <p:spPr>
            <a:xfrm rot="10800000" flipH="1" flipV="1">
              <a:off x="6492240" y="1257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9" name="Rectangle 88"/>
            <p:cNvSpPr>
              <a:spLocks noChangeAspect="1"/>
            </p:cNvSpPr>
            <p:nvPr/>
          </p:nvSpPr>
          <p:spPr>
            <a:xfrm rot="10800000" flipH="1" flipV="1">
              <a:off x="6682740" y="1257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0" name="Rectangle 89"/>
            <p:cNvSpPr>
              <a:spLocks noChangeAspect="1"/>
            </p:cNvSpPr>
            <p:nvPr/>
          </p:nvSpPr>
          <p:spPr>
            <a:xfrm rot="10800000" flipH="1" flipV="1">
              <a:off x="6873240" y="1257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1" name="Rectangle 90"/>
            <p:cNvSpPr>
              <a:spLocks noChangeAspect="1"/>
            </p:cNvSpPr>
            <p:nvPr/>
          </p:nvSpPr>
          <p:spPr>
            <a:xfrm rot="10800000" flipH="1" flipV="1">
              <a:off x="7063740" y="1257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2" name="Rectangle 91"/>
            <p:cNvSpPr>
              <a:spLocks noChangeAspect="1"/>
            </p:cNvSpPr>
            <p:nvPr/>
          </p:nvSpPr>
          <p:spPr>
            <a:xfrm rot="10800000" flipH="1" flipV="1">
              <a:off x="7254240" y="1257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3" name="Rectangle 92"/>
            <p:cNvSpPr>
              <a:spLocks noChangeAspect="1"/>
            </p:cNvSpPr>
            <p:nvPr/>
          </p:nvSpPr>
          <p:spPr>
            <a:xfrm rot="10800000" flipH="1" flipV="1">
              <a:off x="64922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4" name="Rectangle 93"/>
            <p:cNvSpPr>
              <a:spLocks noChangeAspect="1"/>
            </p:cNvSpPr>
            <p:nvPr/>
          </p:nvSpPr>
          <p:spPr>
            <a:xfrm rot="10800000" flipH="1" flipV="1">
              <a:off x="66827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5" name="Rectangle 94"/>
            <p:cNvSpPr>
              <a:spLocks noChangeAspect="1"/>
            </p:cNvSpPr>
            <p:nvPr/>
          </p:nvSpPr>
          <p:spPr>
            <a:xfrm rot="10800000" flipH="1" flipV="1">
              <a:off x="68732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6" name="Rectangle 95"/>
            <p:cNvSpPr>
              <a:spLocks noChangeAspect="1"/>
            </p:cNvSpPr>
            <p:nvPr/>
          </p:nvSpPr>
          <p:spPr>
            <a:xfrm rot="10800000" flipH="1" flipV="1">
              <a:off x="70637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7" name="Rectangle 96"/>
            <p:cNvSpPr>
              <a:spLocks noChangeAspect="1"/>
            </p:cNvSpPr>
            <p:nvPr/>
          </p:nvSpPr>
          <p:spPr>
            <a:xfrm rot="10800000" flipH="1" flipV="1">
              <a:off x="7254240" y="685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8" name="Rectangle 97"/>
            <p:cNvSpPr>
              <a:spLocks noChangeAspect="1"/>
            </p:cNvSpPr>
            <p:nvPr/>
          </p:nvSpPr>
          <p:spPr>
            <a:xfrm rot="10800000" flipH="1" flipV="1">
              <a:off x="7597140" y="487683"/>
              <a:ext cx="5715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Info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99" name="Rectangle 98"/>
            <p:cNvSpPr>
              <a:spLocks noChangeAspect="1"/>
            </p:cNvSpPr>
            <p:nvPr/>
          </p:nvSpPr>
          <p:spPr>
            <a:xfrm rot="10800000" flipH="1" flipV="1">
              <a:off x="7597140" y="678182"/>
              <a:ext cx="5715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State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00" name="Rectangle 99"/>
            <p:cNvSpPr>
              <a:spLocks noChangeAspect="1"/>
            </p:cNvSpPr>
            <p:nvPr/>
          </p:nvSpPr>
          <p:spPr>
            <a:xfrm rot="10800000" flipH="1" flipV="1">
              <a:off x="7597140" y="868682"/>
              <a:ext cx="5715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err="1" smtClean="0">
                  <a:latin typeface="Times" pitchFamily="18" charset="0"/>
                </a:rPr>
                <a:t>Addr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01" name="Rectangle 100"/>
            <p:cNvSpPr>
              <a:spLocks noChangeAspect="1"/>
            </p:cNvSpPr>
            <p:nvPr/>
          </p:nvSpPr>
          <p:spPr>
            <a:xfrm rot="10800000" flipH="1" flipV="1">
              <a:off x="7597140" y="1059182"/>
              <a:ext cx="6096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Sweep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02" name="Rectangle 101"/>
            <p:cNvSpPr>
              <a:spLocks noChangeAspect="1"/>
            </p:cNvSpPr>
            <p:nvPr/>
          </p:nvSpPr>
          <p:spPr>
            <a:xfrm rot="10800000" flipH="1" flipV="1">
              <a:off x="7612380" y="1249682"/>
              <a:ext cx="6096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Drift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03" name="Rectangle 102"/>
            <p:cNvSpPr>
              <a:spLocks noChangeAspect="1"/>
            </p:cNvSpPr>
            <p:nvPr/>
          </p:nvSpPr>
          <p:spPr>
            <a:xfrm rot="10800000" flipH="1" flipV="1">
              <a:off x="7620000" y="1478282"/>
              <a:ext cx="9144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Other fields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05" name="Rectangle 104"/>
            <p:cNvSpPr>
              <a:spLocks noChangeAspect="1"/>
            </p:cNvSpPr>
            <p:nvPr/>
          </p:nvSpPr>
          <p:spPr>
            <a:xfrm rot="10800000" flipH="1" flipV="1">
              <a:off x="5501640" y="495301"/>
              <a:ext cx="190500" cy="190500"/>
            </a:xfrm>
            <a:prstGeom prst="rect">
              <a:avLst/>
            </a:prstGeom>
            <a:solidFill>
              <a:schemeClr val="accent6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FFCC99"/>
                  </a:solidFill>
                  <a:latin typeface="Times" pitchFamily="18" charset="0"/>
                </a:rPr>
                <a:t>a</a:t>
              </a:r>
              <a:endParaRPr lang="en-US" sz="1200" dirty="0">
                <a:solidFill>
                  <a:srgbClr val="FFCC99"/>
                </a:solidFill>
                <a:latin typeface="Times" pitchFamily="18" charset="0"/>
              </a:endParaRPr>
            </a:p>
          </p:txBody>
        </p:sp>
        <p:sp>
          <p:nvSpPr>
            <p:cNvPr id="106" name="Rectangle 105"/>
            <p:cNvSpPr>
              <a:spLocks noChangeAspect="1"/>
            </p:cNvSpPr>
            <p:nvPr/>
          </p:nvSpPr>
          <p:spPr>
            <a:xfrm rot="10800000" flipH="1" flipV="1">
              <a:off x="5501640" y="685800"/>
              <a:ext cx="190500" cy="1905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solidFill>
                    <a:srgbClr val="FFCC99"/>
                  </a:solidFill>
                  <a:latin typeface="Times" pitchFamily="18" charset="0"/>
                </a:rPr>
                <a:t>a</a:t>
              </a:r>
              <a:endParaRPr lang="en-US" sz="1100" i="1" dirty="0">
                <a:solidFill>
                  <a:srgbClr val="FFCC99"/>
                </a:solidFill>
                <a:latin typeface="Times" pitchFamily="18" charset="0"/>
              </a:endParaRPr>
            </a:p>
          </p:txBody>
        </p:sp>
        <p:sp>
          <p:nvSpPr>
            <p:cNvPr id="107" name="Rectangle 106"/>
            <p:cNvSpPr>
              <a:spLocks noChangeAspect="1"/>
            </p:cNvSpPr>
            <p:nvPr/>
          </p:nvSpPr>
          <p:spPr>
            <a:xfrm rot="10800000" flipH="1" flipV="1">
              <a:off x="5501640" y="876302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FFCC99"/>
                  </a:solidFill>
                  <a:latin typeface="Times" pitchFamily="18" charset="0"/>
                </a:rPr>
                <a:t>0</a:t>
              </a:r>
              <a:endParaRPr lang="en-US" sz="1200" dirty="0">
                <a:solidFill>
                  <a:srgbClr val="FFCC99"/>
                </a:solidFill>
                <a:latin typeface="Times" pitchFamily="18" charset="0"/>
              </a:endParaRPr>
            </a:p>
          </p:txBody>
        </p:sp>
        <p:sp>
          <p:nvSpPr>
            <p:cNvPr id="108" name="Rectangle 107"/>
            <p:cNvSpPr>
              <a:spLocks noChangeAspect="1"/>
            </p:cNvSpPr>
            <p:nvPr/>
          </p:nvSpPr>
          <p:spPr>
            <a:xfrm rot="10800000" flipH="1" flipV="1">
              <a:off x="5501640" y="1066800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FFCC99"/>
                  </a:solidFill>
                  <a:latin typeface="Times" pitchFamily="18" charset="0"/>
                </a:rPr>
                <a:t>2</a:t>
              </a:r>
              <a:endParaRPr lang="en-US" sz="1200" dirty="0">
                <a:solidFill>
                  <a:srgbClr val="FFCC99"/>
                </a:solidFill>
                <a:latin typeface="Times" pitchFamily="18" charset="0"/>
              </a:endParaRPr>
            </a:p>
          </p:txBody>
        </p:sp>
        <p:sp>
          <p:nvSpPr>
            <p:cNvPr id="109" name="Rectangle 108"/>
            <p:cNvSpPr>
              <a:spLocks noChangeAspect="1"/>
            </p:cNvSpPr>
            <p:nvPr/>
          </p:nvSpPr>
          <p:spPr>
            <a:xfrm rot="10800000" flipH="1" flipV="1">
              <a:off x="5501640" y="1257302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FFCC99"/>
                  </a:solidFill>
                  <a:latin typeface="Times" pitchFamily="18" charset="0"/>
                </a:rPr>
                <a:t>1</a:t>
              </a:r>
              <a:endParaRPr lang="en-US" sz="1200" dirty="0">
                <a:solidFill>
                  <a:srgbClr val="FFCC99"/>
                </a:solidFill>
                <a:latin typeface="Times" pitchFamily="18" charset="0"/>
              </a:endParaRPr>
            </a:p>
          </p:txBody>
        </p:sp>
        <p:sp>
          <p:nvSpPr>
            <p:cNvPr id="110" name="Rectangle 109"/>
            <p:cNvSpPr>
              <a:spLocks noChangeAspect="1"/>
            </p:cNvSpPr>
            <p:nvPr/>
          </p:nvSpPr>
          <p:spPr>
            <a:xfrm rot="10800000" flipH="1" flipV="1">
              <a:off x="5501640" y="1447801"/>
              <a:ext cx="190500" cy="2667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rgbClr val="FFCC99"/>
                </a:solidFill>
                <a:latin typeface="Times" pitchFamily="18" charset="0"/>
              </a:endParaRPr>
            </a:p>
          </p:txBody>
        </p:sp>
        <p:sp>
          <p:nvSpPr>
            <p:cNvPr id="111" name="Up Arrow Callout 110"/>
            <p:cNvSpPr/>
            <p:nvPr/>
          </p:nvSpPr>
          <p:spPr>
            <a:xfrm>
              <a:off x="5139690" y="1741172"/>
              <a:ext cx="914400" cy="685800"/>
            </a:xfrm>
            <a:prstGeom prst="upArrowCallou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i="1" dirty="0" smtClean="0">
                  <a:latin typeface="Times" pitchFamily="18" charset="0"/>
                </a:rPr>
                <a:t>Head</a:t>
              </a:r>
              <a:endParaRPr lang="en-US" sz="1400" baseline="-25000" dirty="0">
                <a:latin typeface="Times" pitchFamily="18" charset="0"/>
              </a:endParaRPr>
            </a:p>
          </p:txBody>
        </p:sp>
        <p:sp>
          <p:nvSpPr>
            <p:cNvPr id="112" name="Rectangle 111"/>
            <p:cNvSpPr>
              <a:spLocks noChangeAspect="1"/>
            </p:cNvSpPr>
            <p:nvPr/>
          </p:nvSpPr>
          <p:spPr>
            <a:xfrm rot="10800000" flipH="1" flipV="1">
              <a:off x="6259830" y="1790703"/>
              <a:ext cx="13716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rgbClr val="15A53B"/>
                  </a:solidFill>
                  <a:latin typeface="Times" pitchFamily="18" charset="0"/>
                </a:rPr>
                <a:t>Mode = </a:t>
              </a:r>
              <a:r>
                <a:rPr lang="en-US" sz="1200" i="1" dirty="0" smtClean="0">
                  <a:solidFill>
                    <a:srgbClr val="15A53B"/>
                  </a:solidFill>
                  <a:latin typeface="Times" pitchFamily="18" charset="0"/>
                </a:rPr>
                <a:t>Normal</a:t>
              </a:r>
              <a:endParaRPr lang="en-US" sz="1200" i="1" dirty="0">
                <a:solidFill>
                  <a:srgbClr val="15A53B"/>
                </a:solidFill>
                <a:latin typeface="Times" pitchFamily="18" charset="0"/>
              </a:endParaRPr>
            </a:p>
          </p:txBody>
        </p:sp>
        <p:sp>
          <p:nvSpPr>
            <p:cNvPr id="113" name="Rectangle 112"/>
            <p:cNvSpPr>
              <a:spLocks noChangeAspect="1"/>
            </p:cNvSpPr>
            <p:nvPr/>
          </p:nvSpPr>
          <p:spPr>
            <a:xfrm rot="10800000" flipH="1" flipV="1">
              <a:off x="6259830" y="1981202"/>
              <a:ext cx="9906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err="1" smtClean="0">
                  <a:solidFill>
                    <a:srgbClr val="15A53B"/>
                  </a:solidFill>
                  <a:latin typeface="Times" pitchFamily="18" charset="0"/>
                </a:rPr>
                <a:t>Addr</a:t>
              </a:r>
              <a:r>
                <a:rPr lang="en-US" sz="1200" dirty="0" smtClean="0">
                  <a:solidFill>
                    <a:srgbClr val="15A53B"/>
                  </a:solidFill>
                  <a:latin typeface="Times" pitchFamily="18" charset="0"/>
                </a:rPr>
                <a:t> = 0</a:t>
              </a:r>
              <a:endParaRPr lang="en-US" sz="1200" dirty="0">
                <a:solidFill>
                  <a:srgbClr val="15A53B"/>
                </a:solidFill>
                <a:latin typeface="Times" pitchFamily="18" charset="0"/>
              </a:endParaRPr>
            </a:p>
          </p:txBody>
        </p:sp>
        <p:sp>
          <p:nvSpPr>
            <p:cNvPr id="114" name="Rectangle 113"/>
            <p:cNvSpPr>
              <a:spLocks noChangeAspect="1"/>
            </p:cNvSpPr>
            <p:nvPr/>
          </p:nvSpPr>
          <p:spPr>
            <a:xfrm rot="10800000" flipH="1" flipV="1">
              <a:off x="6259830" y="2171702"/>
              <a:ext cx="11430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rgbClr val="15A53B"/>
                  </a:solidFill>
                  <a:latin typeface="Times" pitchFamily="18" charset="0"/>
                </a:rPr>
                <a:t>Sweep = 2</a:t>
              </a:r>
              <a:endParaRPr lang="en-US" sz="1200" dirty="0">
                <a:solidFill>
                  <a:srgbClr val="15A53B"/>
                </a:solidFill>
                <a:latin typeface="Times" pitchFamily="18" charset="0"/>
              </a:endParaRPr>
            </a:p>
          </p:txBody>
        </p:sp>
        <p:sp>
          <p:nvSpPr>
            <p:cNvPr id="115" name="Rectangle 114"/>
            <p:cNvSpPr>
              <a:spLocks noChangeAspect="1"/>
            </p:cNvSpPr>
            <p:nvPr/>
          </p:nvSpPr>
          <p:spPr>
            <a:xfrm rot="10800000" flipH="1" flipV="1">
              <a:off x="6259830" y="2362202"/>
              <a:ext cx="9144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rgbClr val="15A53B"/>
                  </a:solidFill>
                  <a:latin typeface="Times" pitchFamily="18" charset="0"/>
                </a:rPr>
                <a:t>Other fields</a:t>
              </a:r>
              <a:endParaRPr lang="en-US" sz="1200" dirty="0">
                <a:solidFill>
                  <a:srgbClr val="15A53B"/>
                </a:solidFill>
                <a:latin typeface="Times" pitchFamily="18" charset="0"/>
              </a:endParaRPr>
            </a:p>
          </p:txBody>
        </p:sp>
        <p:sp>
          <p:nvSpPr>
            <p:cNvPr id="116" name="Left Brace 115"/>
            <p:cNvSpPr/>
            <p:nvPr/>
          </p:nvSpPr>
          <p:spPr>
            <a:xfrm>
              <a:off x="6073140" y="1790702"/>
              <a:ext cx="228600" cy="762000"/>
            </a:xfrm>
            <a:prstGeom prst="leftBrace">
              <a:avLst>
                <a:gd name="adj1" fmla="val 41969"/>
                <a:gd name="adj2" fmla="val 47500"/>
              </a:avLst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>
              <a:spLocks noChangeAspect="1"/>
            </p:cNvSpPr>
            <p:nvPr/>
          </p:nvSpPr>
          <p:spPr>
            <a:xfrm rot="10800000" flipH="1" flipV="1">
              <a:off x="7368540" y="800102"/>
              <a:ext cx="228600" cy="347980"/>
            </a:xfrm>
            <a:prstGeom prst="rect">
              <a:avLst/>
            </a:prstGeom>
            <a:noFill/>
            <a:ln w="635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b="1" dirty="0" smtClean="0">
                  <a:latin typeface="Times" pitchFamily="18" charset="0"/>
                </a:rPr>
                <a:t>…</a:t>
              </a:r>
              <a:endParaRPr lang="en-US" sz="1200" b="1" dirty="0">
                <a:latin typeface="Times" pitchFamily="18" charset="0"/>
              </a:endParaRPr>
            </a:p>
          </p:txBody>
        </p:sp>
        <p:sp>
          <p:nvSpPr>
            <p:cNvPr id="125" name="Rectangle 124"/>
            <p:cNvSpPr>
              <a:spLocks noChangeAspect="1"/>
            </p:cNvSpPr>
            <p:nvPr/>
          </p:nvSpPr>
          <p:spPr>
            <a:xfrm rot="10800000" flipH="1" flipV="1">
              <a:off x="6877050" y="876302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26" name="Rectangle 125"/>
            <p:cNvSpPr>
              <a:spLocks noChangeAspect="1"/>
            </p:cNvSpPr>
            <p:nvPr/>
          </p:nvSpPr>
          <p:spPr>
            <a:xfrm rot="10800000" flipH="1" flipV="1">
              <a:off x="45148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27" name="Rectangle 126"/>
            <p:cNvSpPr>
              <a:spLocks noChangeAspect="1"/>
            </p:cNvSpPr>
            <p:nvPr/>
          </p:nvSpPr>
          <p:spPr>
            <a:xfrm rot="10800000" flipH="1" flipV="1">
              <a:off x="47053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28" name="Rectangle 127"/>
            <p:cNvSpPr>
              <a:spLocks noChangeAspect="1"/>
            </p:cNvSpPr>
            <p:nvPr/>
          </p:nvSpPr>
          <p:spPr>
            <a:xfrm rot="10800000" flipH="1" flipV="1">
              <a:off x="48958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29" name="Rectangle 128"/>
            <p:cNvSpPr>
              <a:spLocks noChangeAspect="1"/>
            </p:cNvSpPr>
            <p:nvPr/>
          </p:nvSpPr>
          <p:spPr>
            <a:xfrm rot="10800000" flipH="1" flipV="1">
              <a:off x="50863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30" name="Rectangle 129"/>
            <p:cNvSpPr>
              <a:spLocks noChangeAspect="1"/>
            </p:cNvSpPr>
            <p:nvPr/>
          </p:nvSpPr>
          <p:spPr>
            <a:xfrm rot="10800000" flipH="1" flipV="1">
              <a:off x="52768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31" name="Rectangle 130"/>
            <p:cNvSpPr>
              <a:spLocks noChangeAspect="1"/>
            </p:cNvSpPr>
            <p:nvPr/>
          </p:nvSpPr>
          <p:spPr>
            <a:xfrm rot="10800000" flipH="1" flipV="1">
              <a:off x="5695950" y="304801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132" name="Rectangle 131"/>
            <p:cNvSpPr>
              <a:spLocks noChangeAspect="1"/>
            </p:cNvSpPr>
            <p:nvPr/>
          </p:nvSpPr>
          <p:spPr>
            <a:xfrm rot="10800000" flipH="1" flipV="1">
              <a:off x="5886450" y="304801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a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133" name="Rectangle 132"/>
            <p:cNvSpPr>
              <a:spLocks noChangeAspect="1"/>
            </p:cNvSpPr>
            <p:nvPr/>
          </p:nvSpPr>
          <p:spPr>
            <a:xfrm rot="10800000" flipH="1" flipV="1">
              <a:off x="6076950" y="304801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134" name="Rectangle 133"/>
            <p:cNvSpPr>
              <a:spLocks noChangeAspect="1"/>
            </p:cNvSpPr>
            <p:nvPr/>
          </p:nvSpPr>
          <p:spPr>
            <a:xfrm rot="10800000" flipH="1" flipV="1">
              <a:off x="6267450" y="304801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" pitchFamily="18" charset="0"/>
                </a:rPr>
                <a:t>0</a:t>
              </a:r>
              <a:endParaRPr lang="en-US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135" name="Rectangle 134"/>
            <p:cNvSpPr>
              <a:spLocks noChangeAspect="1"/>
            </p:cNvSpPr>
            <p:nvPr/>
          </p:nvSpPr>
          <p:spPr>
            <a:xfrm rot="10800000" flipH="1" flipV="1">
              <a:off x="64960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36" name="Rectangle 135"/>
            <p:cNvSpPr>
              <a:spLocks noChangeAspect="1"/>
            </p:cNvSpPr>
            <p:nvPr/>
          </p:nvSpPr>
          <p:spPr>
            <a:xfrm rot="10800000" flipH="1" flipV="1">
              <a:off x="66865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37" name="Rectangle 136"/>
            <p:cNvSpPr>
              <a:spLocks noChangeAspect="1"/>
            </p:cNvSpPr>
            <p:nvPr/>
          </p:nvSpPr>
          <p:spPr>
            <a:xfrm rot="10800000" flipH="1" flipV="1">
              <a:off x="68770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38" name="Rectangle 137"/>
            <p:cNvSpPr>
              <a:spLocks noChangeAspect="1"/>
            </p:cNvSpPr>
            <p:nvPr/>
          </p:nvSpPr>
          <p:spPr>
            <a:xfrm rot="10800000" flipH="1" flipV="1">
              <a:off x="70675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39" name="Rectangle 138"/>
            <p:cNvSpPr>
              <a:spLocks noChangeAspect="1"/>
            </p:cNvSpPr>
            <p:nvPr/>
          </p:nvSpPr>
          <p:spPr>
            <a:xfrm rot="10800000" flipH="1" flipV="1">
              <a:off x="7258050" y="304801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140" name="Rectangle 139"/>
            <p:cNvSpPr>
              <a:spLocks noChangeAspect="1"/>
            </p:cNvSpPr>
            <p:nvPr/>
          </p:nvSpPr>
          <p:spPr>
            <a:xfrm rot="10800000" flipH="1" flipV="1">
              <a:off x="5505450" y="304802"/>
              <a:ext cx="190500" cy="190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FFCC99"/>
                  </a:solidFill>
                  <a:latin typeface="Times" pitchFamily="18" charset="0"/>
                </a:rPr>
                <a:t>0</a:t>
              </a:r>
              <a:endParaRPr lang="en-US" sz="1200" dirty="0">
                <a:solidFill>
                  <a:srgbClr val="FFCC99"/>
                </a:solidFill>
                <a:latin typeface="Times" pitchFamily="18" charset="0"/>
              </a:endParaRPr>
            </a:p>
          </p:txBody>
        </p:sp>
        <p:sp>
          <p:nvSpPr>
            <p:cNvPr id="141" name="Rectangle 140"/>
            <p:cNvSpPr>
              <a:spLocks noChangeAspect="1"/>
            </p:cNvSpPr>
            <p:nvPr/>
          </p:nvSpPr>
          <p:spPr>
            <a:xfrm rot="10800000" flipH="1" flipV="1">
              <a:off x="7581900" y="304801"/>
              <a:ext cx="5715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err="1" smtClean="0">
                  <a:latin typeface="Times" pitchFamily="18" charset="0"/>
                </a:rPr>
                <a:t>Prog</a:t>
              </a:r>
              <a:endParaRPr lang="en-US" sz="1200" dirty="0">
                <a:latin typeface="Times" pitchFamily="18" charset="0"/>
              </a:endParaRPr>
            </a:p>
          </p:txBody>
        </p:sp>
      </p:grpSp>
      <p:sp>
        <p:nvSpPr>
          <p:cNvPr id="142" name="Rectangle 141"/>
          <p:cNvSpPr>
            <a:spLocks noChangeAspect="1"/>
          </p:cNvSpPr>
          <p:nvPr/>
        </p:nvSpPr>
        <p:spPr>
          <a:xfrm rot="10800000" flipH="1" flipV="1">
            <a:off x="4968240" y="3352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a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43" name="Rectangle 142"/>
          <p:cNvSpPr>
            <a:spLocks noChangeAspect="1"/>
          </p:cNvSpPr>
          <p:nvPr/>
        </p:nvSpPr>
        <p:spPr>
          <a:xfrm rot="10800000" flipH="1" flipV="1">
            <a:off x="5158740" y="3352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a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44" name="Rectangle 143"/>
          <p:cNvSpPr>
            <a:spLocks noChangeAspect="1"/>
          </p:cNvSpPr>
          <p:nvPr/>
        </p:nvSpPr>
        <p:spPr>
          <a:xfrm rot="10800000" flipH="1" flipV="1">
            <a:off x="5349240" y="3352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b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45" name="Rectangle 144"/>
          <p:cNvSpPr>
            <a:spLocks noChangeAspect="1"/>
          </p:cNvSpPr>
          <p:nvPr/>
        </p:nvSpPr>
        <p:spPr>
          <a:xfrm rot="10800000" flipH="1" flipV="1">
            <a:off x="5539740" y="3352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b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46" name="Rectangle 145"/>
          <p:cNvSpPr>
            <a:spLocks noChangeAspect="1"/>
          </p:cNvSpPr>
          <p:nvPr/>
        </p:nvSpPr>
        <p:spPr>
          <a:xfrm rot="10800000" flipH="1" flipV="1">
            <a:off x="5730240" y="3352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b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47" name="Rectangle 146"/>
          <p:cNvSpPr>
            <a:spLocks noChangeAspect="1"/>
          </p:cNvSpPr>
          <p:nvPr/>
        </p:nvSpPr>
        <p:spPr>
          <a:xfrm rot="10800000" flipH="1" flipV="1">
            <a:off x="6149340" y="3352798"/>
            <a:ext cx="190500" cy="190500"/>
          </a:xfrm>
          <a:prstGeom prst="rect">
            <a:avLst/>
          </a:prstGeom>
          <a:solidFill>
            <a:srgbClr val="FFCC99"/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b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48" name="Rectangle 147"/>
          <p:cNvSpPr>
            <a:spLocks noChangeAspect="1"/>
          </p:cNvSpPr>
          <p:nvPr/>
        </p:nvSpPr>
        <p:spPr>
          <a:xfrm rot="10800000" flipH="1" flipV="1">
            <a:off x="6339840" y="3352798"/>
            <a:ext cx="190500" cy="190500"/>
          </a:xfrm>
          <a:prstGeom prst="rect">
            <a:avLst/>
          </a:prstGeom>
          <a:solidFill>
            <a:srgbClr val="FFCC99"/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a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49" name="Rectangle 148"/>
          <p:cNvSpPr>
            <a:spLocks noChangeAspect="1"/>
          </p:cNvSpPr>
          <p:nvPr/>
        </p:nvSpPr>
        <p:spPr>
          <a:xfrm rot="10800000" flipH="1" flipV="1">
            <a:off x="6530340" y="3352798"/>
            <a:ext cx="190500" cy="190500"/>
          </a:xfrm>
          <a:prstGeom prst="rect">
            <a:avLst/>
          </a:prstGeom>
          <a:solidFill>
            <a:srgbClr val="FFCC99"/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b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50" name="Rectangle 149"/>
          <p:cNvSpPr>
            <a:spLocks noChangeAspect="1"/>
          </p:cNvSpPr>
          <p:nvPr/>
        </p:nvSpPr>
        <p:spPr>
          <a:xfrm rot="10800000" flipH="1" flipV="1">
            <a:off x="6720840" y="3352798"/>
            <a:ext cx="190500" cy="190500"/>
          </a:xfrm>
          <a:prstGeom prst="rect">
            <a:avLst/>
          </a:prstGeom>
          <a:solidFill>
            <a:srgbClr val="FFCC99"/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a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51" name="Rectangle 150"/>
          <p:cNvSpPr>
            <a:spLocks noChangeAspect="1"/>
          </p:cNvSpPr>
          <p:nvPr/>
        </p:nvSpPr>
        <p:spPr>
          <a:xfrm rot="10800000" flipH="1" flipV="1">
            <a:off x="6149340" y="3543297"/>
            <a:ext cx="190500" cy="190500"/>
          </a:xfrm>
          <a:prstGeom prst="rect">
            <a:avLst/>
          </a:prstGeom>
          <a:solidFill>
            <a:srgbClr val="15A53B"/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  <a:latin typeface="Times" pitchFamily="18" charset="0"/>
              </a:rPr>
              <a:t>a</a:t>
            </a:r>
            <a:endParaRPr lang="en-US" sz="1100" i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52" name="Rectangle 151"/>
          <p:cNvSpPr>
            <a:spLocks noChangeAspect="1"/>
          </p:cNvSpPr>
          <p:nvPr/>
        </p:nvSpPr>
        <p:spPr>
          <a:xfrm rot="10800000" flipH="1" flipV="1">
            <a:off x="6339840" y="3543297"/>
            <a:ext cx="190500" cy="190500"/>
          </a:xfrm>
          <a:prstGeom prst="rect">
            <a:avLst/>
          </a:prstGeom>
          <a:solidFill>
            <a:srgbClr val="15A53B"/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  <a:latin typeface="Times" pitchFamily="18" charset="0"/>
              </a:rPr>
              <a:t>c</a:t>
            </a:r>
            <a:endParaRPr lang="en-US" sz="1100" i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53" name="Rectangle 152"/>
          <p:cNvSpPr>
            <a:spLocks noChangeAspect="1"/>
          </p:cNvSpPr>
          <p:nvPr/>
        </p:nvSpPr>
        <p:spPr>
          <a:xfrm rot="10800000" flipH="1" flipV="1">
            <a:off x="6530340" y="3543297"/>
            <a:ext cx="190500" cy="190500"/>
          </a:xfrm>
          <a:prstGeom prst="rect">
            <a:avLst/>
          </a:prstGeom>
          <a:solidFill>
            <a:srgbClr val="15A53B"/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  <a:latin typeface="Times" pitchFamily="18" charset="0"/>
              </a:rPr>
              <a:t>b</a:t>
            </a:r>
            <a:endParaRPr lang="en-US" sz="1100" i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54" name="Rectangle 153"/>
          <p:cNvSpPr>
            <a:spLocks noChangeAspect="1"/>
          </p:cNvSpPr>
          <p:nvPr/>
        </p:nvSpPr>
        <p:spPr>
          <a:xfrm rot="10800000" flipH="1" flipV="1">
            <a:off x="6720840" y="3543297"/>
            <a:ext cx="190500" cy="190500"/>
          </a:xfrm>
          <a:prstGeom prst="rect">
            <a:avLst/>
          </a:prstGeom>
          <a:solidFill>
            <a:srgbClr val="15A53B"/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  <a:latin typeface="Times" pitchFamily="18" charset="0"/>
              </a:rPr>
              <a:t>b</a:t>
            </a:r>
            <a:endParaRPr lang="en-US" sz="1100" i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55" name="Rectangle 154"/>
          <p:cNvSpPr>
            <a:spLocks noChangeAspect="1"/>
          </p:cNvSpPr>
          <p:nvPr/>
        </p:nvSpPr>
        <p:spPr>
          <a:xfrm rot="10800000" flipH="1" flipV="1">
            <a:off x="4968240" y="3733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56" name="Rectangle 155"/>
          <p:cNvSpPr>
            <a:spLocks noChangeAspect="1"/>
          </p:cNvSpPr>
          <p:nvPr/>
        </p:nvSpPr>
        <p:spPr>
          <a:xfrm rot="10800000" flipH="1" flipV="1">
            <a:off x="5158740" y="3733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57" name="Rectangle 156"/>
          <p:cNvSpPr>
            <a:spLocks noChangeAspect="1"/>
          </p:cNvSpPr>
          <p:nvPr/>
        </p:nvSpPr>
        <p:spPr>
          <a:xfrm rot="10800000" flipH="1" flipV="1">
            <a:off x="5349240" y="3733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58" name="Rectangle 157"/>
          <p:cNvSpPr>
            <a:spLocks noChangeAspect="1"/>
          </p:cNvSpPr>
          <p:nvPr/>
        </p:nvSpPr>
        <p:spPr>
          <a:xfrm rot="10800000" flipH="1" flipV="1">
            <a:off x="5539740" y="3733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3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59" name="Rectangle 158"/>
          <p:cNvSpPr>
            <a:spLocks noChangeAspect="1"/>
          </p:cNvSpPr>
          <p:nvPr/>
        </p:nvSpPr>
        <p:spPr>
          <a:xfrm rot="10800000" flipH="1" flipV="1">
            <a:off x="5730240" y="3733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4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60" name="Rectangle 159"/>
          <p:cNvSpPr>
            <a:spLocks noChangeAspect="1"/>
          </p:cNvSpPr>
          <p:nvPr/>
        </p:nvSpPr>
        <p:spPr>
          <a:xfrm rot="10800000" flipH="1" flipV="1">
            <a:off x="6149340" y="3733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61" name="Rectangle 160"/>
          <p:cNvSpPr>
            <a:spLocks noChangeAspect="1"/>
          </p:cNvSpPr>
          <p:nvPr/>
        </p:nvSpPr>
        <p:spPr>
          <a:xfrm rot="10800000" flipH="1" flipV="1">
            <a:off x="6339840" y="3733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62" name="Rectangle 161"/>
          <p:cNvSpPr>
            <a:spLocks noChangeAspect="1"/>
          </p:cNvSpPr>
          <p:nvPr/>
        </p:nvSpPr>
        <p:spPr>
          <a:xfrm rot="10800000" flipH="1" flipV="1">
            <a:off x="6530340" y="3733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3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63" name="Rectangle 162"/>
          <p:cNvSpPr>
            <a:spLocks noChangeAspect="1"/>
          </p:cNvSpPr>
          <p:nvPr/>
        </p:nvSpPr>
        <p:spPr>
          <a:xfrm rot="10800000" flipH="1" flipV="1">
            <a:off x="6720840" y="3733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4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64" name="Rectangle 163"/>
          <p:cNvSpPr>
            <a:spLocks noChangeAspect="1"/>
          </p:cNvSpPr>
          <p:nvPr/>
        </p:nvSpPr>
        <p:spPr>
          <a:xfrm rot="10800000" flipH="1" flipV="1">
            <a:off x="4968240" y="3924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L</a:t>
            </a:r>
          </a:p>
        </p:txBody>
      </p:sp>
      <p:sp>
        <p:nvSpPr>
          <p:cNvPr id="165" name="Rectangle 164"/>
          <p:cNvSpPr>
            <a:spLocks noChangeAspect="1"/>
          </p:cNvSpPr>
          <p:nvPr/>
        </p:nvSpPr>
        <p:spPr>
          <a:xfrm rot="10800000" flipH="1" flipV="1">
            <a:off x="5158740" y="3924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66" name="Rectangle 165"/>
          <p:cNvSpPr>
            <a:spLocks noChangeAspect="1"/>
          </p:cNvSpPr>
          <p:nvPr/>
        </p:nvSpPr>
        <p:spPr>
          <a:xfrm rot="10800000" flipH="1" flipV="1">
            <a:off x="5349240" y="3924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67" name="Rectangle 166"/>
          <p:cNvSpPr>
            <a:spLocks noChangeAspect="1"/>
          </p:cNvSpPr>
          <p:nvPr/>
        </p:nvSpPr>
        <p:spPr>
          <a:xfrm rot="10800000" flipH="1" flipV="1">
            <a:off x="5539740" y="3924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68" name="Rectangle 167"/>
          <p:cNvSpPr>
            <a:spLocks noChangeAspect="1"/>
          </p:cNvSpPr>
          <p:nvPr/>
        </p:nvSpPr>
        <p:spPr>
          <a:xfrm rot="10800000" flipH="1" flipV="1">
            <a:off x="5730240" y="3924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69" name="Rectangle 168"/>
          <p:cNvSpPr>
            <a:spLocks noChangeAspect="1"/>
          </p:cNvSpPr>
          <p:nvPr/>
        </p:nvSpPr>
        <p:spPr>
          <a:xfrm rot="10800000" flipH="1" flipV="1">
            <a:off x="6149340" y="3924297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70" name="Rectangle 169"/>
          <p:cNvSpPr>
            <a:spLocks noChangeAspect="1"/>
          </p:cNvSpPr>
          <p:nvPr/>
        </p:nvSpPr>
        <p:spPr>
          <a:xfrm rot="10800000" flipH="1" flipV="1">
            <a:off x="6339840" y="3924297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71" name="Rectangle 170"/>
          <p:cNvSpPr>
            <a:spLocks noChangeAspect="1"/>
          </p:cNvSpPr>
          <p:nvPr/>
        </p:nvSpPr>
        <p:spPr>
          <a:xfrm rot="10800000" flipH="1" flipV="1">
            <a:off x="6530340" y="3924297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72" name="Rectangle 171"/>
          <p:cNvSpPr>
            <a:spLocks noChangeAspect="1"/>
          </p:cNvSpPr>
          <p:nvPr/>
        </p:nvSpPr>
        <p:spPr>
          <a:xfrm rot="10800000" flipH="1" flipV="1">
            <a:off x="6720840" y="3924297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73" name="Rectangle 172"/>
          <p:cNvSpPr>
            <a:spLocks noChangeAspect="1"/>
          </p:cNvSpPr>
          <p:nvPr/>
        </p:nvSpPr>
        <p:spPr>
          <a:xfrm rot="10800000" flipH="1" flipV="1">
            <a:off x="4968240" y="3543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74" name="Rectangle 173"/>
          <p:cNvSpPr>
            <a:spLocks noChangeAspect="1"/>
          </p:cNvSpPr>
          <p:nvPr/>
        </p:nvSpPr>
        <p:spPr>
          <a:xfrm rot="10800000" flipH="1" flipV="1">
            <a:off x="5158740" y="3543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75" name="Rectangle 174"/>
          <p:cNvSpPr>
            <a:spLocks noChangeAspect="1"/>
          </p:cNvSpPr>
          <p:nvPr/>
        </p:nvSpPr>
        <p:spPr>
          <a:xfrm rot="10800000" flipH="1" flipV="1">
            <a:off x="5349240" y="3543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76" name="Rectangle 175"/>
          <p:cNvSpPr>
            <a:spLocks noChangeAspect="1"/>
          </p:cNvSpPr>
          <p:nvPr/>
        </p:nvSpPr>
        <p:spPr>
          <a:xfrm rot="10800000" flipH="1" flipV="1">
            <a:off x="5539740" y="3543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77" name="Rectangle 176"/>
          <p:cNvSpPr>
            <a:spLocks noChangeAspect="1"/>
          </p:cNvSpPr>
          <p:nvPr/>
        </p:nvSpPr>
        <p:spPr>
          <a:xfrm rot="10800000" flipH="1" flipV="1">
            <a:off x="5730240" y="3543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78" name="Rectangle 177"/>
          <p:cNvSpPr>
            <a:spLocks noChangeAspect="1"/>
          </p:cNvSpPr>
          <p:nvPr/>
        </p:nvSpPr>
        <p:spPr>
          <a:xfrm rot="10800000" flipH="1" flipV="1">
            <a:off x="6149340" y="4114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79" name="Rectangle 178"/>
          <p:cNvSpPr>
            <a:spLocks noChangeAspect="1"/>
          </p:cNvSpPr>
          <p:nvPr/>
        </p:nvSpPr>
        <p:spPr>
          <a:xfrm rot="10800000" flipH="1" flipV="1">
            <a:off x="6339840" y="4114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80" name="Rectangle 179"/>
          <p:cNvSpPr>
            <a:spLocks noChangeAspect="1"/>
          </p:cNvSpPr>
          <p:nvPr/>
        </p:nvSpPr>
        <p:spPr>
          <a:xfrm rot="10800000" flipH="1" flipV="1">
            <a:off x="6530340" y="4114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81" name="Rectangle 180"/>
          <p:cNvSpPr>
            <a:spLocks noChangeAspect="1"/>
          </p:cNvSpPr>
          <p:nvPr/>
        </p:nvSpPr>
        <p:spPr>
          <a:xfrm rot="10800000" flipH="1" flipV="1">
            <a:off x="6720840" y="4114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82" name="Rectangle 181"/>
          <p:cNvSpPr>
            <a:spLocks noChangeAspect="1"/>
          </p:cNvSpPr>
          <p:nvPr/>
        </p:nvSpPr>
        <p:spPr>
          <a:xfrm rot="10800000" flipH="1" flipV="1">
            <a:off x="4968240" y="4114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83" name="Rectangle 182"/>
          <p:cNvSpPr>
            <a:spLocks noChangeAspect="1"/>
          </p:cNvSpPr>
          <p:nvPr/>
        </p:nvSpPr>
        <p:spPr>
          <a:xfrm rot="10800000" flipH="1" flipV="1">
            <a:off x="5158740" y="4114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84" name="Rectangle 183"/>
          <p:cNvSpPr>
            <a:spLocks noChangeAspect="1"/>
          </p:cNvSpPr>
          <p:nvPr/>
        </p:nvSpPr>
        <p:spPr>
          <a:xfrm rot="10800000" flipH="1" flipV="1">
            <a:off x="5349240" y="4114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85" name="Rectangle 184"/>
          <p:cNvSpPr>
            <a:spLocks noChangeAspect="1"/>
          </p:cNvSpPr>
          <p:nvPr/>
        </p:nvSpPr>
        <p:spPr>
          <a:xfrm rot="10800000" flipH="1" flipV="1">
            <a:off x="5539740" y="4114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86" name="Rectangle 185"/>
          <p:cNvSpPr>
            <a:spLocks noChangeAspect="1"/>
          </p:cNvSpPr>
          <p:nvPr/>
        </p:nvSpPr>
        <p:spPr>
          <a:xfrm rot="10800000" flipH="1" flipV="1">
            <a:off x="5730240" y="4114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87" name="Rectangle 186"/>
          <p:cNvSpPr>
            <a:spLocks noChangeAspect="1"/>
          </p:cNvSpPr>
          <p:nvPr/>
        </p:nvSpPr>
        <p:spPr>
          <a:xfrm rot="10800000" flipH="1" flipV="1">
            <a:off x="6949440" y="3352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a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88" name="Rectangle 187"/>
          <p:cNvSpPr>
            <a:spLocks noChangeAspect="1"/>
          </p:cNvSpPr>
          <p:nvPr/>
        </p:nvSpPr>
        <p:spPr>
          <a:xfrm rot="10800000" flipH="1" flipV="1">
            <a:off x="7139940" y="3352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b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89" name="Rectangle 188"/>
          <p:cNvSpPr>
            <a:spLocks noChangeAspect="1"/>
          </p:cNvSpPr>
          <p:nvPr/>
        </p:nvSpPr>
        <p:spPr>
          <a:xfrm rot="10800000" flipH="1" flipV="1">
            <a:off x="7330440" y="3352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a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90" name="Rectangle 189"/>
          <p:cNvSpPr>
            <a:spLocks noChangeAspect="1"/>
          </p:cNvSpPr>
          <p:nvPr/>
        </p:nvSpPr>
        <p:spPr>
          <a:xfrm rot="10800000" flipH="1" flipV="1">
            <a:off x="7520940" y="3352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b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91" name="Rectangle 190"/>
          <p:cNvSpPr>
            <a:spLocks noChangeAspect="1"/>
          </p:cNvSpPr>
          <p:nvPr/>
        </p:nvSpPr>
        <p:spPr>
          <a:xfrm rot="10800000" flipH="1" flipV="1">
            <a:off x="7711440" y="33527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a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92" name="Rectangle 191"/>
          <p:cNvSpPr>
            <a:spLocks noChangeAspect="1"/>
          </p:cNvSpPr>
          <p:nvPr/>
        </p:nvSpPr>
        <p:spPr>
          <a:xfrm rot="10800000" flipH="1" flipV="1">
            <a:off x="6949440" y="3733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93" name="Rectangle 192"/>
          <p:cNvSpPr>
            <a:spLocks noChangeAspect="1"/>
          </p:cNvSpPr>
          <p:nvPr/>
        </p:nvSpPr>
        <p:spPr>
          <a:xfrm rot="10800000" flipH="1" flipV="1">
            <a:off x="7139940" y="3733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94" name="Rectangle 193"/>
          <p:cNvSpPr>
            <a:spLocks noChangeAspect="1"/>
          </p:cNvSpPr>
          <p:nvPr/>
        </p:nvSpPr>
        <p:spPr>
          <a:xfrm rot="10800000" flipH="1" flipV="1">
            <a:off x="7330440" y="3733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95" name="Rectangle 194"/>
          <p:cNvSpPr>
            <a:spLocks noChangeAspect="1"/>
          </p:cNvSpPr>
          <p:nvPr/>
        </p:nvSpPr>
        <p:spPr>
          <a:xfrm rot="10800000" flipH="1" flipV="1">
            <a:off x="7520940" y="3733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3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96" name="Rectangle 195"/>
          <p:cNvSpPr>
            <a:spLocks noChangeAspect="1"/>
          </p:cNvSpPr>
          <p:nvPr/>
        </p:nvSpPr>
        <p:spPr>
          <a:xfrm rot="10800000" flipH="1" flipV="1">
            <a:off x="7711440" y="3733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4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97" name="Rectangle 196"/>
          <p:cNvSpPr>
            <a:spLocks noChangeAspect="1"/>
          </p:cNvSpPr>
          <p:nvPr/>
        </p:nvSpPr>
        <p:spPr>
          <a:xfrm rot="10800000" flipH="1" flipV="1">
            <a:off x="6949440" y="3924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g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98" name="Rectangle 197"/>
          <p:cNvSpPr>
            <a:spLocks noChangeAspect="1"/>
          </p:cNvSpPr>
          <p:nvPr/>
        </p:nvSpPr>
        <p:spPr>
          <a:xfrm rot="10800000" flipH="1" flipV="1">
            <a:off x="7139940" y="3924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g</a:t>
            </a:r>
          </a:p>
        </p:txBody>
      </p:sp>
      <p:sp>
        <p:nvSpPr>
          <p:cNvPr id="199" name="Rectangle 198"/>
          <p:cNvSpPr>
            <a:spLocks noChangeAspect="1"/>
          </p:cNvSpPr>
          <p:nvPr/>
        </p:nvSpPr>
        <p:spPr>
          <a:xfrm rot="10800000" flipH="1" flipV="1">
            <a:off x="7330440" y="3924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g</a:t>
            </a:r>
          </a:p>
        </p:txBody>
      </p:sp>
      <p:sp>
        <p:nvSpPr>
          <p:cNvPr id="200" name="Rectangle 199"/>
          <p:cNvSpPr>
            <a:spLocks noChangeAspect="1"/>
          </p:cNvSpPr>
          <p:nvPr/>
        </p:nvSpPr>
        <p:spPr>
          <a:xfrm rot="10800000" flipH="1" flipV="1">
            <a:off x="7520940" y="3924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g</a:t>
            </a:r>
          </a:p>
        </p:txBody>
      </p:sp>
      <p:sp>
        <p:nvSpPr>
          <p:cNvPr id="201" name="Rectangle 200"/>
          <p:cNvSpPr>
            <a:spLocks noChangeAspect="1"/>
          </p:cNvSpPr>
          <p:nvPr/>
        </p:nvSpPr>
        <p:spPr>
          <a:xfrm rot="10800000" flipH="1" flipV="1">
            <a:off x="7711440" y="3924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g</a:t>
            </a:r>
          </a:p>
        </p:txBody>
      </p:sp>
      <p:sp>
        <p:nvSpPr>
          <p:cNvPr id="202" name="Rectangle 201"/>
          <p:cNvSpPr>
            <a:spLocks noChangeAspect="1"/>
          </p:cNvSpPr>
          <p:nvPr/>
        </p:nvSpPr>
        <p:spPr>
          <a:xfrm rot="10800000" flipH="1" flipV="1">
            <a:off x="6949440" y="4114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03" name="Rectangle 202"/>
          <p:cNvSpPr>
            <a:spLocks noChangeAspect="1"/>
          </p:cNvSpPr>
          <p:nvPr/>
        </p:nvSpPr>
        <p:spPr>
          <a:xfrm rot="10800000" flipH="1" flipV="1">
            <a:off x="7139940" y="4114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04" name="Rectangle 203"/>
          <p:cNvSpPr>
            <a:spLocks noChangeAspect="1"/>
          </p:cNvSpPr>
          <p:nvPr/>
        </p:nvSpPr>
        <p:spPr>
          <a:xfrm rot="10800000" flipH="1" flipV="1">
            <a:off x="7330440" y="4114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05" name="Rectangle 204"/>
          <p:cNvSpPr>
            <a:spLocks noChangeAspect="1"/>
          </p:cNvSpPr>
          <p:nvPr/>
        </p:nvSpPr>
        <p:spPr>
          <a:xfrm rot="10800000" flipH="1" flipV="1">
            <a:off x="7520940" y="4114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06" name="Rectangle 205"/>
          <p:cNvSpPr>
            <a:spLocks noChangeAspect="1"/>
          </p:cNvSpPr>
          <p:nvPr/>
        </p:nvSpPr>
        <p:spPr>
          <a:xfrm rot="10800000" flipH="1" flipV="1">
            <a:off x="7711440" y="4114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07" name="Rectangle 206"/>
          <p:cNvSpPr>
            <a:spLocks noChangeAspect="1"/>
          </p:cNvSpPr>
          <p:nvPr/>
        </p:nvSpPr>
        <p:spPr>
          <a:xfrm rot="10800000" flipH="1" flipV="1">
            <a:off x="6949440" y="3543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08" name="Rectangle 207"/>
          <p:cNvSpPr>
            <a:spLocks noChangeAspect="1"/>
          </p:cNvSpPr>
          <p:nvPr/>
        </p:nvSpPr>
        <p:spPr>
          <a:xfrm rot="10800000" flipH="1" flipV="1">
            <a:off x="7139940" y="3543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09" name="Rectangle 208"/>
          <p:cNvSpPr>
            <a:spLocks noChangeAspect="1"/>
          </p:cNvSpPr>
          <p:nvPr/>
        </p:nvSpPr>
        <p:spPr>
          <a:xfrm rot="10800000" flipH="1" flipV="1">
            <a:off x="7330440" y="3543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10" name="Rectangle 209"/>
          <p:cNvSpPr>
            <a:spLocks noChangeAspect="1"/>
          </p:cNvSpPr>
          <p:nvPr/>
        </p:nvSpPr>
        <p:spPr>
          <a:xfrm rot="10800000" flipH="1" flipV="1">
            <a:off x="7520940" y="3543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11" name="Rectangle 210"/>
          <p:cNvSpPr>
            <a:spLocks noChangeAspect="1"/>
          </p:cNvSpPr>
          <p:nvPr/>
        </p:nvSpPr>
        <p:spPr>
          <a:xfrm rot="10800000" flipH="1" flipV="1">
            <a:off x="7711440" y="3543297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12" name="Rectangle 211"/>
          <p:cNvSpPr>
            <a:spLocks noChangeAspect="1"/>
          </p:cNvSpPr>
          <p:nvPr/>
        </p:nvSpPr>
        <p:spPr>
          <a:xfrm rot="10800000" flipH="1" flipV="1">
            <a:off x="8054340" y="3345180"/>
            <a:ext cx="5715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Info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13" name="Rectangle 212"/>
          <p:cNvSpPr>
            <a:spLocks noChangeAspect="1"/>
          </p:cNvSpPr>
          <p:nvPr/>
        </p:nvSpPr>
        <p:spPr>
          <a:xfrm rot="10800000" flipH="1" flipV="1">
            <a:off x="8054340" y="3535679"/>
            <a:ext cx="5715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State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14" name="Rectangle 213"/>
          <p:cNvSpPr>
            <a:spLocks noChangeAspect="1"/>
          </p:cNvSpPr>
          <p:nvPr/>
        </p:nvSpPr>
        <p:spPr>
          <a:xfrm rot="10800000" flipH="1" flipV="1">
            <a:off x="8054340" y="3726179"/>
            <a:ext cx="5715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err="1" smtClean="0">
                <a:latin typeface="Times" pitchFamily="18" charset="0"/>
              </a:rPr>
              <a:t>Addr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15" name="Rectangle 214"/>
          <p:cNvSpPr>
            <a:spLocks noChangeAspect="1"/>
          </p:cNvSpPr>
          <p:nvPr/>
        </p:nvSpPr>
        <p:spPr>
          <a:xfrm rot="10800000" flipH="1" flipV="1">
            <a:off x="8054340" y="3916679"/>
            <a:ext cx="6096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Sweep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16" name="Rectangle 215"/>
          <p:cNvSpPr>
            <a:spLocks noChangeAspect="1"/>
          </p:cNvSpPr>
          <p:nvPr/>
        </p:nvSpPr>
        <p:spPr>
          <a:xfrm rot="10800000" flipH="1" flipV="1">
            <a:off x="8069580" y="4107179"/>
            <a:ext cx="6096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Drift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17" name="Rectangle 216"/>
          <p:cNvSpPr>
            <a:spLocks noChangeAspect="1"/>
          </p:cNvSpPr>
          <p:nvPr/>
        </p:nvSpPr>
        <p:spPr>
          <a:xfrm rot="10800000" flipH="1" flipV="1">
            <a:off x="8077200" y="4335779"/>
            <a:ext cx="9144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Other fields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18" name="Rectangle 217"/>
          <p:cNvSpPr>
            <a:spLocks noChangeAspect="1"/>
          </p:cNvSpPr>
          <p:nvPr/>
        </p:nvSpPr>
        <p:spPr>
          <a:xfrm rot="10800000" flipH="1" flipV="1">
            <a:off x="5958840" y="3352798"/>
            <a:ext cx="190500" cy="190500"/>
          </a:xfrm>
          <a:prstGeom prst="rect">
            <a:avLst/>
          </a:prstGeom>
          <a:solidFill>
            <a:srgbClr val="FFCC99"/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Times" pitchFamily="18" charset="0"/>
              </a:rPr>
              <a:t>a</a:t>
            </a:r>
            <a:endParaRPr lang="en-US" sz="1200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219" name="Rectangle 218"/>
          <p:cNvSpPr>
            <a:spLocks noChangeAspect="1"/>
          </p:cNvSpPr>
          <p:nvPr/>
        </p:nvSpPr>
        <p:spPr>
          <a:xfrm rot="10800000" flipH="1" flipV="1">
            <a:off x="5958840" y="3543297"/>
            <a:ext cx="190500" cy="190500"/>
          </a:xfrm>
          <a:prstGeom prst="rect">
            <a:avLst/>
          </a:prstGeom>
          <a:solidFill>
            <a:srgbClr val="15A53B"/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solidFill>
                  <a:srgbClr val="FF0000"/>
                </a:solidFill>
                <a:latin typeface="Times" pitchFamily="18" charset="0"/>
              </a:rPr>
              <a:t>a</a:t>
            </a:r>
            <a:endParaRPr lang="en-US" sz="1100" i="1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220" name="Rectangle 219"/>
          <p:cNvSpPr>
            <a:spLocks noChangeAspect="1"/>
          </p:cNvSpPr>
          <p:nvPr/>
        </p:nvSpPr>
        <p:spPr>
          <a:xfrm rot="10800000" flipH="1" flipV="1">
            <a:off x="5958840" y="3733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Times" pitchFamily="18" charset="0"/>
              </a:rPr>
              <a:t>0</a:t>
            </a:r>
            <a:endParaRPr lang="en-US" sz="1200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221" name="Rectangle 220"/>
          <p:cNvSpPr>
            <a:spLocks noChangeAspect="1"/>
          </p:cNvSpPr>
          <p:nvPr/>
        </p:nvSpPr>
        <p:spPr>
          <a:xfrm rot="10800000" flipH="1" flipV="1">
            <a:off x="5958840" y="3924297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Times" pitchFamily="18" charset="0"/>
              </a:rPr>
              <a:t>2</a:t>
            </a:r>
            <a:endParaRPr lang="en-US" sz="1200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222" name="Rectangle 221"/>
          <p:cNvSpPr>
            <a:spLocks noChangeAspect="1"/>
          </p:cNvSpPr>
          <p:nvPr/>
        </p:nvSpPr>
        <p:spPr>
          <a:xfrm rot="10800000" flipH="1" flipV="1">
            <a:off x="5958840" y="4114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Times" pitchFamily="18" charset="0"/>
              </a:rPr>
              <a:t>1</a:t>
            </a:r>
            <a:endParaRPr lang="en-US" sz="1200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223" name="Rectangle 222"/>
          <p:cNvSpPr>
            <a:spLocks noChangeAspect="1"/>
          </p:cNvSpPr>
          <p:nvPr/>
        </p:nvSpPr>
        <p:spPr>
          <a:xfrm rot="10800000" flipH="1" flipV="1">
            <a:off x="5958840" y="4305298"/>
            <a:ext cx="190500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" pitchFamily="18" charset="0"/>
            </a:endParaRPr>
          </a:p>
        </p:txBody>
      </p:sp>
      <p:sp>
        <p:nvSpPr>
          <p:cNvPr id="224" name="Up Arrow Callout 223"/>
          <p:cNvSpPr/>
          <p:nvPr/>
        </p:nvSpPr>
        <p:spPr>
          <a:xfrm>
            <a:off x="5596890" y="4598669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 smtClean="0">
                <a:latin typeface="Times" pitchFamily="18" charset="0"/>
              </a:rPr>
              <a:t>Head</a:t>
            </a:r>
            <a:endParaRPr lang="en-US" sz="1400" baseline="-25000" dirty="0">
              <a:latin typeface="Times" pitchFamily="18" charset="0"/>
            </a:endParaRPr>
          </a:p>
        </p:txBody>
      </p:sp>
      <p:sp>
        <p:nvSpPr>
          <p:cNvPr id="225" name="Rectangle 224"/>
          <p:cNvSpPr>
            <a:spLocks noChangeAspect="1"/>
          </p:cNvSpPr>
          <p:nvPr/>
        </p:nvSpPr>
        <p:spPr>
          <a:xfrm rot="10800000" flipH="1" flipV="1">
            <a:off x="6717030" y="4648200"/>
            <a:ext cx="13716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accent4"/>
                </a:solidFill>
                <a:latin typeface="Times" pitchFamily="18" charset="0"/>
              </a:rPr>
              <a:t>Mode = </a:t>
            </a:r>
            <a:r>
              <a:rPr lang="en-US" sz="1200" i="1" dirty="0" smtClean="0">
                <a:solidFill>
                  <a:schemeClr val="accent4"/>
                </a:solidFill>
                <a:latin typeface="Times" pitchFamily="18" charset="0"/>
              </a:rPr>
              <a:t>Normal</a:t>
            </a:r>
            <a:endParaRPr lang="en-US" sz="1200" i="1" dirty="0">
              <a:solidFill>
                <a:schemeClr val="accent4"/>
              </a:solidFill>
              <a:latin typeface="Times" pitchFamily="18" charset="0"/>
            </a:endParaRPr>
          </a:p>
        </p:txBody>
      </p:sp>
      <p:sp>
        <p:nvSpPr>
          <p:cNvPr id="226" name="Rectangle 225"/>
          <p:cNvSpPr>
            <a:spLocks noChangeAspect="1"/>
          </p:cNvSpPr>
          <p:nvPr/>
        </p:nvSpPr>
        <p:spPr>
          <a:xfrm rot="10800000" flipH="1" flipV="1">
            <a:off x="6717030" y="4838699"/>
            <a:ext cx="9906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accent4"/>
                </a:solidFill>
                <a:latin typeface="Times" pitchFamily="18" charset="0"/>
              </a:rPr>
              <a:t>Addr</a:t>
            </a:r>
            <a:r>
              <a:rPr lang="en-US" sz="1200" dirty="0" smtClean="0">
                <a:solidFill>
                  <a:schemeClr val="accent4"/>
                </a:solidFill>
                <a:latin typeface="Times" pitchFamily="18" charset="0"/>
              </a:rPr>
              <a:t> = 0</a:t>
            </a:r>
            <a:endParaRPr lang="en-US" sz="1200" dirty="0">
              <a:solidFill>
                <a:schemeClr val="accent4"/>
              </a:solidFill>
              <a:latin typeface="Times" pitchFamily="18" charset="0"/>
            </a:endParaRPr>
          </a:p>
        </p:txBody>
      </p:sp>
      <p:sp>
        <p:nvSpPr>
          <p:cNvPr id="227" name="Rectangle 226"/>
          <p:cNvSpPr>
            <a:spLocks noChangeAspect="1"/>
          </p:cNvSpPr>
          <p:nvPr/>
        </p:nvSpPr>
        <p:spPr>
          <a:xfrm rot="10800000" flipH="1" flipV="1">
            <a:off x="6717030" y="5029199"/>
            <a:ext cx="11430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accent4"/>
                </a:solidFill>
                <a:latin typeface="Times" pitchFamily="18" charset="0"/>
              </a:rPr>
              <a:t>Sweep = 2</a:t>
            </a:r>
            <a:endParaRPr lang="en-US" sz="1200" dirty="0">
              <a:solidFill>
                <a:schemeClr val="accent4"/>
              </a:solidFill>
              <a:latin typeface="Times" pitchFamily="18" charset="0"/>
            </a:endParaRPr>
          </a:p>
        </p:txBody>
      </p:sp>
      <p:sp>
        <p:nvSpPr>
          <p:cNvPr id="228" name="Rectangle 227"/>
          <p:cNvSpPr>
            <a:spLocks noChangeAspect="1"/>
          </p:cNvSpPr>
          <p:nvPr/>
        </p:nvSpPr>
        <p:spPr>
          <a:xfrm rot="10800000" flipH="1" flipV="1">
            <a:off x="6717030" y="5219699"/>
            <a:ext cx="9144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accent4"/>
                </a:solidFill>
                <a:latin typeface="Times" pitchFamily="18" charset="0"/>
              </a:rPr>
              <a:t>Other fields</a:t>
            </a:r>
            <a:endParaRPr lang="en-US" sz="1200" dirty="0">
              <a:solidFill>
                <a:schemeClr val="accent4"/>
              </a:solidFill>
              <a:latin typeface="Times" pitchFamily="18" charset="0"/>
            </a:endParaRPr>
          </a:p>
        </p:txBody>
      </p:sp>
      <p:sp>
        <p:nvSpPr>
          <p:cNvPr id="229" name="Left Brace 228"/>
          <p:cNvSpPr/>
          <p:nvPr/>
        </p:nvSpPr>
        <p:spPr>
          <a:xfrm>
            <a:off x="6530340" y="4648199"/>
            <a:ext cx="228600" cy="762000"/>
          </a:xfrm>
          <a:prstGeom prst="leftBrace">
            <a:avLst>
              <a:gd name="adj1" fmla="val 41969"/>
              <a:gd name="adj2" fmla="val 47500"/>
            </a:avLst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0" name="Object 229"/>
          <p:cNvGraphicFramePr>
            <a:graphicFrameLocks noChangeAspect="1"/>
          </p:cNvGraphicFramePr>
          <p:nvPr/>
        </p:nvGraphicFramePr>
        <p:xfrm>
          <a:off x="4648200" y="3962400"/>
          <a:ext cx="3333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8" name="Equation" r:id="rId8" imgW="241200" imgH="215640" progId="Equation.3">
                  <p:embed/>
                </p:oleObj>
              </mc:Choice>
              <mc:Fallback>
                <p:oleObj name="Equation" r:id="rId8" imgW="24120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962400"/>
                        <a:ext cx="3333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" name="Rectangle 230"/>
          <p:cNvSpPr>
            <a:spLocks noChangeAspect="1"/>
          </p:cNvSpPr>
          <p:nvPr/>
        </p:nvSpPr>
        <p:spPr>
          <a:xfrm rot="10800000" flipH="1" flipV="1">
            <a:off x="4640580" y="3695699"/>
            <a:ext cx="304800" cy="317500"/>
          </a:xfrm>
          <a:prstGeom prst="rect">
            <a:avLst/>
          </a:prstGeom>
          <a:noFill/>
          <a:ln w="635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>
                <a:latin typeface="Times" pitchFamily="18" charset="0"/>
              </a:rPr>
              <a:t>…</a:t>
            </a:r>
            <a:endParaRPr lang="en-US" sz="1200" b="1" dirty="0">
              <a:latin typeface="Times" pitchFamily="18" charset="0"/>
            </a:endParaRPr>
          </a:p>
        </p:txBody>
      </p:sp>
      <p:sp>
        <p:nvSpPr>
          <p:cNvPr id="232" name="Rectangle 231"/>
          <p:cNvSpPr>
            <a:spLocks noChangeAspect="1"/>
          </p:cNvSpPr>
          <p:nvPr/>
        </p:nvSpPr>
        <p:spPr>
          <a:xfrm rot="10800000" flipH="1" flipV="1">
            <a:off x="7825740" y="3657599"/>
            <a:ext cx="228600" cy="347980"/>
          </a:xfrm>
          <a:prstGeom prst="rect">
            <a:avLst/>
          </a:prstGeom>
          <a:noFill/>
          <a:ln w="635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>
                <a:latin typeface="Times" pitchFamily="18" charset="0"/>
              </a:rPr>
              <a:t>…</a:t>
            </a:r>
            <a:endParaRPr lang="en-US" sz="1200" b="1" dirty="0">
              <a:latin typeface="Times" pitchFamily="18" charset="0"/>
            </a:endParaRPr>
          </a:p>
        </p:txBody>
      </p:sp>
      <p:sp>
        <p:nvSpPr>
          <p:cNvPr id="233" name="Rectangle 232"/>
          <p:cNvSpPr>
            <a:spLocks noChangeAspect="1"/>
          </p:cNvSpPr>
          <p:nvPr/>
        </p:nvSpPr>
        <p:spPr>
          <a:xfrm rot="10800000" flipH="1" flipV="1">
            <a:off x="7334250" y="3733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34" name="Rectangle 233"/>
          <p:cNvSpPr>
            <a:spLocks noChangeAspect="1"/>
          </p:cNvSpPr>
          <p:nvPr/>
        </p:nvSpPr>
        <p:spPr>
          <a:xfrm rot="10800000" flipH="1" flipV="1">
            <a:off x="4972050" y="3162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35" name="Rectangle 234"/>
          <p:cNvSpPr>
            <a:spLocks noChangeAspect="1"/>
          </p:cNvSpPr>
          <p:nvPr/>
        </p:nvSpPr>
        <p:spPr>
          <a:xfrm rot="10800000" flipH="1" flipV="1">
            <a:off x="5162550" y="3162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36" name="Rectangle 235"/>
          <p:cNvSpPr>
            <a:spLocks noChangeAspect="1"/>
          </p:cNvSpPr>
          <p:nvPr/>
        </p:nvSpPr>
        <p:spPr>
          <a:xfrm rot="10800000" flipH="1" flipV="1">
            <a:off x="5353050" y="3162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a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37" name="Rectangle 236"/>
          <p:cNvSpPr>
            <a:spLocks noChangeAspect="1"/>
          </p:cNvSpPr>
          <p:nvPr/>
        </p:nvSpPr>
        <p:spPr>
          <a:xfrm rot="10800000" flipH="1" flipV="1">
            <a:off x="5543550" y="3162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38" name="Rectangle 237"/>
          <p:cNvSpPr>
            <a:spLocks noChangeAspect="1"/>
          </p:cNvSpPr>
          <p:nvPr/>
        </p:nvSpPr>
        <p:spPr>
          <a:xfrm rot="10800000" flipH="1" flipV="1">
            <a:off x="5734050" y="3162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39" name="Rectangle 238"/>
          <p:cNvSpPr>
            <a:spLocks noChangeAspect="1"/>
          </p:cNvSpPr>
          <p:nvPr/>
        </p:nvSpPr>
        <p:spPr>
          <a:xfrm rot="10800000" flipH="1" flipV="1">
            <a:off x="6153150" y="31622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40" name="Rectangle 239"/>
          <p:cNvSpPr>
            <a:spLocks noChangeAspect="1"/>
          </p:cNvSpPr>
          <p:nvPr/>
        </p:nvSpPr>
        <p:spPr>
          <a:xfrm rot="10800000" flipH="1" flipV="1">
            <a:off x="6343650" y="31622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a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41" name="Rectangle 240"/>
          <p:cNvSpPr>
            <a:spLocks noChangeAspect="1"/>
          </p:cNvSpPr>
          <p:nvPr/>
        </p:nvSpPr>
        <p:spPr>
          <a:xfrm rot="10800000" flipH="1" flipV="1">
            <a:off x="6534150" y="31622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42" name="Rectangle 241"/>
          <p:cNvSpPr>
            <a:spLocks noChangeAspect="1"/>
          </p:cNvSpPr>
          <p:nvPr/>
        </p:nvSpPr>
        <p:spPr>
          <a:xfrm rot="10800000" flipH="1" flipV="1">
            <a:off x="6724650" y="31622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43" name="Rectangle 242"/>
          <p:cNvSpPr>
            <a:spLocks noChangeAspect="1"/>
          </p:cNvSpPr>
          <p:nvPr/>
        </p:nvSpPr>
        <p:spPr>
          <a:xfrm rot="10800000" flipH="1" flipV="1">
            <a:off x="6953250" y="3162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44" name="Rectangle 243"/>
          <p:cNvSpPr>
            <a:spLocks noChangeAspect="1"/>
          </p:cNvSpPr>
          <p:nvPr/>
        </p:nvSpPr>
        <p:spPr>
          <a:xfrm rot="10800000" flipH="1" flipV="1">
            <a:off x="7143750" y="3162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45" name="Rectangle 244"/>
          <p:cNvSpPr>
            <a:spLocks noChangeAspect="1"/>
          </p:cNvSpPr>
          <p:nvPr/>
        </p:nvSpPr>
        <p:spPr>
          <a:xfrm rot="10800000" flipH="1" flipV="1">
            <a:off x="7334250" y="3162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a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46" name="Rectangle 245"/>
          <p:cNvSpPr>
            <a:spLocks noChangeAspect="1"/>
          </p:cNvSpPr>
          <p:nvPr/>
        </p:nvSpPr>
        <p:spPr>
          <a:xfrm rot="10800000" flipH="1" flipV="1">
            <a:off x="7524750" y="3162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47" name="Rectangle 246"/>
          <p:cNvSpPr>
            <a:spLocks noChangeAspect="1"/>
          </p:cNvSpPr>
          <p:nvPr/>
        </p:nvSpPr>
        <p:spPr>
          <a:xfrm rot="10800000" flipH="1" flipV="1">
            <a:off x="7715250" y="3162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48" name="Rectangle 247"/>
          <p:cNvSpPr>
            <a:spLocks noChangeAspect="1"/>
          </p:cNvSpPr>
          <p:nvPr/>
        </p:nvSpPr>
        <p:spPr>
          <a:xfrm rot="10800000" flipH="1" flipV="1">
            <a:off x="5962650" y="31622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Times" pitchFamily="18" charset="0"/>
              </a:rPr>
              <a:t>0</a:t>
            </a:r>
            <a:endParaRPr lang="en-US" sz="1200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249" name="Rectangle 248"/>
          <p:cNvSpPr>
            <a:spLocks noChangeAspect="1"/>
          </p:cNvSpPr>
          <p:nvPr/>
        </p:nvSpPr>
        <p:spPr>
          <a:xfrm rot="10800000" flipH="1" flipV="1">
            <a:off x="8039100" y="3162298"/>
            <a:ext cx="5715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err="1" smtClean="0">
                <a:latin typeface="Times" pitchFamily="18" charset="0"/>
              </a:rPr>
              <a:t>Prog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50" name="Left Brace 249"/>
          <p:cNvSpPr/>
          <p:nvPr/>
        </p:nvSpPr>
        <p:spPr>
          <a:xfrm rot="5400000">
            <a:off x="6351270" y="2541270"/>
            <a:ext cx="198120" cy="967740"/>
          </a:xfrm>
          <a:prstGeom prst="leftBrace">
            <a:avLst>
              <a:gd name="adj1" fmla="val 41969"/>
              <a:gd name="adj2" fmla="val 47500"/>
            </a:avLst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Freeform 364"/>
          <p:cNvSpPr/>
          <p:nvPr/>
        </p:nvSpPr>
        <p:spPr>
          <a:xfrm>
            <a:off x="1571625" y="65087"/>
            <a:ext cx="4086225" cy="820738"/>
          </a:xfrm>
          <a:custGeom>
            <a:avLst/>
            <a:gdLst>
              <a:gd name="connsiteX0" fmla="*/ 0 w 4086225"/>
              <a:gd name="connsiteY0" fmla="*/ 820738 h 820738"/>
              <a:gd name="connsiteX1" fmla="*/ 2133600 w 4086225"/>
              <a:gd name="connsiteY1" fmla="*/ 106363 h 820738"/>
              <a:gd name="connsiteX2" fmla="*/ 4086225 w 4086225"/>
              <a:gd name="connsiteY2" fmla="*/ 182563 h 82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6225" h="820738">
                <a:moveTo>
                  <a:pt x="0" y="820738"/>
                </a:moveTo>
                <a:cubicBezTo>
                  <a:pt x="726281" y="516732"/>
                  <a:pt x="1452562" y="212726"/>
                  <a:pt x="2133600" y="106363"/>
                </a:cubicBezTo>
                <a:cubicBezTo>
                  <a:pt x="2814638" y="0"/>
                  <a:pt x="3450431" y="91281"/>
                  <a:pt x="4086225" y="182563"/>
                </a:cubicBezTo>
              </a:path>
            </a:pathLst>
          </a:cu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Freeform 365"/>
          <p:cNvSpPr/>
          <p:nvPr/>
        </p:nvSpPr>
        <p:spPr>
          <a:xfrm>
            <a:off x="5715000" y="1609725"/>
            <a:ext cx="2187575" cy="1295400"/>
          </a:xfrm>
          <a:custGeom>
            <a:avLst/>
            <a:gdLst>
              <a:gd name="connsiteX0" fmla="*/ 0 w 2187575"/>
              <a:gd name="connsiteY0" fmla="*/ 0 h 1295400"/>
              <a:gd name="connsiteX1" fmla="*/ 1457325 w 2187575"/>
              <a:gd name="connsiteY1" fmla="*/ 104775 h 1295400"/>
              <a:gd name="connsiteX2" fmla="*/ 2085975 w 2187575"/>
              <a:gd name="connsiteY2" fmla="*/ 628650 h 1295400"/>
              <a:gd name="connsiteX3" fmla="*/ 847725 w 2187575"/>
              <a:gd name="connsiteY3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7575" h="1295400">
                <a:moveTo>
                  <a:pt x="0" y="0"/>
                </a:moveTo>
                <a:cubicBezTo>
                  <a:pt x="554831" y="0"/>
                  <a:pt x="1109663" y="0"/>
                  <a:pt x="1457325" y="104775"/>
                </a:cubicBezTo>
                <a:cubicBezTo>
                  <a:pt x="1804987" y="209550"/>
                  <a:pt x="2187575" y="430213"/>
                  <a:pt x="2085975" y="628650"/>
                </a:cubicBezTo>
                <a:cubicBezTo>
                  <a:pt x="1984375" y="827087"/>
                  <a:pt x="1416050" y="1061243"/>
                  <a:pt x="847725" y="1295400"/>
                </a:cubicBezTo>
              </a:path>
            </a:pathLst>
          </a:cu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Freeform 366"/>
          <p:cNvSpPr/>
          <p:nvPr/>
        </p:nvSpPr>
        <p:spPr>
          <a:xfrm>
            <a:off x="1962150" y="2362200"/>
            <a:ext cx="4133850" cy="695325"/>
          </a:xfrm>
          <a:custGeom>
            <a:avLst/>
            <a:gdLst>
              <a:gd name="connsiteX0" fmla="*/ 4029075 w 4029075"/>
              <a:gd name="connsiteY0" fmla="*/ 666750 h 666750"/>
              <a:gd name="connsiteX1" fmla="*/ 1571625 w 4029075"/>
              <a:gd name="connsiteY1" fmla="*/ 19050 h 666750"/>
              <a:gd name="connsiteX2" fmla="*/ 0 w 4029075"/>
              <a:gd name="connsiteY2" fmla="*/ 552450 h 666750"/>
              <a:gd name="connsiteX3" fmla="*/ 0 w 4029075"/>
              <a:gd name="connsiteY3" fmla="*/ 5524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9075" h="666750">
                <a:moveTo>
                  <a:pt x="4029075" y="666750"/>
                </a:moveTo>
                <a:cubicBezTo>
                  <a:pt x="3136106" y="352425"/>
                  <a:pt x="2243137" y="38100"/>
                  <a:pt x="1571625" y="19050"/>
                </a:cubicBezTo>
                <a:cubicBezTo>
                  <a:pt x="900113" y="0"/>
                  <a:pt x="0" y="552450"/>
                  <a:pt x="0" y="552450"/>
                </a:cubicBezTo>
                <a:lnTo>
                  <a:pt x="0" y="552450"/>
                </a:lnTo>
              </a:path>
            </a:pathLst>
          </a:cu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1" name="Group 370"/>
          <p:cNvGrpSpPr/>
          <p:nvPr/>
        </p:nvGrpSpPr>
        <p:grpSpPr>
          <a:xfrm>
            <a:off x="160338" y="2971800"/>
            <a:ext cx="4364037" cy="2438400"/>
            <a:chOff x="160338" y="2971800"/>
            <a:chExt cx="4364037" cy="2438400"/>
          </a:xfrm>
        </p:grpSpPr>
        <p:sp>
          <p:nvSpPr>
            <p:cNvPr id="254" name="Rectangle 253"/>
            <p:cNvSpPr>
              <a:spLocks noChangeAspect="1"/>
            </p:cNvSpPr>
            <p:nvPr/>
          </p:nvSpPr>
          <p:spPr>
            <a:xfrm rot="10800000" flipH="1" flipV="1">
              <a:off x="501015" y="3352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55" name="Rectangle 254"/>
            <p:cNvSpPr>
              <a:spLocks noChangeAspect="1"/>
            </p:cNvSpPr>
            <p:nvPr/>
          </p:nvSpPr>
          <p:spPr>
            <a:xfrm rot="10800000" flipH="1" flipV="1">
              <a:off x="691515" y="3352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56" name="Rectangle 255"/>
            <p:cNvSpPr>
              <a:spLocks noChangeAspect="1"/>
            </p:cNvSpPr>
            <p:nvPr/>
          </p:nvSpPr>
          <p:spPr>
            <a:xfrm rot="10800000" flipH="1" flipV="1">
              <a:off x="882015" y="3352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57" name="Rectangle 256"/>
            <p:cNvSpPr>
              <a:spLocks noChangeAspect="1"/>
            </p:cNvSpPr>
            <p:nvPr/>
          </p:nvSpPr>
          <p:spPr>
            <a:xfrm rot="10800000" flipH="1" flipV="1">
              <a:off x="1072515" y="3352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58" name="Rectangle 257"/>
            <p:cNvSpPr>
              <a:spLocks noChangeAspect="1"/>
            </p:cNvSpPr>
            <p:nvPr/>
          </p:nvSpPr>
          <p:spPr>
            <a:xfrm rot="10800000" flipH="1" flipV="1">
              <a:off x="1263015" y="3352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59" name="Rectangle 258"/>
            <p:cNvSpPr>
              <a:spLocks noChangeAspect="1"/>
            </p:cNvSpPr>
            <p:nvPr/>
          </p:nvSpPr>
          <p:spPr>
            <a:xfrm rot="10800000" flipH="1" flipV="1">
              <a:off x="1682115" y="3352799"/>
              <a:ext cx="190500" cy="190500"/>
            </a:xfrm>
            <a:prstGeom prst="rect">
              <a:avLst/>
            </a:prstGeom>
            <a:solidFill>
              <a:srgbClr val="FF0000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60" name="Rectangle 259"/>
            <p:cNvSpPr>
              <a:spLocks noChangeAspect="1"/>
            </p:cNvSpPr>
            <p:nvPr/>
          </p:nvSpPr>
          <p:spPr>
            <a:xfrm rot="10800000" flipH="1" flipV="1">
              <a:off x="1872615" y="3352799"/>
              <a:ext cx="190500" cy="190500"/>
            </a:xfrm>
            <a:prstGeom prst="rect">
              <a:avLst/>
            </a:prstGeom>
            <a:solidFill>
              <a:srgbClr val="FF0000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61" name="Rectangle 260"/>
            <p:cNvSpPr>
              <a:spLocks noChangeAspect="1"/>
            </p:cNvSpPr>
            <p:nvPr/>
          </p:nvSpPr>
          <p:spPr>
            <a:xfrm rot="10800000" flipH="1" flipV="1">
              <a:off x="2063115" y="3352799"/>
              <a:ext cx="190500" cy="190500"/>
            </a:xfrm>
            <a:prstGeom prst="rect">
              <a:avLst/>
            </a:prstGeom>
            <a:solidFill>
              <a:srgbClr val="FF0000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62" name="Rectangle 261"/>
            <p:cNvSpPr>
              <a:spLocks noChangeAspect="1"/>
            </p:cNvSpPr>
            <p:nvPr/>
          </p:nvSpPr>
          <p:spPr>
            <a:xfrm rot="10800000" flipH="1" flipV="1">
              <a:off x="2253615" y="3352799"/>
              <a:ext cx="190500" cy="190500"/>
            </a:xfrm>
            <a:prstGeom prst="rect">
              <a:avLst/>
            </a:prstGeom>
            <a:solidFill>
              <a:srgbClr val="FF0000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63" name="Rectangle 262"/>
            <p:cNvSpPr>
              <a:spLocks noChangeAspect="1"/>
            </p:cNvSpPr>
            <p:nvPr/>
          </p:nvSpPr>
          <p:spPr>
            <a:xfrm rot="10800000" flipH="1" flipV="1">
              <a:off x="1682115" y="3543298"/>
              <a:ext cx="190500" cy="190500"/>
            </a:xfrm>
            <a:prstGeom prst="rect">
              <a:avLst/>
            </a:prstGeom>
            <a:solidFill>
              <a:schemeClr val="accent4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solidFill>
                    <a:schemeClr val="tx1"/>
                  </a:solidFill>
                  <a:latin typeface="Times" pitchFamily="18" charset="0"/>
                </a:rPr>
                <a:t>1</a:t>
              </a:r>
              <a:endParaRPr lang="en-US" sz="1100" i="1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64" name="Rectangle 263"/>
            <p:cNvSpPr>
              <a:spLocks noChangeAspect="1"/>
            </p:cNvSpPr>
            <p:nvPr/>
          </p:nvSpPr>
          <p:spPr>
            <a:xfrm rot="10800000" flipH="1" flipV="1">
              <a:off x="1872615" y="3543298"/>
              <a:ext cx="190500" cy="190500"/>
            </a:xfrm>
            <a:prstGeom prst="rect">
              <a:avLst/>
            </a:prstGeom>
            <a:solidFill>
              <a:schemeClr val="accent4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solidFill>
                    <a:schemeClr val="tx1"/>
                  </a:solidFill>
                  <a:latin typeface="Times" pitchFamily="18" charset="0"/>
                </a:rPr>
                <a:t>c</a:t>
              </a:r>
              <a:endParaRPr lang="en-US" sz="1100" i="1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65" name="Rectangle 264"/>
            <p:cNvSpPr>
              <a:spLocks noChangeAspect="1"/>
            </p:cNvSpPr>
            <p:nvPr/>
          </p:nvSpPr>
          <p:spPr>
            <a:xfrm rot="10800000" flipH="1" flipV="1">
              <a:off x="2063115" y="3543298"/>
              <a:ext cx="190500" cy="190500"/>
            </a:xfrm>
            <a:prstGeom prst="rect">
              <a:avLst/>
            </a:prstGeom>
            <a:solidFill>
              <a:schemeClr val="accent4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solidFill>
                    <a:schemeClr val="tx1"/>
                  </a:solidFill>
                  <a:latin typeface="Times" pitchFamily="18" charset="0"/>
                </a:rPr>
                <a:t>b</a:t>
              </a:r>
              <a:endParaRPr lang="en-US" sz="1100" i="1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66" name="Rectangle 265"/>
            <p:cNvSpPr>
              <a:spLocks noChangeAspect="1"/>
            </p:cNvSpPr>
            <p:nvPr/>
          </p:nvSpPr>
          <p:spPr>
            <a:xfrm rot="10800000" flipH="1" flipV="1">
              <a:off x="2253615" y="3543298"/>
              <a:ext cx="190500" cy="190500"/>
            </a:xfrm>
            <a:prstGeom prst="rect">
              <a:avLst/>
            </a:prstGeom>
            <a:solidFill>
              <a:schemeClr val="accent4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solidFill>
                    <a:schemeClr val="tx1"/>
                  </a:solidFill>
                  <a:latin typeface="Times" pitchFamily="18" charset="0"/>
                </a:rPr>
                <a:t>b</a:t>
              </a:r>
              <a:endParaRPr lang="en-US" sz="1100" i="1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67" name="Rectangle 266"/>
            <p:cNvSpPr>
              <a:spLocks noChangeAspect="1"/>
            </p:cNvSpPr>
            <p:nvPr/>
          </p:nvSpPr>
          <p:spPr>
            <a:xfrm rot="10800000" flipH="1" flipV="1">
              <a:off x="501015" y="3733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68" name="Rectangle 267"/>
            <p:cNvSpPr>
              <a:spLocks noChangeAspect="1"/>
            </p:cNvSpPr>
            <p:nvPr/>
          </p:nvSpPr>
          <p:spPr>
            <a:xfrm rot="10800000" flipH="1" flipV="1">
              <a:off x="691515" y="3733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69" name="Rectangle 268"/>
            <p:cNvSpPr>
              <a:spLocks noChangeAspect="1"/>
            </p:cNvSpPr>
            <p:nvPr/>
          </p:nvSpPr>
          <p:spPr>
            <a:xfrm rot="10800000" flipH="1" flipV="1">
              <a:off x="882015" y="3733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70" name="Rectangle 269"/>
            <p:cNvSpPr>
              <a:spLocks noChangeAspect="1"/>
            </p:cNvSpPr>
            <p:nvPr/>
          </p:nvSpPr>
          <p:spPr>
            <a:xfrm rot="10800000" flipH="1" flipV="1">
              <a:off x="1072515" y="3733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3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71" name="Rectangle 270"/>
            <p:cNvSpPr>
              <a:spLocks noChangeAspect="1"/>
            </p:cNvSpPr>
            <p:nvPr/>
          </p:nvSpPr>
          <p:spPr>
            <a:xfrm rot="10800000" flipH="1" flipV="1">
              <a:off x="1263015" y="3733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4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72" name="Rectangle 271"/>
            <p:cNvSpPr>
              <a:spLocks noChangeAspect="1"/>
            </p:cNvSpPr>
            <p:nvPr/>
          </p:nvSpPr>
          <p:spPr>
            <a:xfrm rot="10800000" flipH="1" flipV="1">
              <a:off x="1682115" y="3733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73" name="Rectangle 272"/>
            <p:cNvSpPr>
              <a:spLocks noChangeAspect="1"/>
            </p:cNvSpPr>
            <p:nvPr/>
          </p:nvSpPr>
          <p:spPr>
            <a:xfrm rot="10800000" flipH="1" flipV="1">
              <a:off x="1872615" y="3733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74" name="Rectangle 273"/>
            <p:cNvSpPr>
              <a:spLocks noChangeAspect="1"/>
            </p:cNvSpPr>
            <p:nvPr/>
          </p:nvSpPr>
          <p:spPr>
            <a:xfrm rot="10800000" flipH="1" flipV="1">
              <a:off x="2063115" y="3733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3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75" name="Rectangle 274"/>
            <p:cNvSpPr>
              <a:spLocks noChangeAspect="1"/>
            </p:cNvSpPr>
            <p:nvPr/>
          </p:nvSpPr>
          <p:spPr>
            <a:xfrm rot="10800000" flipH="1" flipV="1">
              <a:off x="2257426" y="3733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4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76" name="Rectangle 275"/>
            <p:cNvSpPr>
              <a:spLocks noChangeAspect="1"/>
            </p:cNvSpPr>
            <p:nvPr/>
          </p:nvSpPr>
          <p:spPr>
            <a:xfrm rot="10800000" flipH="1" flipV="1">
              <a:off x="501015" y="3924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L</a:t>
              </a:r>
            </a:p>
          </p:txBody>
        </p:sp>
        <p:sp>
          <p:nvSpPr>
            <p:cNvPr id="277" name="Rectangle 276"/>
            <p:cNvSpPr>
              <a:spLocks noChangeAspect="1"/>
            </p:cNvSpPr>
            <p:nvPr/>
          </p:nvSpPr>
          <p:spPr>
            <a:xfrm rot="10800000" flipH="1" flipV="1">
              <a:off x="691515" y="3924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L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78" name="Rectangle 277"/>
            <p:cNvSpPr>
              <a:spLocks noChangeAspect="1"/>
            </p:cNvSpPr>
            <p:nvPr/>
          </p:nvSpPr>
          <p:spPr>
            <a:xfrm rot="10800000" flipH="1" flipV="1">
              <a:off x="882015" y="3924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L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79" name="Rectangle 278"/>
            <p:cNvSpPr>
              <a:spLocks noChangeAspect="1"/>
            </p:cNvSpPr>
            <p:nvPr/>
          </p:nvSpPr>
          <p:spPr>
            <a:xfrm rot="10800000" flipH="1" flipV="1">
              <a:off x="1072515" y="3924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L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80" name="Rectangle 279"/>
            <p:cNvSpPr>
              <a:spLocks noChangeAspect="1"/>
            </p:cNvSpPr>
            <p:nvPr/>
          </p:nvSpPr>
          <p:spPr>
            <a:xfrm rot="10800000" flipH="1" flipV="1">
              <a:off x="1263015" y="3924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L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81" name="Rectangle 280"/>
            <p:cNvSpPr>
              <a:spLocks noChangeAspect="1"/>
            </p:cNvSpPr>
            <p:nvPr/>
          </p:nvSpPr>
          <p:spPr>
            <a:xfrm rot="10800000" flipH="1" flipV="1">
              <a:off x="1682115" y="3924298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82" name="Rectangle 281"/>
            <p:cNvSpPr>
              <a:spLocks noChangeAspect="1"/>
            </p:cNvSpPr>
            <p:nvPr/>
          </p:nvSpPr>
          <p:spPr>
            <a:xfrm rot="10800000" flipH="1" flipV="1">
              <a:off x="1872615" y="3924298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83" name="Rectangle 282"/>
            <p:cNvSpPr>
              <a:spLocks noChangeAspect="1"/>
            </p:cNvSpPr>
            <p:nvPr/>
          </p:nvSpPr>
          <p:spPr>
            <a:xfrm rot="10800000" flipH="1" flipV="1">
              <a:off x="2063115" y="3924298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84" name="Rectangle 283"/>
            <p:cNvSpPr>
              <a:spLocks noChangeAspect="1"/>
            </p:cNvSpPr>
            <p:nvPr/>
          </p:nvSpPr>
          <p:spPr>
            <a:xfrm rot="10800000" flipH="1" flipV="1">
              <a:off x="2253615" y="3924298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85" name="Rectangle 284"/>
            <p:cNvSpPr>
              <a:spLocks noChangeAspect="1"/>
            </p:cNvSpPr>
            <p:nvPr/>
          </p:nvSpPr>
          <p:spPr>
            <a:xfrm rot="10800000" flipH="1" flipV="1">
              <a:off x="501015" y="3543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86" name="Rectangle 285"/>
            <p:cNvSpPr>
              <a:spLocks noChangeAspect="1"/>
            </p:cNvSpPr>
            <p:nvPr/>
          </p:nvSpPr>
          <p:spPr>
            <a:xfrm rot="10800000" flipH="1" flipV="1">
              <a:off x="691515" y="3543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87" name="Rectangle 286"/>
            <p:cNvSpPr>
              <a:spLocks noChangeAspect="1"/>
            </p:cNvSpPr>
            <p:nvPr/>
          </p:nvSpPr>
          <p:spPr>
            <a:xfrm rot="10800000" flipH="1" flipV="1">
              <a:off x="882015" y="3543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88" name="Rectangle 287"/>
            <p:cNvSpPr>
              <a:spLocks noChangeAspect="1"/>
            </p:cNvSpPr>
            <p:nvPr/>
          </p:nvSpPr>
          <p:spPr>
            <a:xfrm rot="10800000" flipH="1" flipV="1">
              <a:off x="1072515" y="3543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89" name="Rectangle 288"/>
            <p:cNvSpPr>
              <a:spLocks noChangeAspect="1"/>
            </p:cNvSpPr>
            <p:nvPr/>
          </p:nvSpPr>
          <p:spPr>
            <a:xfrm rot="10800000" flipH="1" flipV="1">
              <a:off x="1263015" y="3543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90" name="Rectangle 289"/>
            <p:cNvSpPr>
              <a:spLocks noChangeAspect="1"/>
            </p:cNvSpPr>
            <p:nvPr/>
          </p:nvSpPr>
          <p:spPr>
            <a:xfrm rot="10800000" flipH="1" flipV="1">
              <a:off x="1682115" y="4114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91" name="Rectangle 290"/>
            <p:cNvSpPr>
              <a:spLocks noChangeAspect="1"/>
            </p:cNvSpPr>
            <p:nvPr/>
          </p:nvSpPr>
          <p:spPr>
            <a:xfrm rot="10800000" flipH="1" flipV="1">
              <a:off x="1872615" y="4114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92" name="Rectangle 291"/>
            <p:cNvSpPr>
              <a:spLocks noChangeAspect="1"/>
            </p:cNvSpPr>
            <p:nvPr/>
          </p:nvSpPr>
          <p:spPr>
            <a:xfrm rot="10800000" flipH="1" flipV="1">
              <a:off x="2063115" y="4114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93" name="Rectangle 292"/>
            <p:cNvSpPr>
              <a:spLocks noChangeAspect="1"/>
            </p:cNvSpPr>
            <p:nvPr/>
          </p:nvSpPr>
          <p:spPr>
            <a:xfrm rot="10800000" flipH="1" flipV="1">
              <a:off x="2253615" y="4114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94" name="Rectangle 293"/>
            <p:cNvSpPr>
              <a:spLocks noChangeAspect="1"/>
            </p:cNvSpPr>
            <p:nvPr/>
          </p:nvSpPr>
          <p:spPr>
            <a:xfrm rot="10800000" flipH="1" flipV="1">
              <a:off x="501015" y="4114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95" name="Rectangle 294"/>
            <p:cNvSpPr>
              <a:spLocks noChangeAspect="1"/>
            </p:cNvSpPr>
            <p:nvPr/>
          </p:nvSpPr>
          <p:spPr>
            <a:xfrm rot="10800000" flipH="1" flipV="1">
              <a:off x="691515" y="4114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96" name="Rectangle 295"/>
            <p:cNvSpPr>
              <a:spLocks noChangeAspect="1"/>
            </p:cNvSpPr>
            <p:nvPr/>
          </p:nvSpPr>
          <p:spPr>
            <a:xfrm rot="10800000" flipH="1" flipV="1">
              <a:off x="882015" y="4114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97" name="Rectangle 296"/>
            <p:cNvSpPr>
              <a:spLocks noChangeAspect="1"/>
            </p:cNvSpPr>
            <p:nvPr/>
          </p:nvSpPr>
          <p:spPr>
            <a:xfrm rot="10800000" flipH="1" flipV="1">
              <a:off x="1072515" y="4114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98" name="Rectangle 297"/>
            <p:cNvSpPr>
              <a:spLocks noChangeAspect="1"/>
            </p:cNvSpPr>
            <p:nvPr/>
          </p:nvSpPr>
          <p:spPr>
            <a:xfrm rot="10800000" flipH="1" flipV="1">
              <a:off x="1263015" y="4114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299" name="Rectangle 298"/>
            <p:cNvSpPr>
              <a:spLocks noChangeAspect="1"/>
            </p:cNvSpPr>
            <p:nvPr/>
          </p:nvSpPr>
          <p:spPr>
            <a:xfrm rot="10800000" flipH="1" flipV="1">
              <a:off x="2482215" y="3352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00" name="Rectangle 299"/>
            <p:cNvSpPr>
              <a:spLocks noChangeAspect="1"/>
            </p:cNvSpPr>
            <p:nvPr/>
          </p:nvSpPr>
          <p:spPr>
            <a:xfrm rot="10800000" flipH="1" flipV="1">
              <a:off x="2672715" y="3352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01" name="Rectangle 300"/>
            <p:cNvSpPr>
              <a:spLocks noChangeAspect="1"/>
            </p:cNvSpPr>
            <p:nvPr/>
          </p:nvSpPr>
          <p:spPr>
            <a:xfrm rot="10800000" flipH="1" flipV="1">
              <a:off x="2863215" y="3352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02" name="Rectangle 301"/>
            <p:cNvSpPr>
              <a:spLocks noChangeAspect="1"/>
            </p:cNvSpPr>
            <p:nvPr/>
          </p:nvSpPr>
          <p:spPr>
            <a:xfrm rot="10800000" flipH="1" flipV="1">
              <a:off x="3053715" y="3352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b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03" name="Rectangle 302"/>
            <p:cNvSpPr>
              <a:spLocks noChangeAspect="1"/>
            </p:cNvSpPr>
            <p:nvPr/>
          </p:nvSpPr>
          <p:spPr>
            <a:xfrm rot="10800000" flipH="1" flipV="1">
              <a:off x="3244215" y="33527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04" name="Rectangle 303"/>
            <p:cNvSpPr>
              <a:spLocks noChangeAspect="1"/>
            </p:cNvSpPr>
            <p:nvPr/>
          </p:nvSpPr>
          <p:spPr>
            <a:xfrm rot="10800000" flipH="1" flipV="1">
              <a:off x="2482215" y="3733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05" name="Rectangle 304"/>
            <p:cNvSpPr>
              <a:spLocks noChangeAspect="1"/>
            </p:cNvSpPr>
            <p:nvPr/>
          </p:nvSpPr>
          <p:spPr>
            <a:xfrm rot="10800000" flipH="1" flipV="1">
              <a:off x="2672715" y="3733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06" name="Rectangle 305"/>
            <p:cNvSpPr>
              <a:spLocks noChangeAspect="1"/>
            </p:cNvSpPr>
            <p:nvPr/>
          </p:nvSpPr>
          <p:spPr>
            <a:xfrm rot="10800000" flipH="1" flipV="1">
              <a:off x="2863215" y="3733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07" name="Rectangle 306"/>
            <p:cNvSpPr>
              <a:spLocks noChangeAspect="1"/>
            </p:cNvSpPr>
            <p:nvPr/>
          </p:nvSpPr>
          <p:spPr>
            <a:xfrm rot="10800000" flipH="1" flipV="1">
              <a:off x="3053715" y="3733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3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08" name="Rectangle 307"/>
            <p:cNvSpPr>
              <a:spLocks noChangeAspect="1"/>
            </p:cNvSpPr>
            <p:nvPr/>
          </p:nvSpPr>
          <p:spPr>
            <a:xfrm rot="10800000" flipH="1" flipV="1">
              <a:off x="3244215" y="3733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4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09" name="Rectangle 308"/>
            <p:cNvSpPr>
              <a:spLocks noChangeAspect="1"/>
            </p:cNvSpPr>
            <p:nvPr/>
          </p:nvSpPr>
          <p:spPr>
            <a:xfrm rot="10800000" flipH="1" flipV="1">
              <a:off x="2482215" y="3924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g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10" name="Rectangle 309"/>
            <p:cNvSpPr>
              <a:spLocks noChangeAspect="1"/>
            </p:cNvSpPr>
            <p:nvPr/>
          </p:nvSpPr>
          <p:spPr>
            <a:xfrm rot="10800000" flipH="1" flipV="1">
              <a:off x="2672715" y="3924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g</a:t>
              </a:r>
            </a:p>
          </p:txBody>
        </p:sp>
        <p:sp>
          <p:nvSpPr>
            <p:cNvPr id="311" name="Rectangle 310"/>
            <p:cNvSpPr>
              <a:spLocks noChangeAspect="1"/>
            </p:cNvSpPr>
            <p:nvPr/>
          </p:nvSpPr>
          <p:spPr>
            <a:xfrm rot="10800000" flipH="1" flipV="1">
              <a:off x="2863215" y="3924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g</a:t>
              </a:r>
            </a:p>
          </p:txBody>
        </p:sp>
        <p:sp>
          <p:nvSpPr>
            <p:cNvPr id="312" name="Rectangle 311"/>
            <p:cNvSpPr>
              <a:spLocks noChangeAspect="1"/>
            </p:cNvSpPr>
            <p:nvPr/>
          </p:nvSpPr>
          <p:spPr>
            <a:xfrm rot="10800000" flipH="1" flipV="1">
              <a:off x="3053715" y="3924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g</a:t>
              </a:r>
            </a:p>
          </p:txBody>
        </p:sp>
        <p:sp>
          <p:nvSpPr>
            <p:cNvPr id="313" name="Rectangle 312"/>
            <p:cNvSpPr>
              <a:spLocks noChangeAspect="1"/>
            </p:cNvSpPr>
            <p:nvPr/>
          </p:nvSpPr>
          <p:spPr>
            <a:xfrm rot="10800000" flipH="1" flipV="1">
              <a:off x="3244215" y="3924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g</a:t>
              </a:r>
            </a:p>
          </p:txBody>
        </p:sp>
        <p:sp>
          <p:nvSpPr>
            <p:cNvPr id="314" name="Rectangle 313"/>
            <p:cNvSpPr>
              <a:spLocks noChangeAspect="1"/>
            </p:cNvSpPr>
            <p:nvPr/>
          </p:nvSpPr>
          <p:spPr>
            <a:xfrm rot="10800000" flipH="1" flipV="1">
              <a:off x="2482215" y="4114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15" name="Rectangle 314"/>
            <p:cNvSpPr>
              <a:spLocks noChangeAspect="1"/>
            </p:cNvSpPr>
            <p:nvPr/>
          </p:nvSpPr>
          <p:spPr>
            <a:xfrm rot="10800000" flipH="1" flipV="1">
              <a:off x="2672715" y="4114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16" name="Rectangle 315"/>
            <p:cNvSpPr>
              <a:spLocks noChangeAspect="1"/>
            </p:cNvSpPr>
            <p:nvPr/>
          </p:nvSpPr>
          <p:spPr>
            <a:xfrm rot="10800000" flipH="1" flipV="1">
              <a:off x="2863215" y="4114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17" name="Rectangle 316"/>
            <p:cNvSpPr>
              <a:spLocks noChangeAspect="1"/>
            </p:cNvSpPr>
            <p:nvPr/>
          </p:nvSpPr>
          <p:spPr>
            <a:xfrm rot="10800000" flipH="1" flipV="1">
              <a:off x="3053715" y="4114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18" name="Rectangle 317"/>
            <p:cNvSpPr>
              <a:spLocks noChangeAspect="1"/>
            </p:cNvSpPr>
            <p:nvPr/>
          </p:nvSpPr>
          <p:spPr>
            <a:xfrm rot="10800000" flipH="1" flipV="1">
              <a:off x="3244215" y="4114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19" name="Rectangle 318"/>
            <p:cNvSpPr>
              <a:spLocks noChangeAspect="1"/>
            </p:cNvSpPr>
            <p:nvPr/>
          </p:nvSpPr>
          <p:spPr>
            <a:xfrm rot="10800000" flipH="1" flipV="1">
              <a:off x="2482215" y="3543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20" name="Rectangle 319"/>
            <p:cNvSpPr>
              <a:spLocks noChangeAspect="1"/>
            </p:cNvSpPr>
            <p:nvPr/>
          </p:nvSpPr>
          <p:spPr>
            <a:xfrm rot="10800000" flipH="1" flipV="1">
              <a:off x="2672715" y="3543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21" name="Rectangle 320"/>
            <p:cNvSpPr>
              <a:spLocks noChangeAspect="1"/>
            </p:cNvSpPr>
            <p:nvPr/>
          </p:nvSpPr>
          <p:spPr>
            <a:xfrm rot="10800000" flipH="1" flipV="1">
              <a:off x="2863215" y="3543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22" name="Rectangle 321"/>
            <p:cNvSpPr>
              <a:spLocks noChangeAspect="1"/>
            </p:cNvSpPr>
            <p:nvPr/>
          </p:nvSpPr>
          <p:spPr>
            <a:xfrm rot="10800000" flipH="1" flipV="1">
              <a:off x="3053715" y="3543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23" name="Rectangle 322"/>
            <p:cNvSpPr>
              <a:spLocks noChangeAspect="1"/>
            </p:cNvSpPr>
            <p:nvPr/>
          </p:nvSpPr>
          <p:spPr>
            <a:xfrm rot="10800000" flipH="1" flipV="1">
              <a:off x="3244215" y="3543298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_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24" name="Rectangle 323"/>
            <p:cNvSpPr>
              <a:spLocks noChangeAspect="1"/>
            </p:cNvSpPr>
            <p:nvPr/>
          </p:nvSpPr>
          <p:spPr>
            <a:xfrm rot="10800000" flipH="1" flipV="1">
              <a:off x="3587115" y="3345181"/>
              <a:ext cx="5715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Info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25" name="Rectangle 324"/>
            <p:cNvSpPr>
              <a:spLocks noChangeAspect="1"/>
            </p:cNvSpPr>
            <p:nvPr/>
          </p:nvSpPr>
          <p:spPr>
            <a:xfrm rot="10800000" flipH="1" flipV="1">
              <a:off x="3587115" y="3535680"/>
              <a:ext cx="5715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State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26" name="Rectangle 325"/>
            <p:cNvSpPr>
              <a:spLocks noChangeAspect="1"/>
            </p:cNvSpPr>
            <p:nvPr/>
          </p:nvSpPr>
          <p:spPr>
            <a:xfrm rot="10800000" flipH="1" flipV="1">
              <a:off x="3587115" y="3726180"/>
              <a:ext cx="5715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err="1" smtClean="0">
                  <a:latin typeface="Times" pitchFamily="18" charset="0"/>
                </a:rPr>
                <a:t>Addr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27" name="Rectangle 326"/>
            <p:cNvSpPr>
              <a:spLocks noChangeAspect="1"/>
            </p:cNvSpPr>
            <p:nvPr/>
          </p:nvSpPr>
          <p:spPr>
            <a:xfrm rot="10800000" flipH="1" flipV="1">
              <a:off x="3587115" y="3916680"/>
              <a:ext cx="6096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Sweep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28" name="Rectangle 327"/>
            <p:cNvSpPr>
              <a:spLocks noChangeAspect="1"/>
            </p:cNvSpPr>
            <p:nvPr/>
          </p:nvSpPr>
          <p:spPr>
            <a:xfrm rot="10800000" flipH="1" flipV="1">
              <a:off x="3602355" y="4107180"/>
              <a:ext cx="6096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Drift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29" name="Rectangle 328"/>
            <p:cNvSpPr>
              <a:spLocks noChangeAspect="1"/>
            </p:cNvSpPr>
            <p:nvPr/>
          </p:nvSpPr>
          <p:spPr>
            <a:xfrm rot="10800000" flipH="1" flipV="1">
              <a:off x="3609975" y="4335780"/>
              <a:ext cx="9144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Other fields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30" name="Rectangle 329"/>
            <p:cNvSpPr>
              <a:spLocks noChangeAspect="1"/>
            </p:cNvSpPr>
            <p:nvPr/>
          </p:nvSpPr>
          <p:spPr>
            <a:xfrm rot="10800000" flipH="1" flipV="1">
              <a:off x="1491615" y="3352799"/>
              <a:ext cx="190500" cy="190500"/>
            </a:xfrm>
            <a:prstGeom prst="rect">
              <a:avLst/>
            </a:prstGeom>
            <a:solidFill>
              <a:srgbClr val="FF0000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31" name="Rectangle 330"/>
            <p:cNvSpPr>
              <a:spLocks noChangeAspect="1"/>
            </p:cNvSpPr>
            <p:nvPr/>
          </p:nvSpPr>
          <p:spPr>
            <a:xfrm rot="10800000" flipH="1" flipV="1">
              <a:off x="1491615" y="3543298"/>
              <a:ext cx="190500" cy="190500"/>
            </a:xfrm>
            <a:prstGeom prst="rect">
              <a:avLst/>
            </a:prstGeom>
            <a:solidFill>
              <a:schemeClr val="accent4"/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solidFill>
                    <a:schemeClr val="tx1"/>
                  </a:solidFill>
                  <a:latin typeface="Times" pitchFamily="18" charset="0"/>
                </a:rPr>
                <a:t>a</a:t>
              </a:r>
              <a:endParaRPr lang="en-US" sz="1100" i="1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332" name="Rectangle 331"/>
            <p:cNvSpPr>
              <a:spLocks noChangeAspect="1"/>
            </p:cNvSpPr>
            <p:nvPr/>
          </p:nvSpPr>
          <p:spPr>
            <a:xfrm rot="10800000" flipH="1" flipV="1">
              <a:off x="1491615" y="3733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33" name="Rectangle 332"/>
            <p:cNvSpPr>
              <a:spLocks noChangeAspect="1"/>
            </p:cNvSpPr>
            <p:nvPr/>
          </p:nvSpPr>
          <p:spPr>
            <a:xfrm rot="10800000" flipH="1" flipV="1">
              <a:off x="1491615" y="3924298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34" name="Rectangle 333"/>
            <p:cNvSpPr>
              <a:spLocks noChangeAspect="1"/>
            </p:cNvSpPr>
            <p:nvPr/>
          </p:nvSpPr>
          <p:spPr>
            <a:xfrm rot="10800000" flipH="1" flipV="1">
              <a:off x="1491615" y="41148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35" name="Rectangle 334"/>
            <p:cNvSpPr>
              <a:spLocks noChangeAspect="1"/>
            </p:cNvSpPr>
            <p:nvPr/>
          </p:nvSpPr>
          <p:spPr>
            <a:xfrm rot="10800000" flipH="1" flipV="1">
              <a:off x="1491615" y="4305299"/>
              <a:ext cx="190500" cy="266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36" name="Up Arrow Callout 335"/>
            <p:cNvSpPr/>
            <p:nvPr/>
          </p:nvSpPr>
          <p:spPr>
            <a:xfrm>
              <a:off x="1129665" y="4598670"/>
              <a:ext cx="914400" cy="685800"/>
            </a:xfrm>
            <a:prstGeom prst="upArrowCallou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i="1" dirty="0" smtClean="0">
                  <a:latin typeface="Times" pitchFamily="18" charset="0"/>
                </a:rPr>
                <a:t>Head</a:t>
              </a:r>
              <a:endParaRPr lang="en-US" sz="1400" baseline="-25000" dirty="0">
                <a:latin typeface="Times" pitchFamily="18" charset="0"/>
              </a:endParaRPr>
            </a:p>
          </p:txBody>
        </p:sp>
        <p:sp>
          <p:nvSpPr>
            <p:cNvPr id="337" name="Rectangle 336"/>
            <p:cNvSpPr>
              <a:spLocks noChangeAspect="1"/>
            </p:cNvSpPr>
            <p:nvPr/>
          </p:nvSpPr>
          <p:spPr>
            <a:xfrm rot="10800000" flipH="1" flipV="1">
              <a:off x="2249805" y="4648201"/>
              <a:ext cx="13716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Mode = </a:t>
              </a:r>
              <a:r>
                <a:rPr lang="en-US" sz="1200" i="1" dirty="0" smtClean="0">
                  <a:latin typeface="Times" pitchFamily="18" charset="0"/>
                </a:rPr>
                <a:t>Normal</a:t>
              </a:r>
              <a:endParaRPr lang="en-US" sz="1200" i="1" dirty="0">
                <a:latin typeface="Times" pitchFamily="18" charset="0"/>
              </a:endParaRPr>
            </a:p>
          </p:txBody>
        </p:sp>
        <p:sp>
          <p:nvSpPr>
            <p:cNvPr id="338" name="Rectangle 337"/>
            <p:cNvSpPr>
              <a:spLocks noChangeAspect="1"/>
            </p:cNvSpPr>
            <p:nvPr/>
          </p:nvSpPr>
          <p:spPr>
            <a:xfrm rot="10800000" flipH="1" flipV="1">
              <a:off x="2249805" y="4838700"/>
              <a:ext cx="9906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err="1" smtClean="0">
                  <a:latin typeface="Times" pitchFamily="18" charset="0"/>
                </a:rPr>
                <a:t>Addr</a:t>
              </a:r>
              <a:r>
                <a:rPr lang="en-US" sz="1200" dirty="0" smtClean="0">
                  <a:latin typeface="Times" pitchFamily="18" charset="0"/>
                </a:rPr>
                <a:t> = 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39" name="Rectangle 338"/>
            <p:cNvSpPr>
              <a:spLocks noChangeAspect="1"/>
            </p:cNvSpPr>
            <p:nvPr/>
          </p:nvSpPr>
          <p:spPr>
            <a:xfrm rot="10800000" flipH="1" flipV="1">
              <a:off x="2249805" y="5029200"/>
              <a:ext cx="11430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Sweep = 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40" name="Rectangle 339"/>
            <p:cNvSpPr>
              <a:spLocks noChangeAspect="1"/>
            </p:cNvSpPr>
            <p:nvPr/>
          </p:nvSpPr>
          <p:spPr>
            <a:xfrm rot="10800000" flipH="1" flipV="1">
              <a:off x="2249805" y="5219700"/>
              <a:ext cx="9144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Times" pitchFamily="18" charset="0"/>
                </a:rPr>
                <a:t>Other fields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41" name="Left Brace 340"/>
            <p:cNvSpPr/>
            <p:nvPr/>
          </p:nvSpPr>
          <p:spPr>
            <a:xfrm>
              <a:off x="2063115" y="4648200"/>
              <a:ext cx="228600" cy="762000"/>
            </a:xfrm>
            <a:prstGeom prst="leftBrace">
              <a:avLst>
                <a:gd name="adj1" fmla="val 41969"/>
                <a:gd name="adj2" fmla="val 47500"/>
              </a:avLst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42" name="Object 341"/>
            <p:cNvGraphicFramePr>
              <a:graphicFrameLocks noChangeAspect="1"/>
            </p:cNvGraphicFramePr>
            <p:nvPr/>
          </p:nvGraphicFramePr>
          <p:xfrm>
            <a:off x="160338" y="3189288"/>
            <a:ext cx="31591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9" name="Equation" r:id="rId10" imgW="228600" imgH="215640" progId="Equation.3">
                    <p:embed/>
                  </p:oleObj>
                </mc:Choice>
                <mc:Fallback>
                  <p:oleObj name="Equation" r:id="rId10" imgW="22860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338" y="3189288"/>
                          <a:ext cx="315912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3" name="Rectangle 342"/>
            <p:cNvSpPr>
              <a:spLocks noChangeAspect="1"/>
            </p:cNvSpPr>
            <p:nvPr/>
          </p:nvSpPr>
          <p:spPr>
            <a:xfrm rot="10800000" flipH="1" flipV="1">
              <a:off x="173355" y="3695700"/>
              <a:ext cx="304800" cy="317500"/>
            </a:xfrm>
            <a:prstGeom prst="rect">
              <a:avLst/>
            </a:prstGeom>
            <a:noFill/>
            <a:ln w="635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b="1" dirty="0" smtClean="0">
                  <a:latin typeface="Times" pitchFamily="18" charset="0"/>
                </a:rPr>
                <a:t>…</a:t>
              </a:r>
              <a:endParaRPr lang="en-US" sz="1200" b="1" dirty="0">
                <a:latin typeface="Times" pitchFamily="18" charset="0"/>
              </a:endParaRPr>
            </a:p>
          </p:txBody>
        </p:sp>
        <p:sp>
          <p:nvSpPr>
            <p:cNvPr id="344" name="Rectangle 343"/>
            <p:cNvSpPr>
              <a:spLocks noChangeAspect="1"/>
            </p:cNvSpPr>
            <p:nvPr/>
          </p:nvSpPr>
          <p:spPr>
            <a:xfrm rot="10800000" flipH="1" flipV="1">
              <a:off x="3358515" y="3657600"/>
              <a:ext cx="228600" cy="347980"/>
            </a:xfrm>
            <a:prstGeom prst="rect">
              <a:avLst/>
            </a:prstGeom>
            <a:noFill/>
            <a:ln w="635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b="1" dirty="0" smtClean="0">
                  <a:latin typeface="Times" pitchFamily="18" charset="0"/>
                </a:rPr>
                <a:t>…</a:t>
              </a:r>
              <a:endParaRPr lang="en-US" sz="1200" b="1" dirty="0">
                <a:latin typeface="Times" pitchFamily="18" charset="0"/>
              </a:endParaRPr>
            </a:p>
          </p:txBody>
        </p:sp>
        <p:sp>
          <p:nvSpPr>
            <p:cNvPr id="345" name="Rectangle 344"/>
            <p:cNvSpPr>
              <a:spLocks noChangeAspect="1"/>
            </p:cNvSpPr>
            <p:nvPr/>
          </p:nvSpPr>
          <p:spPr>
            <a:xfrm rot="10800000" flipH="1" flipV="1">
              <a:off x="2867025" y="3733800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2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46" name="Rectangle 345"/>
            <p:cNvSpPr>
              <a:spLocks noChangeAspect="1"/>
            </p:cNvSpPr>
            <p:nvPr/>
          </p:nvSpPr>
          <p:spPr>
            <a:xfrm rot="10800000" flipH="1" flipV="1">
              <a:off x="504825" y="3162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47" name="Rectangle 346"/>
            <p:cNvSpPr>
              <a:spLocks noChangeAspect="1"/>
            </p:cNvSpPr>
            <p:nvPr/>
          </p:nvSpPr>
          <p:spPr>
            <a:xfrm rot="10800000" flipH="1" flipV="1">
              <a:off x="695325" y="3162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48" name="Rectangle 347"/>
            <p:cNvSpPr>
              <a:spLocks noChangeAspect="1"/>
            </p:cNvSpPr>
            <p:nvPr/>
          </p:nvSpPr>
          <p:spPr>
            <a:xfrm rot="10800000" flipH="1" flipV="1">
              <a:off x="885825" y="3162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49" name="Rectangle 348"/>
            <p:cNvSpPr>
              <a:spLocks noChangeAspect="1"/>
            </p:cNvSpPr>
            <p:nvPr/>
          </p:nvSpPr>
          <p:spPr>
            <a:xfrm rot="10800000" flipH="1" flipV="1">
              <a:off x="1076325" y="3162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50" name="Rectangle 349"/>
            <p:cNvSpPr>
              <a:spLocks noChangeAspect="1"/>
            </p:cNvSpPr>
            <p:nvPr/>
          </p:nvSpPr>
          <p:spPr>
            <a:xfrm rot="10800000" flipH="1" flipV="1">
              <a:off x="1266825" y="3162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51" name="Rectangle 350"/>
            <p:cNvSpPr>
              <a:spLocks noChangeAspect="1"/>
            </p:cNvSpPr>
            <p:nvPr/>
          </p:nvSpPr>
          <p:spPr>
            <a:xfrm rot="10800000" flipH="1" flipV="1">
              <a:off x="1676400" y="3162299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52" name="Rectangle 351"/>
            <p:cNvSpPr>
              <a:spLocks noChangeAspect="1"/>
            </p:cNvSpPr>
            <p:nvPr/>
          </p:nvSpPr>
          <p:spPr>
            <a:xfrm rot="10800000" flipH="1" flipV="1">
              <a:off x="1866900" y="3162299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53" name="Rectangle 352"/>
            <p:cNvSpPr>
              <a:spLocks noChangeAspect="1"/>
            </p:cNvSpPr>
            <p:nvPr/>
          </p:nvSpPr>
          <p:spPr>
            <a:xfrm rot="10800000" flipH="1" flipV="1">
              <a:off x="2057400" y="3162299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54" name="Rectangle 353"/>
            <p:cNvSpPr>
              <a:spLocks noChangeAspect="1"/>
            </p:cNvSpPr>
            <p:nvPr/>
          </p:nvSpPr>
          <p:spPr>
            <a:xfrm rot="10800000" flipH="1" flipV="1">
              <a:off x="2247900" y="3162299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55" name="Rectangle 354"/>
            <p:cNvSpPr>
              <a:spLocks noChangeAspect="1"/>
            </p:cNvSpPr>
            <p:nvPr/>
          </p:nvSpPr>
          <p:spPr>
            <a:xfrm rot="10800000" flipH="1" flipV="1">
              <a:off x="2476500" y="3162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56" name="Rectangle 355"/>
            <p:cNvSpPr>
              <a:spLocks noChangeAspect="1"/>
            </p:cNvSpPr>
            <p:nvPr/>
          </p:nvSpPr>
          <p:spPr>
            <a:xfrm rot="10800000" flipH="1" flipV="1">
              <a:off x="2667000" y="3162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57" name="Rectangle 356"/>
            <p:cNvSpPr>
              <a:spLocks noChangeAspect="1"/>
            </p:cNvSpPr>
            <p:nvPr/>
          </p:nvSpPr>
          <p:spPr>
            <a:xfrm rot="10800000" flipH="1" flipV="1">
              <a:off x="2857500" y="3162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a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58" name="Rectangle 357"/>
            <p:cNvSpPr>
              <a:spLocks noChangeAspect="1"/>
            </p:cNvSpPr>
            <p:nvPr/>
          </p:nvSpPr>
          <p:spPr>
            <a:xfrm rot="10800000" flipH="1" flipV="1">
              <a:off x="3048000" y="3162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59" name="Rectangle 358"/>
            <p:cNvSpPr>
              <a:spLocks noChangeAspect="1"/>
            </p:cNvSpPr>
            <p:nvPr/>
          </p:nvSpPr>
          <p:spPr>
            <a:xfrm rot="10800000" flipH="1" flipV="1">
              <a:off x="3238500" y="3162299"/>
              <a:ext cx="190500" cy="190500"/>
            </a:xfrm>
            <a:prstGeom prst="rect">
              <a:avLst/>
            </a:prstGeom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60" name="Rectangle 359"/>
            <p:cNvSpPr>
              <a:spLocks noChangeAspect="1"/>
            </p:cNvSpPr>
            <p:nvPr/>
          </p:nvSpPr>
          <p:spPr>
            <a:xfrm rot="10800000" flipH="1" flipV="1">
              <a:off x="1485900" y="31623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61" name="Rectangle 360"/>
            <p:cNvSpPr>
              <a:spLocks noChangeAspect="1"/>
            </p:cNvSpPr>
            <p:nvPr/>
          </p:nvSpPr>
          <p:spPr>
            <a:xfrm rot="10800000" flipH="1" flipV="1">
              <a:off x="3571875" y="3162299"/>
              <a:ext cx="571500" cy="190500"/>
            </a:xfrm>
            <a:prstGeom prst="rect">
              <a:avLst/>
            </a:prstGeom>
            <a:noFill/>
            <a:ln w="0" cap="rnd">
              <a:noFill/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err="1" smtClean="0">
                  <a:latin typeface="Times" pitchFamily="18" charset="0"/>
                </a:rPr>
                <a:t>Prog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368" name="Left Brace 367"/>
            <p:cNvSpPr/>
            <p:nvPr/>
          </p:nvSpPr>
          <p:spPr>
            <a:xfrm rot="5400000">
              <a:off x="1832610" y="2586990"/>
              <a:ext cx="198120" cy="967740"/>
            </a:xfrm>
            <a:prstGeom prst="leftBrace">
              <a:avLst>
                <a:gd name="adj1" fmla="val 41969"/>
                <a:gd name="adj2" fmla="val 47500"/>
              </a:avLst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 rot="10800000" flipH="1" flipV="1">
            <a:off x="4724401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3124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 is a natural simple question</a:t>
            </a:r>
          </a:p>
          <a:p>
            <a:r>
              <a:rPr lang="en-US" dirty="0" smtClean="0"/>
              <a:t>Just as with cellular automata, it is surprising that the solutions seem to require so much complexity</a:t>
            </a:r>
          </a:p>
          <a:p>
            <a:r>
              <a:rPr lang="en-US" dirty="0" smtClean="0"/>
              <a:t>So far, this is the simplest universal machine that can resist isolated bursts of faults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rot="10800000" flipH="1" flipV="1">
            <a:off x="914401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0800000" flipH="1" flipV="1">
            <a:off x="1295402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0800000" flipH="1" flipV="1">
            <a:off x="2057403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10800000" flipH="1" flipV="1">
            <a:off x="2438402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rot="10800000" flipH="1" flipV="1">
            <a:off x="2819401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rot="10800000" flipH="1" flipV="1">
            <a:off x="533401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10800000" flipH="1" flipV="1">
            <a:off x="1676403" y="4724400"/>
            <a:ext cx="381000" cy="381000"/>
          </a:xfrm>
          <a:prstGeom prst="rect">
            <a:avLst/>
          </a:prstGeom>
          <a:ln w="6350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Up Arrow Callout 26"/>
          <p:cNvSpPr/>
          <p:nvPr/>
        </p:nvSpPr>
        <p:spPr>
          <a:xfrm>
            <a:off x="609600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 rot="10800000" flipH="1" flipV="1">
            <a:off x="3200401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rot="10800000" flipH="1" flipV="1">
            <a:off x="3581401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 rot="10800000" flipH="1" flipV="1">
            <a:off x="3962401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 rot="10800000" flipH="1" flipV="1">
            <a:off x="4343400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Up Arrow Callout 42"/>
          <p:cNvSpPr/>
          <p:nvPr/>
        </p:nvSpPr>
        <p:spPr>
          <a:xfrm>
            <a:off x="1019175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44" name="Up Arrow Callout 43"/>
          <p:cNvSpPr/>
          <p:nvPr/>
        </p:nvSpPr>
        <p:spPr>
          <a:xfrm>
            <a:off x="1419225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45" name="Up Arrow Callout 44"/>
          <p:cNvSpPr/>
          <p:nvPr/>
        </p:nvSpPr>
        <p:spPr>
          <a:xfrm>
            <a:off x="1781175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46" name="Up Arrow Callout 45"/>
          <p:cNvSpPr/>
          <p:nvPr/>
        </p:nvSpPr>
        <p:spPr>
          <a:xfrm>
            <a:off x="2162175" y="5172075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47" name="Up Arrow Callout 46"/>
          <p:cNvSpPr/>
          <p:nvPr/>
        </p:nvSpPr>
        <p:spPr>
          <a:xfrm>
            <a:off x="2543175" y="5172075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P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48" name="Up Arrow Callout 47"/>
          <p:cNvSpPr/>
          <p:nvPr/>
        </p:nvSpPr>
        <p:spPr>
          <a:xfrm>
            <a:off x="2933700" y="5172075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q’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49" name="Up Arrow Callout 48"/>
          <p:cNvSpPr/>
          <p:nvPr/>
        </p:nvSpPr>
        <p:spPr>
          <a:xfrm>
            <a:off x="3314700" y="5172075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q’’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50" name="Up Arrow Callout 49"/>
          <p:cNvSpPr/>
          <p:nvPr/>
        </p:nvSpPr>
        <p:spPr>
          <a:xfrm>
            <a:off x="3705225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f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52" name="Up Arrow Callout 51"/>
          <p:cNvSpPr/>
          <p:nvPr/>
        </p:nvSpPr>
        <p:spPr>
          <a:xfrm>
            <a:off x="4076700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f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 rot="10800000" flipH="1" flipV="1">
            <a:off x="5105401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0800000" flipH="1" flipV="1">
            <a:off x="5486401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10800000" flipH="1" flipV="1">
            <a:off x="5867401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rot="10800000" flipH="1" flipV="1">
            <a:off x="6248401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32" name="Rectangle 31"/>
          <p:cNvSpPr/>
          <p:nvPr/>
        </p:nvSpPr>
        <p:spPr>
          <a:xfrm rot="10800000" flipH="1" flipV="1">
            <a:off x="6629401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 rot="10800000" flipH="1" flipV="1">
            <a:off x="7010402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rot="10800000" flipH="1" flipV="1">
            <a:off x="7391403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 rot="10800000" flipH="1" flipV="1">
            <a:off x="7772404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 rot="10800000" flipH="1" flipV="1">
            <a:off x="8153405" y="47244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Up Arrow Callout 41"/>
          <p:cNvSpPr/>
          <p:nvPr/>
        </p:nvSpPr>
        <p:spPr>
          <a:xfrm>
            <a:off x="4495801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f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51" name="Up Arrow Callout 50"/>
          <p:cNvSpPr/>
          <p:nvPr/>
        </p:nvSpPr>
        <p:spPr>
          <a:xfrm>
            <a:off x="4876801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" pitchFamily="18" charset="0"/>
              </a:rPr>
              <a:t>l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53" name="Up Arrow Callout 52"/>
          <p:cNvSpPr/>
          <p:nvPr/>
        </p:nvSpPr>
        <p:spPr>
          <a:xfrm>
            <a:off x="5257801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k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54" name="Up Arrow Callout 53"/>
          <p:cNvSpPr/>
          <p:nvPr/>
        </p:nvSpPr>
        <p:spPr>
          <a:xfrm>
            <a:off x="5591176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k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55" name="Up Arrow Callout 54"/>
          <p:cNvSpPr/>
          <p:nvPr/>
        </p:nvSpPr>
        <p:spPr>
          <a:xfrm>
            <a:off x="5972176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k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56" name="Up Arrow Callout 55"/>
          <p:cNvSpPr/>
          <p:nvPr/>
        </p:nvSpPr>
        <p:spPr>
          <a:xfrm>
            <a:off x="6353176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k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57" name="Up Arrow Callout 56"/>
          <p:cNvSpPr/>
          <p:nvPr/>
        </p:nvSpPr>
        <p:spPr>
          <a:xfrm>
            <a:off x="6734176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k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58" name="Up Arrow Callout 57"/>
          <p:cNvSpPr/>
          <p:nvPr/>
        </p:nvSpPr>
        <p:spPr>
          <a:xfrm>
            <a:off x="7115176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k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59" name="Up Arrow Callout 58"/>
          <p:cNvSpPr/>
          <p:nvPr/>
        </p:nvSpPr>
        <p:spPr>
          <a:xfrm>
            <a:off x="7496176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k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60" name="Up Arrow Callout 59"/>
          <p:cNvSpPr/>
          <p:nvPr/>
        </p:nvSpPr>
        <p:spPr>
          <a:xfrm>
            <a:off x="7877176" y="5181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k</a:t>
            </a:r>
            <a:endParaRPr lang="en-US" baseline="-25000" dirty="0">
              <a:latin typeface="Times" pitchFamily="18" charset="0"/>
            </a:endParaRPr>
          </a:p>
        </p:txBody>
      </p:sp>
    </p:spTree>
  </p:cSld>
  <p:clrMapOvr>
    <a:masterClrMapping/>
  </p:clrMapOvr>
  <p:transition advTm="8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"/>
                            </p:stCondLst>
                            <p:childTnLst>
                              <p:par>
                                <p:cTn id="34" presetID="3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"/>
                            </p:stCondLst>
                            <p:childTnLst>
                              <p:par>
                                <p:cTn id="42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"/>
                            </p:stCondLst>
                            <p:childTnLst>
                              <p:par>
                                <p:cTn id="47" presetID="1" presetClass="entr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"/>
                            </p:stCondLst>
                            <p:childTnLst>
                              <p:par>
                                <p:cTn id="50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"/>
                            </p:stCondLst>
                            <p:childTnLst>
                              <p:par>
                                <p:cTn id="55" presetID="1" presetClass="entr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"/>
                            </p:stCondLst>
                            <p:childTnLst>
                              <p:par>
                                <p:cTn id="58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"/>
                            </p:stCondLst>
                            <p:childTnLst>
                              <p:par>
                                <p:cTn id="63" presetID="1" presetClass="entr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"/>
                            </p:stCondLst>
                            <p:childTnLst>
                              <p:par>
                                <p:cTn id="66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67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"/>
                            </p:stCondLst>
                            <p:childTnLst>
                              <p:par>
                                <p:cTn id="71" presetID="1" presetClass="entr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"/>
                            </p:stCondLst>
                            <p:childTnLst>
                              <p:par>
                                <p:cTn id="79" presetID="1" presetClass="entr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"/>
                            </p:stCondLst>
                            <p:childTnLst>
                              <p:par>
                                <p:cTn id="82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8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"/>
                            </p:stCondLst>
                            <p:childTnLst>
                              <p:par>
                                <p:cTn id="87" presetID="1" presetClass="entr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"/>
                            </p:stCondLst>
                            <p:childTnLst>
                              <p:par>
                                <p:cTn id="90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9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"/>
                            </p:stCondLst>
                            <p:childTnLst>
                              <p:par>
                                <p:cTn id="93" presetID="1" presetClass="exit" presetSubtype="0" fill="hold" grpId="2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50"/>
                            </p:stCondLst>
                            <p:childTnLst>
                              <p:par>
                                <p:cTn id="99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"/>
                            </p:stCondLst>
                            <p:childTnLst>
                              <p:par>
                                <p:cTn id="110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111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"/>
                            </p:stCondLst>
                            <p:childTnLst>
                              <p:par>
                                <p:cTn id="113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"/>
                            </p:stCondLst>
                            <p:childTnLst>
                              <p:par>
                                <p:cTn id="119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12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"/>
                            </p:stCondLst>
                            <p:childTnLst>
                              <p:par>
                                <p:cTn id="128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12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"/>
                            </p:stCondLst>
                            <p:childTnLst>
                              <p:par>
                                <p:cTn id="131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5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13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5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00"/>
                            </p:stCondLst>
                            <p:childTnLst>
                              <p:par>
                                <p:cTn id="143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144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5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00"/>
                            </p:stCondLst>
                            <p:childTnLst>
                              <p:par>
                                <p:cTn id="149" presetID="3" presetClass="emph" presetSubtype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150" dur="indefinite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75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"/>
                            </p:stCondLst>
                            <p:childTnLst>
                              <p:par>
                                <p:cTn id="158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15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900"/>
                            </p:stCondLst>
                            <p:childTnLst>
                              <p:par>
                                <p:cTn id="161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5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16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5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1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150"/>
                            </p:stCondLst>
                            <p:childTnLst>
                              <p:par>
                                <p:cTn id="176" presetID="3" presetClass="emph" presetSubtype="1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 override="childStyle">
                                        <p:cTn id="17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200"/>
                            </p:stCondLst>
                            <p:childTnLst>
                              <p:par>
                                <p:cTn id="179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25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300"/>
                            </p:stCondLst>
                            <p:childTnLst>
                              <p:par>
                                <p:cTn id="185" presetID="3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3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35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35" grpId="0" animBg="1"/>
      <p:bldP spid="36" grpId="0" animBg="1"/>
      <p:bldP spid="37" grpId="0" animBg="1"/>
      <p:bldP spid="38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1" animBg="1"/>
      <p:bldP spid="50" grpId="2" animBg="1"/>
      <p:bldP spid="52" grpId="0" animBg="1"/>
      <p:bldP spid="52" grpId="1" animBg="1"/>
      <p:bldP spid="52" grpId="2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40" grpId="0" animBg="1"/>
      <p:bldP spid="41" grpId="0" animBg="1"/>
      <p:bldP spid="42" grpId="0" animBg="1"/>
      <p:bldP spid="42" grpId="1" animBg="1"/>
      <p:bldP spid="51" grpId="0" animBg="1"/>
      <p:bldP spid="51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‘Regular’ transition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half" idx="3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dirty="0" smtClean="0"/>
              <a:t>A faulty transition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A fault</a:t>
            </a:r>
            <a:r>
              <a:rPr lang="en-US" dirty="0" smtClean="0"/>
              <a:t>: a violation of the transition function</a:t>
            </a:r>
          </a:p>
          <a:p>
            <a:r>
              <a:rPr lang="en-US" dirty="0" smtClean="0"/>
              <a:t>Change the state, the tape symbol and move the head arbitrarily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0800000" flipH="1" flipV="1">
            <a:off x="914400" y="19367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 flipH="1" flipV="1">
            <a:off x="1295401" y="19367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 flipH="1" flipV="1">
            <a:off x="2057402" y="19367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0800000" flipH="1" flipV="1">
            <a:off x="2438401" y="19367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0800000" flipH="1" flipV="1">
            <a:off x="2819400" y="19367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0800000" flipH="1" flipV="1">
            <a:off x="533400" y="19367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 flipH="1" flipV="1">
            <a:off x="1676402" y="1936750"/>
            <a:ext cx="381000" cy="381000"/>
          </a:xfrm>
          <a:prstGeom prst="rect">
            <a:avLst/>
          </a:prstGeom>
          <a:ln w="63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Up Arrow Callout 11"/>
          <p:cNvSpPr/>
          <p:nvPr/>
        </p:nvSpPr>
        <p:spPr>
          <a:xfrm>
            <a:off x="1394750" y="237871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</a:t>
            </a:r>
            <a:endParaRPr lang="en-US" baseline="-25000" dirty="0">
              <a:latin typeface="Times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03885" y="1524000"/>
          <a:ext cx="284163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8" name="Equation" r:id="rId5" imgW="203040" imgH="164880" progId="Equation.3">
                  <p:embed/>
                </p:oleObj>
              </mc:Choice>
              <mc:Fallback>
                <p:oleObj name="Equation" r:id="rId5" imgW="20304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" y="1524000"/>
                        <a:ext cx="284163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 rot="10800000" flipH="1" flipV="1">
            <a:off x="5105400" y="19367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rot="10800000" flipH="1" flipV="1">
            <a:off x="6248402" y="19367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rot="10800000" flipH="1" flipV="1">
            <a:off x="6629401" y="19367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 rot="10800000" flipH="1" flipV="1">
            <a:off x="7010400" y="19367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 rot="10800000" flipH="1" flipV="1">
            <a:off x="4724400" y="19367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10800000" flipH="1" flipV="1">
            <a:off x="5867402" y="1936750"/>
            <a:ext cx="381000" cy="381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7" name="Up Arrow Callout 26"/>
          <p:cNvSpPr/>
          <p:nvPr/>
        </p:nvSpPr>
        <p:spPr>
          <a:xfrm>
            <a:off x="5181600" y="2378710"/>
            <a:ext cx="914400" cy="685800"/>
          </a:xfrm>
          <a:prstGeom prst="up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q’</a:t>
            </a:r>
            <a:endParaRPr lang="en-US" baseline="-25000" dirty="0">
              <a:latin typeface="Times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794885" y="1524000"/>
          <a:ext cx="284163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9" name="Equation" r:id="rId7" imgW="203040" imgH="164880" progId="Equation.3">
                  <p:embed/>
                </p:oleObj>
              </mc:Choice>
              <mc:Fallback>
                <p:oleObj name="Equation" r:id="rId7" imgW="20304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885" y="1524000"/>
                        <a:ext cx="284163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 rot="10800000" flipH="1" flipV="1">
            <a:off x="914400" y="41910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10800000" flipH="1" flipV="1">
            <a:off x="1295401" y="41910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rot="10800000" flipH="1" flipV="1">
            <a:off x="2438401" y="41910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10800000" flipH="1" flipV="1">
            <a:off x="2819400" y="41910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 rot="10800000" flipH="1" flipV="1">
            <a:off x="533400" y="41910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 rot="10800000" flipH="1" flipV="1">
            <a:off x="1676402" y="4191000"/>
            <a:ext cx="381000" cy="381000"/>
          </a:xfrm>
          <a:prstGeom prst="rect">
            <a:avLst/>
          </a:prstGeom>
          <a:ln w="6350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Up Arrow Callout 35"/>
          <p:cNvSpPr/>
          <p:nvPr/>
        </p:nvSpPr>
        <p:spPr>
          <a:xfrm>
            <a:off x="1752600" y="463296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q’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 rot="10800000" flipH="1" flipV="1">
            <a:off x="2057402" y="4191000"/>
            <a:ext cx="381000" cy="381000"/>
          </a:xfrm>
          <a:prstGeom prst="rect">
            <a:avLst/>
          </a:prstGeom>
          <a:ln w="63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rot="10800000" flipH="1" flipV="1">
            <a:off x="5486401" y="1936750"/>
            <a:ext cx="381000" cy="381000"/>
          </a:xfrm>
          <a:prstGeom prst="rect">
            <a:avLst/>
          </a:prstGeom>
          <a:ln w="63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352800" y="1981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 </a:t>
            </a:r>
            <a:r>
              <a:rPr lang="en-US" i="1" dirty="0" err="1" smtClean="0">
                <a:latin typeface="Times" pitchFamily="18" charset="0"/>
              </a:rPr>
              <a:t>i</a:t>
            </a:r>
            <a:endParaRPr lang="en-US" i="1" dirty="0">
              <a:latin typeface="Times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00400" y="4202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 </a:t>
            </a:r>
            <a:r>
              <a:rPr lang="en-US" i="1" dirty="0" smtClean="0">
                <a:latin typeface="Times" pitchFamily="18" charset="0"/>
              </a:rPr>
              <a:t> i+1</a:t>
            </a:r>
            <a:endParaRPr lang="en-US" i="1" dirty="0">
              <a:latin typeface="Times" pitchFamily="18" charset="0"/>
            </a:endParaRPr>
          </a:p>
        </p:txBody>
      </p:sp>
      <p:sp>
        <p:nvSpPr>
          <p:cNvPr id="39" name="Up Arrow Callout 38"/>
          <p:cNvSpPr/>
          <p:nvPr/>
        </p:nvSpPr>
        <p:spPr>
          <a:xfrm>
            <a:off x="5638800" y="23622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</a:t>
            </a:r>
            <a:endParaRPr lang="en-US" baseline="-25000" dirty="0">
              <a:latin typeface="Times" pitchFamily="18" charset="0"/>
            </a:endParaRPr>
          </a:p>
        </p:txBody>
      </p:sp>
      <p:pic>
        <p:nvPicPr>
          <p:cNvPr id="30724" name="Picture 4" descr="C:\Documents and Settings\ilir\Local Settings\Temporary Internet Files\Content.IE5\2XCDIHAD\MC900435931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15200" y="1828800"/>
            <a:ext cx="1838325" cy="1454150"/>
          </a:xfrm>
          <a:prstGeom prst="rect">
            <a:avLst/>
          </a:prstGeom>
          <a:noFill/>
        </p:spPr>
      </p:pic>
      <p:cxnSp>
        <p:nvCxnSpPr>
          <p:cNvPr id="44" name="Straight Arrow Connector 43"/>
          <p:cNvCxnSpPr/>
          <p:nvPr/>
        </p:nvCxnSpPr>
        <p:spPr>
          <a:xfrm>
            <a:off x="1828800" y="3733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26" name="Object 3"/>
          <p:cNvGraphicFramePr>
            <a:graphicFrameLocks noChangeAspect="1"/>
          </p:cNvGraphicFramePr>
          <p:nvPr/>
        </p:nvGraphicFramePr>
        <p:xfrm>
          <a:off x="1103313" y="3429000"/>
          <a:ext cx="16446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0" name="Equation" r:id="rId10" imgW="1180800" imgH="203040" progId="Equation.3">
                  <p:embed/>
                </p:oleObj>
              </mc:Choice>
              <mc:Fallback>
                <p:oleObj name="Equation" r:id="rId10" imgW="11808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3429000"/>
                        <a:ext cx="164465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>
          <a:xfrm>
            <a:off x="1828800" y="3200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p:transition advTm="316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1" grpId="0" animBg="1"/>
      <p:bldP spid="39" grpId="0" animBg="1"/>
      <p:bldP spid="3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Turing machine that can carry out its computation despite faults (violations of the transition function) that occur independently of each other with small probability?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question</a:t>
            </a:r>
            <a:endParaRPr lang="en-US" dirty="0"/>
          </a:p>
        </p:txBody>
      </p:sp>
    </p:spTree>
  </p:cSld>
  <p:clrMapOvr>
    <a:masterClrMapping/>
  </p:clrMapOvr>
  <p:transition advTm="1709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Reduced goal: resistance to isolated bursts of faults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0800000" flipH="1" flipV="1">
            <a:off x="1524001" y="20129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 flipH="1" flipV="1">
            <a:off x="1905002" y="20129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 flipH="1" flipV="1">
            <a:off x="2667003" y="20129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0800000" flipH="1" flipV="1">
            <a:off x="3048002" y="20129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0800000" flipH="1" flipV="1">
            <a:off x="5709458" y="20129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0800000" flipH="1" flipV="1">
            <a:off x="1143001" y="20129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 flipH="1" flipV="1">
            <a:off x="2286003" y="2012950"/>
            <a:ext cx="381000" cy="381000"/>
          </a:xfrm>
          <a:prstGeom prst="rect">
            <a:avLst/>
          </a:prstGeom>
          <a:ln w="63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Up Arrow Callout 11"/>
          <p:cNvSpPr/>
          <p:nvPr/>
        </p:nvSpPr>
        <p:spPr>
          <a:xfrm>
            <a:off x="2004351" y="245491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</a:t>
            </a:r>
            <a:endParaRPr lang="en-US" baseline="-25000" dirty="0">
              <a:latin typeface="Times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213486" y="1600200"/>
          <a:ext cx="284163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9" name="Equation" r:id="rId4" imgW="203040" imgH="164880" progId="Equation.3">
                  <p:embed/>
                </p:oleObj>
              </mc:Choice>
              <mc:Fallback>
                <p:oleObj name="Equation" r:id="rId4" imgW="20304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3486" y="1600200"/>
                        <a:ext cx="284163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438400" y="33528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743200" y="35052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352800" y="38100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657600" y="3962400"/>
            <a:ext cx="304800" cy="1524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48000" y="3657600"/>
            <a:ext cx="304800" cy="152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962400" y="4114800"/>
            <a:ext cx="304800" cy="1524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886200" y="4267200"/>
            <a:ext cx="381000" cy="1524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919653" y="4441902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215159" y="4583151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852641" y="5029200"/>
            <a:ext cx="328959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95800" y="4724400"/>
            <a:ext cx="685800" cy="3048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791200" y="44196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86200" y="4430751"/>
            <a:ext cx="205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876800" y="51816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657600" y="3962400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791200" y="39624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495800" y="5334000"/>
            <a:ext cx="304800" cy="1524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800600" y="5486400"/>
            <a:ext cx="304800" cy="1524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4495800" y="5181600"/>
            <a:ext cx="381000" cy="1524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105400" y="56388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4776441" y="5638800"/>
            <a:ext cx="328959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791200" y="51816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849938" y="4049713"/>
          <a:ext cx="3714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0" name="Equation" r:id="rId6" imgW="266400" imgH="203040" progId="Equation.3">
                  <p:embed/>
                </p:oleObj>
              </mc:Choice>
              <mc:Fallback>
                <p:oleObj name="Equation" r:id="rId6" imgW="2664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8" y="4049713"/>
                        <a:ext cx="37147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5867400" y="4594225"/>
          <a:ext cx="10255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1" name="Equation" r:id="rId8" imgW="736560" imgH="203040" progId="Equation.3">
                  <p:embed/>
                </p:oleObj>
              </mc:Choice>
              <mc:Fallback>
                <p:oleObj name="Equation" r:id="rId8" imgW="7365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594225"/>
                        <a:ext cx="102552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3"/>
          <p:cNvGraphicFramePr>
            <a:graphicFrameLocks noChangeAspect="1"/>
          </p:cNvGraphicFramePr>
          <p:nvPr/>
        </p:nvGraphicFramePr>
        <p:xfrm>
          <a:off x="5876925" y="5280025"/>
          <a:ext cx="3714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2" name="Equation" r:id="rId10" imgW="266400" imgH="203040" progId="Equation.3">
                  <p:embed/>
                </p:oleObj>
              </mc:Choice>
              <mc:Fallback>
                <p:oleObj name="Equation" r:id="rId10" imgW="2664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5280025"/>
                        <a:ext cx="37147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Rectangle 70"/>
          <p:cNvSpPr/>
          <p:nvPr/>
        </p:nvSpPr>
        <p:spPr>
          <a:xfrm rot="10800000" flipH="1" flipV="1">
            <a:off x="3429001" y="2012196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 rot="10800000" flipH="1" flipV="1">
            <a:off x="3810000" y="2012196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 rot="10800000" flipH="1" flipV="1">
            <a:off x="4191000" y="201295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 rot="10800000" flipH="1" flipV="1">
            <a:off x="4571999" y="2012196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 rot="10800000" flipH="1" flipV="1">
            <a:off x="4952998" y="2012196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 rot="10800000" flipH="1" flipV="1">
            <a:off x="5328458" y="2010905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ransition advTm="586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Our result illustrated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 rot="10800000" flipH="1" flipV="1">
            <a:off x="2362201" y="1600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 flipH="1" flipV="1">
            <a:off x="2743201" y="1600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0800000" flipH="1" flipV="1">
            <a:off x="3124202" y="1600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0800000" flipH="1" flipV="1">
            <a:off x="3505202" y="1600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0800000" flipH="1" flipV="1">
            <a:off x="3886202" y="1600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 flipH="1" flipV="1">
            <a:off x="4267202" y="1600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 flipH="1" flipV="1">
            <a:off x="4648200" y="1600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0800000" flipH="1" flipV="1">
            <a:off x="5410201" y="1600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 flipH="1" flipV="1">
            <a:off x="5791201" y="1600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 flipH="1" flipV="1">
            <a:off x="6172202" y="1600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10800000" flipH="1" flipV="1">
            <a:off x="6553202" y="1600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10800000" flipH="1" flipV="1">
            <a:off x="6934201" y="1600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10800000" flipH="1" flipV="1">
            <a:off x="1981201" y="1600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rot="10800000" flipH="1" flipV="1">
            <a:off x="5029200" y="1600200"/>
            <a:ext cx="381000" cy="381000"/>
          </a:xfrm>
          <a:prstGeom prst="rect">
            <a:avLst/>
          </a:prstGeom>
          <a:solidFill>
            <a:srgbClr val="FF0000"/>
          </a:solidFill>
          <a:ln w="22225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rot="10800000" flipH="1" flipV="1">
            <a:off x="990600" y="4267200"/>
            <a:ext cx="381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</p:txBody>
      </p:sp>
      <p:sp>
        <p:nvSpPr>
          <p:cNvPr id="24" name="Rectangle 23"/>
          <p:cNvSpPr/>
          <p:nvPr/>
        </p:nvSpPr>
        <p:spPr>
          <a:xfrm rot="10800000" flipH="1" flipV="1">
            <a:off x="1371600" y="4267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25" name="Rectangle 24"/>
          <p:cNvSpPr/>
          <p:nvPr/>
        </p:nvSpPr>
        <p:spPr>
          <a:xfrm rot="10800000" flipH="1" flipV="1">
            <a:off x="1752601" y="4267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  <p:sp>
        <p:nvSpPr>
          <p:cNvPr id="26" name="Rectangle 25"/>
          <p:cNvSpPr/>
          <p:nvPr/>
        </p:nvSpPr>
        <p:spPr>
          <a:xfrm rot="10800000" flipH="1" flipV="1">
            <a:off x="2133601" y="4267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</p:txBody>
      </p:sp>
      <p:sp>
        <p:nvSpPr>
          <p:cNvPr id="27" name="Rectangle 26"/>
          <p:cNvSpPr/>
          <p:nvPr/>
        </p:nvSpPr>
        <p:spPr>
          <a:xfrm rot="10800000" flipH="1" flipV="1">
            <a:off x="2514601" y="4267200"/>
            <a:ext cx="381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28" name="Rectangle 27"/>
          <p:cNvSpPr/>
          <p:nvPr/>
        </p:nvSpPr>
        <p:spPr>
          <a:xfrm rot="10800000" flipH="1" flipV="1">
            <a:off x="2895601" y="4267200"/>
            <a:ext cx="381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  <p:sp>
        <p:nvSpPr>
          <p:cNvPr id="34" name="Rectangle 33"/>
          <p:cNvSpPr/>
          <p:nvPr/>
        </p:nvSpPr>
        <p:spPr>
          <a:xfrm rot="10800000" flipH="1" flipV="1">
            <a:off x="609600" y="4267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 rot="10800000" flipH="1" flipV="1">
            <a:off x="3276602" y="4267200"/>
            <a:ext cx="381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  <a:r>
              <a:rPr lang="en-US" sz="1400" baseline="-25000" dirty="0" smtClean="0"/>
              <a:t>3</a:t>
            </a:r>
            <a:endParaRPr lang="en-US" baseline="-25000" dirty="0"/>
          </a:p>
        </p:txBody>
      </p:sp>
      <p:sp>
        <p:nvSpPr>
          <p:cNvPr id="36" name="Rectangle 35"/>
          <p:cNvSpPr/>
          <p:nvPr/>
        </p:nvSpPr>
        <p:spPr>
          <a:xfrm rot="10800000" flipH="1" flipV="1">
            <a:off x="7086599" y="4267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41" name="Curved Connector 40"/>
          <p:cNvCxnSpPr/>
          <p:nvPr/>
        </p:nvCxnSpPr>
        <p:spPr>
          <a:xfrm rot="16200000" flipH="1">
            <a:off x="5029200" y="2743200"/>
            <a:ext cx="2133600" cy="762000"/>
          </a:xfrm>
          <a:prstGeom prst="curvedConnector3">
            <a:avLst>
              <a:gd name="adj1" fmla="val 50000"/>
            </a:avLst>
          </a:prstGeom>
          <a:ln>
            <a:headEnd type="stealt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324600" y="2971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3) Block code </a:t>
            </a:r>
            <a:r>
              <a:rPr lang="en-US" i="1" dirty="0" smtClean="0">
                <a:latin typeface="Times" pitchFamily="18" charset="0"/>
              </a:rPr>
              <a:t>(E</a:t>
            </a:r>
            <a:r>
              <a:rPr lang="en-US" baseline="-25000" dirty="0" smtClean="0">
                <a:latin typeface="Times" pitchFamily="18" charset="0"/>
              </a:rPr>
              <a:t>  </a:t>
            </a:r>
            <a:r>
              <a:rPr lang="en-US" i="1" dirty="0" smtClean="0">
                <a:latin typeface="Times" pitchFamily="18" charset="0"/>
              </a:rPr>
              <a:t>, D) </a:t>
            </a:r>
          </a:p>
          <a:p>
            <a:r>
              <a:rPr lang="en-US" dirty="0" smtClean="0">
                <a:latin typeface="+mj-lt"/>
              </a:rPr>
              <a:t>    of block-size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smtClean="0">
                <a:latin typeface="Times" pitchFamily="18" charset="0"/>
              </a:rPr>
              <a:t>Q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rot="10800000" flipH="1" flipV="1">
            <a:off x="3657600" y="4267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59" name="Rectangle 58"/>
          <p:cNvSpPr/>
          <p:nvPr/>
        </p:nvSpPr>
        <p:spPr>
          <a:xfrm rot="10800000" flipH="1" flipV="1">
            <a:off x="4038601" y="4267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  <p:sp>
        <p:nvSpPr>
          <p:cNvPr id="60" name="Rectangle 59"/>
          <p:cNvSpPr/>
          <p:nvPr/>
        </p:nvSpPr>
        <p:spPr>
          <a:xfrm rot="10800000" flipH="1" flipV="1">
            <a:off x="4419601" y="4267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</p:txBody>
      </p:sp>
      <p:sp>
        <p:nvSpPr>
          <p:cNvPr id="61" name="Rectangle 60"/>
          <p:cNvSpPr/>
          <p:nvPr/>
        </p:nvSpPr>
        <p:spPr>
          <a:xfrm rot="10800000" flipH="1" flipV="1">
            <a:off x="4800600" y="4267200"/>
            <a:ext cx="381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62" name="Rectangle 61"/>
          <p:cNvSpPr/>
          <p:nvPr/>
        </p:nvSpPr>
        <p:spPr>
          <a:xfrm rot="10800000" flipH="1" flipV="1">
            <a:off x="5181600" y="4267200"/>
            <a:ext cx="381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  <p:sp>
        <p:nvSpPr>
          <p:cNvPr id="63" name="Rectangle 62"/>
          <p:cNvSpPr/>
          <p:nvPr/>
        </p:nvSpPr>
        <p:spPr>
          <a:xfrm rot="10800000" flipH="1" flipV="1">
            <a:off x="5562601" y="4267200"/>
            <a:ext cx="381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  <a:r>
              <a:rPr lang="en-US" sz="1400" baseline="-25000" dirty="0" smtClean="0"/>
              <a:t>3</a:t>
            </a:r>
            <a:endParaRPr lang="en-US" baseline="-25000" dirty="0"/>
          </a:p>
        </p:txBody>
      </p:sp>
      <p:sp>
        <p:nvSpPr>
          <p:cNvPr id="64" name="Rectangle 63"/>
          <p:cNvSpPr/>
          <p:nvPr/>
        </p:nvSpPr>
        <p:spPr>
          <a:xfrm rot="10800000" flipH="1" flipV="1">
            <a:off x="5943598" y="4267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65" name="Rectangle 64"/>
          <p:cNvSpPr/>
          <p:nvPr/>
        </p:nvSpPr>
        <p:spPr>
          <a:xfrm rot="10800000" flipH="1" flipV="1">
            <a:off x="6324599" y="4267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  <p:sp>
        <p:nvSpPr>
          <p:cNvPr id="66" name="Rectangle 65"/>
          <p:cNvSpPr/>
          <p:nvPr/>
        </p:nvSpPr>
        <p:spPr>
          <a:xfrm rot="10800000" flipH="1" flipV="1">
            <a:off x="6705599" y="42672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</p:txBody>
      </p:sp>
      <p:sp>
        <p:nvSpPr>
          <p:cNvPr id="67" name="TextBox 66"/>
          <p:cNvSpPr txBox="1"/>
          <p:nvPr/>
        </p:nvSpPr>
        <p:spPr>
          <a:xfrm>
            <a:off x="152400" y="990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Given:</a:t>
            </a:r>
            <a:endParaRPr lang="en-US" b="1" dirty="0"/>
          </a:p>
        </p:txBody>
      </p:sp>
      <p:graphicFrame>
        <p:nvGraphicFramePr>
          <p:cNvPr id="69" name="Object 2"/>
          <p:cNvGraphicFramePr>
            <a:graphicFrameLocks noChangeAspect="1"/>
          </p:cNvGraphicFramePr>
          <p:nvPr/>
        </p:nvGraphicFramePr>
        <p:xfrm>
          <a:off x="2332037" y="990600"/>
          <a:ext cx="3349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3" name="Equation" r:id="rId4" imgW="241200" imgH="215640" progId="Equation.3">
                  <p:embed/>
                </p:oleObj>
              </mc:Choice>
              <mc:Fallback>
                <p:oleObj name="Equation" r:id="rId4" imgW="2412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037" y="990600"/>
                        <a:ext cx="33496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" name="Group 72"/>
          <p:cNvGrpSpPr/>
          <p:nvPr/>
        </p:nvGrpSpPr>
        <p:grpSpPr>
          <a:xfrm>
            <a:off x="304800" y="3087469"/>
            <a:ext cx="5333999" cy="646331"/>
            <a:chOff x="304800" y="3087469"/>
            <a:chExt cx="4406347" cy="646331"/>
          </a:xfrm>
        </p:grpSpPr>
        <p:sp>
          <p:nvSpPr>
            <p:cNvPr id="22" name="TextBox 21"/>
            <p:cNvSpPr txBox="1"/>
            <p:nvPr/>
          </p:nvSpPr>
          <p:spPr>
            <a:xfrm>
              <a:off x="304800" y="3087469"/>
              <a:ext cx="4217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1) Integers</a:t>
              </a:r>
              <a:r>
                <a:rPr lang="en-US" i="1" dirty="0" smtClean="0">
                  <a:latin typeface="+mj-lt"/>
                </a:rPr>
                <a:t> </a:t>
              </a:r>
              <a:r>
                <a:rPr lang="en-US" i="1" dirty="0" smtClean="0">
                  <a:latin typeface="Times" pitchFamily="18" charset="0"/>
                </a:rPr>
                <a:t>V, Q, C</a:t>
              </a:r>
              <a:r>
                <a:rPr lang="en-US" i="1" dirty="0" smtClean="0">
                  <a:latin typeface="+mj-lt"/>
                </a:rPr>
                <a:t>, </a:t>
              </a:r>
              <a:r>
                <a:rPr lang="en-US" dirty="0" smtClean="0">
                  <a:latin typeface="+mj-lt"/>
                </a:rPr>
                <a:t>all depending linearly on</a:t>
              </a:r>
              <a:r>
                <a:rPr lang="en-US" i="1" dirty="0" smtClean="0">
                  <a:latin typeface="Times" pitchFamily="18" charset="0"/>
                </a:rPr>
                <a:t> </a:t>
              </a:r>
            </a:p>
            <a:p>
              <a:endParaRPr lang="en-US" dirty="0" smtClean="0">
                <a:latin typeface="Times" pitchFamily="18" charset="0"/>
              </a:endParaRPr>
            </a:p>
          </p:txBody>
        </p:sp>
        <p:graphicFrame>
          <p:nvGraphicFramePr>
            <p:cNvPr id="71" name="Object 2"/>
            <p:cNvGraphicFramePr>
              <a:graphicFrameLocks noChangeAspect="1"/>
            </p:cNvGraphicFramePr>
            <p:nvPr/>
          </p:nvGraphicFramePr>
          <p:xfrm>
            <a:off x="4330147" y="3124200"/>
            <a:ext cx="381000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44" name="Equation" r:id="rId6" imgW="152280" imgH="203040" progId="Equation.3">
                    <p:embed/>
                  </p:oleObj>
                </mc:Choice>
                <mc:Fallback>
                  <p:oleObj name="Equation" r:id="rId6" imgW="152280" imgH="2030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0147" y="3124200"/>
                          <a:ext cx="381000" cy="360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" name="TextBox 71"/>
          <p:cNvSpPr txBox="1"/>
          <p:nvPr/>
        </p:nvSpPr>
        <p:spPr>
          <a:xfrm>
            <a:off x="228600" y="27548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 construct:</a:t>
            </a:r>
            <a:endParaRPr lang="en-US" b="1" dirty="0"/>
          </a:p>
        </p:txBody>
      </p:sp>
      <p:graphicFrame>
        <p:nvGraphicFramePr>
          <p:cNvPr id="75" name="Object 2"/>
          <p:cNvGraphicFramePr>
            <a:graphicFrameLocks noChangeAspect="1"/>
          </p:cNvGraphicFramePr>
          <p:nvPr/>
        </p:nvGraphicFramePr>
        <p:xfrm>
          <a:off x="1663700" y="3505200"/>
          <a:ext cx="3175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5" name="Equation" r:id="rId8" imgW="228600" imgH="215640" progId="Equation.3">
                  <p:embed/>
                </p:oleObj>
              </mc:Choice>
              <mc:Fallback>
                <p:oleObj name="Equation" r:id="rId8" imgW="22860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3505200"/>
                        <a:ext cx="31750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Up Arrow Callout 78"/>
          <p:cNvSpPr/>
          <p:nvPr/>
        </p:nvSpPr>
        <p:spPr>
          <a:xfrm>
            <a:off x="4724400" y="19812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82" name="Up Arrow Callout 81"/>
          <p:cNvSpPr/>
          <p:nvPr/>
        </p:nvSpPr>
        <p:spPr>
          <a:xfrm>
            <a:off x="1904999" y="4648200"/>
            <a:ext cx="1676400" cy="1524000"/>
          </a:xfrm>
          <a:prstGeom prst="upArrowCallout">
            <a:avLst>
              <a:gd name="adj1" fmla="val 18750"/>
              <a:gd name="adj2" fmla="val 25000"/>
              <a:gd name="adj3" fmla="val 18750"/>
              <a:gd name="adj4" fmla="val 6497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>
              <a:latin typeface="Times" pitchFamily="18" charset="0"/>
            </a:endParaRPr>
          </a:p>
        </p:txBody>
      </p:sp>
      <p:graphicFrame>
        <p:nvGraphicFramePr>
          <p:cNvPr id="491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703219"/>
              </p:ext>
            </p:extLst>
          </p:nvPr>
        </p:nvGraphicFramePr>
        <p:xfrm>
          <a:off x="4783138" y="5051425"/>
          <a:ext cx="195421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6" name="Equation" r:id="rId10" imgW="1409400" imgH="215640" progId="Equation.3">
                  <p:embed/>
                </p:oleObj>
              </mc:Choice>
              <mc:Fallback>
                <p:oleObj name="Equation" r:id="rId10" imgW="140940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138" y="5051425"/>
                        <a:ext cx="1954212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688720"/>
              </p:ext>
            </p:extLst>
          </p:nvPr>
        </p:nvGraphicFramePr>
        <p:xfrm>
          <a:off x="4765675" y="5508625"/>
          <a:ext cx="19923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7" name="Equation" r:id="rId12" imgW="1434960" imgH="215640" progId="Equation.3">
                  <p:embed/>
                </p:oleObj>
              </mc:Choice>
              <mc:Fallback>
                <p:oleObj name="Equation" r:id="rId12" imgW="143496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5508625"/>
                        <a:ext cx="199231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304800" y="3516868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2) Machine      with the alphabet       and state set </a:t>
            </a:r>
          </a:p>
          <a:p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that does not contain a halting state</a:t>
            </a:r>
            <a:endParaRPr lang="en-US" dirty="0">
              <a:latin typeface="+mj-lt"/>
            </a:endParaRPr>
          </a:p>
        </p:txBody>
      </p:sp>
      <p:graphicFrame>
        <p:nvGraphicFramePr>
          <p:cNvPr id="4916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12453"/>
              </p:ext>
            </p:extLst>
          </p:nvPr>
        </p:nvGraphicFramePr>
        <p:xfrm>
          <a:off x="5975350" y="3527425"/>
          <a:ext cx="2111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8" name="Equation" r:id="rId14" imgW="152280" imgH="215640" progId="Equation.3">
                  <p:embed/>
                </p:oleObj>
              </mc:Choice>
              <mc:Fallback>
                <p:oleObj name="Equation" r:id="rId14" imgW="15228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3527425"/>
                        <a:ext cx="211138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344314"/>
              </p:ext>
            </p:extLst>
          </p:nvPr>
        </p:nvGraphicFramePr>
        <p:xfrm>
          <a:off x="4100513" y="3527425"/>
          <a:ext cx="2460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9" name="Equation" r:id="rId16" imgW="177480" imgH="215640" progId="Equation.3">
                  <p:embed/>
                </p:oleObj>
              </mc:Choice>
              <mc:Fallback>
                <p:oleObj name="Equation" r:id="rId16" imgW="17748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513" y="3527425"/>
                        <a:ext cx="246062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914400" y="100584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1) Machine        with the alphabet       and state set </a:t>
            </a:r>
            <a:endParaRPr lang="en-US" dirty="0">
              <a:latin typeface="+mj-lt"/>
            </a:endParaRPr>
          </a:p>
        </p:txBody>
      </p:sp>
      <p:graphicFrame>
        <p:nvGraphicFramePr>
          <p:cNvPr id="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755273"/>
              </p:ext>
            </p:extLst>
          </p:nvPr>
        </p:nvGraphicFramePr>
        <p:xfrm>
          <a:off x="6834188" y="1019175"/>
          <a:ext cx="2476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0" name="Equation" r:id="rId18" imgW="177480" imgH="215640" progId="Equation.3">
                  <p:embed/>
                </p:oleObj>
              </mc:Choice>
              <mc:Fallback>
                <p:oleObj name="Equation" r:id="rId18" imgW="177480" imgH="215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4188" y="1019175"/>
                        <a:ext cx="24765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068085"/>
              </p:ext>
            </p:extLst>
          </p:nvPr>
        </p:nvGraphicFramePr>
        <p:xfrm>
          <a:off x="4862513" y="1012825"/>
          <a:ext cx="2635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1" name="Equation" r:id="rId20" imgW="190440" imgH="215640" progId="Equation.3">
                  <p:embed/>
                </p:oleObj>
              </mc:Choice>
              <mc:Fallback>
                <p:oleObj name="Equation" r:id="rId20" imgW="19044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513" y="1012825"/>
                        <a:ext cx="2635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990600" y="2286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2) The size of the bursts</a:t>
            </a:r>
            <a:endParaRPr lang="en-US" dirty="0">
              <a:latin typeface="+mj-lt"/>
            </a:endParaRPr>
          </a:p>
        </p:txBody>
      </p:sp>
      <p:graphicFrame>
        <p:nvGraphicFramePr>
          <p:cNvPr id="101" name="Object 2"/>
          <p:cNvGraphicFramePr>
            <a:graphicFrameLocks noChangeAspect="1"/>
          </p:cNvGraphicFramePr>
          <p:nvPr/>
        </p:nvGraphicFramePr>
        <p:xfrm>
          <a:off x="3771900" y="2286000"/>
          <a:ext cx="9525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2" name="Equation" r:id="rId22" imgW="380880" imgH="203040" progId="Equation.3">
                  <p:embed/>
                </p:oleObj>
              </mc:Choice>
              <mc:Fallback>
                <p:oleObj name="Equation" r:id="rId22" imgW="380880" imgH="2030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2286000"/>
                        <a:ext cx="9525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4" grpId="0" animBg="1"/>
      <p:bldP spid="35" grpId="0" animBg="1"/>
      <p:bldP spid="36" grpId="0" animBg="1"/>
      <p:bldP spid="42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72" grpId="0"/>
      <p:bldP spid="82" grpId="0" animBg="1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Such that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0800000" flipH="1" flipV="1">
            <a:off x="685800" y="26670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0800000" flipH="1" flipV="1">
            <a:off x="1066800" y="26670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 flipH="1" flipV="1">
            <a:off x="1447801" y="26670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 flipH="1" flipV="1">
            <a:off x="1828801" y="26670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0800000" flipH="1" flipV="1">
            <a:off x="2209801" y="26670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0800000" flipH="1" flipV="1">
            <a:off x="2590801" y="26670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0800000" flipH="1" flipV="1">
            <a:off x="3352802" y="26670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 flipH="1" flipV="1">
            <a:off x="3733800" y="26670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 flipH="1" flipV="1">
            <a:off x="4114800" y="26670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0800000" flipH="1" flipV="1">
            <a:off x="4495801" y="26670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 flipH="1" flipV="1">
            <a:off x="4876801" y="26670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10800000" flipH="1" flipV="1">
            <a:off x="5257800" y="26670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10800000" flipH="1" flipV="1">
            <a:off x="304800" y="26670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10800000" flipH="1" flipV="1">
            <a:off x="2971802" y="2667001"/>
            <a:ext cx="381000" cy="381000"/>
          </a:xfrm>
          <a:prstGeom prst="rect">
            <a:avLst/>
          </a:prstGeom>
          <a:solidFill>
            <a:srgbClr val="FF0000"/>
          </a:solidFill>
          <a:ln w="22225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10800000" flipH="1" flipV="1">
            <a:off x="685800" y="22098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rot="10800000" flipH="1" flipV="1">
            <a:off x="1066800" y="22098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rot="10800000" flipH="1" flipV="1">
            <a:off x="1447801" y="22098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rot="10800000" flipH="1" flipV="1">
            <a:off x="1828801" y="22098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rot="10800000" flipH="1" flipV="1">
            <a:off x="2209801" y="22098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 rot="10800000" flipH="1" flipV="1">
            <a:off x="2971800" y="22098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 rot="10800000" flipH="1" flipV="1">
            <a:off x="3352802" y="22098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10800000" flipH="1" flipV="1">
            <a:off x="3733800" y="22098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 rot="10800000" flipH="1" flipV="1">
            <a:off x="4114800" y="22098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10800000" flipH="1" flipV="1">
            <a:off x="4495801" y="22098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10800000" flipH="1" flipV="1">
            <a:off x="4876801" y="22098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10800000" flipH="1" flipV="1">
            <a:off x="5257800" y="22098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10800000" flipH="1" flipV="1">
            <a:off x="304800" y="22098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rot="10800000" flipH="1" flipV="1">
            <a:off x="2590800" y="2209800"/>
            <a:ext cx="381000" cy="381000"/>
          </a:xfrm>
          <a:prstGeom prst="rect">
            <a:avLst/>
          </a:prstGeom>
          <a:solidFill>
            <a:srgbClr val="FF0000"/>
          </a:solidFill>
          <a:ln w="22225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91199" y="266700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" pitchFamily="18" charset="0"/>
              </a:rPr>
              <a:t>q</a:t>
            </a:r>
            <a:r>
              <a:rPr lang="en-US" baseline="-25000" dirty="0" err="1" smtClean="0">
                <a:latin typeface="Times" pitchFamily="18" charset="0"/>
              </a:rPr>
              <a:t>f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91199" y="220980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q</a:t>
            </a:r>
            <a:r>
              <a:rPr lang="en-US" baseline="-25000" dirty="0" smtClean="0">
                <a:latin typeface="Times" pitchFamily="18" charset="0"/>
              </a:rPr>
              <a:t>5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 rot="10800000" flipH="1" flipV="1">
            <a:off x="685800" y="1295399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 rot="10800000" flipH="1" flipV="1">
            <a:off x="1066800" y="1295399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10800000" flipH="1" flipV="1">
            <a:off x="1447801" y="1295399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 rot="10800000" flipH="1" flipV="1">
            <a:off x="1828801" y="1295399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 rot="10800000" flipH="1" flipV="1">
            <a:off x="2209801" y="1295399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 rot="10800000" flipH="1" flipV="1">
            <a:off x="2590801" y="1295399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 rot="10800000" flipH="1" flipV="1">
            <a:off x="3352802" y="1295399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 rot="10800000" flipH="1" flipV="1">
            <a:off x="3733800" y="1295399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 rot="10800000" flipH="1" flipV="1">
            <a:off x="4114800" y="1295399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 rot="10800000" flipH="1" flipV="1">
            <a:off x="4495801" y="1295399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 rot="10800000" flipH="1" flipV="1">
            <a:off x="4876801" y="1295399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 rot="10800000" flipH="1" flipV="1">
            <a:off x="5257800" y="1295399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 rot="10800000" flipH="1" flipV="1">
            <a:off x="304800" y="1295399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 rot="10800000" flipH="1" flipV="1">
            <a:off x="1066800" y="1295400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791199" y="129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q</a:t>
            </a:r>
            <a:r>
              <a:rPr lang="en-US" baseline="-25000" dirty="0" smtClean="0">
                <a:latin typeface="Times" pitchFamily="18" charset="0"/>
              </a:rPr>
              <a:t>0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 rot="5400000">
            <a:off x="2661910" y="1676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81" name="Rectangle 80"/>
          <p:cNvSpPr/>
          <p:nvPr/>
        </p:nvSpPr>
        <p:spPr>
          <a:xfrm rot="10800000" flipH="1" flipV="1">
            <a:off x="2971800" y="1295401"/>
            <a:ext cx="381000" cy="381000"/>
          </a:xfrm>
          <a:prstGeom prst="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162800" y="1828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M</a:t>
            </a:r>
            <a:r>
              <a:rPr lang="en-US" baseline="-25000" dirty="0" smtClean="0">
                <a:latin typeface="Times" pitchFamily="18" charset="0"/>
              </a:rPr>
              <a:t>2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248400" y="129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1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172200" y="22214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T-1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172200" y="2678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T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 rot="10800000" flipH="1" flipV="1">
            <a:off x="609600" y="41910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57" name="Rectangle 56"/>
          <p:cNvSpPr/>
          <p:nvPr/>
        </p:nvSpPr>
        <p:spPr>
          <a:xfrm rot="10800000" flipH="1" flipV="1">
            <a:off x="990600" y="4191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rot="10800000" flipH="1" flipV="1">
            <a:off x="1371601" y="41910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rot="10800000" flipH="1" flipV="1">
            <a:off x="1752601" y="41910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rot="10800000" flipH="1" flipV="1">
            <a:off x="2133601" y="41910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 rot="10800000" flipH="1" flipV="1">
            <a:off x="2514601" y="41910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 rot="10800000" flipH="1" flipV="1">
            <a:off x="3276602" y="41910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 rot="10800000" flipH="1" flipV="1">
            <a:off x="3657600" y="41910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 rot="10800000" flipH="1" flipV="1">
            <a:off x="4038600" y="41910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 rot="10800000" flipH="1" flipV="1">
            <a:off x="4419601" y="41910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 rot="10800000" flipH="1" flipV="1">
            <a:off x="4800601" y="4191000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 rot="10800000" flipH="1" flipV="1">
            <a:off x="5181600" y="4191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 rot="10800000" flipH="1" flipV="1">
            <a:off x="228600" y="4191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 rot="10800000" flipH="1" flipV="1">
            <a:off x="990600" y="4191001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 rot="10800000" flipH="1" flipV="1">
            <a:off x="2895600" y="4191002"/>
            <a:ext cx="38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6172200" y="419100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1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 rot="10800000" flipH="1" flipV="1">
            <a:off x="609600" y="5562599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sz="900" baseline="-25000" dirty="0"/>
          </a:p>
        </p:txBody>
      </p:sp>
      <p:sp>
        <p:nvSpPr>
          <p:cNvPr id="96" name="Rectangle 95"/>
          <p:cNvSpPr/>
          <p:nvPr/>
        </p:nvSpPr>
        <p:spPr>
          <a:xfrm rot="10800000" flipH="1" flipV="1">
            <a:off x="990600" y="5562599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 rot="10800000" flipH="1" flipV="1">
            <a:off x="1371601" y="5562599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 rot="10800000" flipH="1" flipV="1">
            <a:off x="1752601" y="5562599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 rot="10800000" flipH="1" flipV="1">
            <a:off x="2133601" y="5562599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 rot="10800000" flipH="1" flipV="1">
            <a:off x="2514601" y="5562599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 rot="10800000" flipH="1" flipV="1">
            <a:off x="3276602" y="5562599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 rot="10800000" flipH="1" flipV="1">
            <a:off x="3657600" y="5562599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 rot="10800000" flipH="1" flipV="1">
            <a:off x="4038600" y="5562599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 rot="10800000" flipH="1" flipV="1">
            <a:off x="4419601" y="5562599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 rot="10800000" flipH="1" flipV="1">
            <a:off x="4800601" y="5562599"/>
            <a:ext cx="381000" cy="381000"/>
          </a:xfrm>
          <a:prstGeom prst="rect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 rot="10800000" flipH="1" flipV="1">
            <a:off x="5181600" y="5562599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 rot="10800000" flipH="1" flipV="1">
            <a:off x="228600" y="5562599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 rot="10800000" flipH="1" flipV="1">
            <a:off x="2895602" y="5562599"/>
            <a:ext cx="381000" cy="38100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 rot="10800000" flipH="1" flipV="1">
            <a:off x="609600" y="4953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 rot="10800000" flipH="1" flipV="1">
            <a:off x="990600" y="4953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 rot="10800000" flipH="1" flipV="1">
            <a:off x="1371601" y="4953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 rot="10800000" flipH="1" flipV="1">
            <a:off x="1752601" y="4953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 rot="10800000" flipH="1" flipV="1">
            <a:off x="2133601" y="4953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 rot="10800000" flipH="1" flipV="1">
            <a:off x="2895600" y="4953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 rot="10800000" flipH="1" flipV="1">
            <a:off x="3276602" y="4953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 rot="10800000" flipH="1" flipV="1">
            <a:off x="3657600" y="4953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 rot="10800000" flipH="1" flipV="1">
            <a:off x="4038600" y="4953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 rot="10800000" flipH="1" flipV="1">
            <a:off x="4419601" y="4953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 rot="10800000" flipH="1" flipV="1">
            <a:off x="4800601" y="4953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 rot="10800000" flipH="1" flipV="1">
            <a:off x="5181600" y="4953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 rot="10800000" flipH="1" flipV="1">
            <a:off x="228600" y="4953000"/>
            <a:ext cx="381000" cy="381000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 rot="10800000" flipH="1" flipV="1">
            <a:off x="2514600" y="4953000"/>
            <a:ext cx="381000" cy="38100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 rot="5400000">
            <a:off x="2585710" y="4424690"/>
            <a:ext cx="381000" cy="52322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27" name="TextBox 126"/>
          <p:cNvSpPr txBox="1"/>
          <p:nvPr/>
        </p:nvSpPr>
        <p:spPr>
          <a:xfrm>
            <a:off x="7315200" y="4431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M</a:t>
            </a:r>
            <a:r>
              <a:rPr lang="en-US" baseline="-25000" dirty="0" smtClean="0">
                <a:latin typeface="Times" pitchFamily="18" charset="0"/>
              </a:rPr>
              <a:t>1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6096000" y="5117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t-Q 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6096000" y="5574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t, t&gt;CT</a:t>
            </a:r>
            <a:endParaRPr lang="en-US" dirty="0"/>
          </a:p>
        </p:txBody>
      </p:sp>
      <p:sp>
        <p:nvSpPr>
          <p:cNvPr id="132" name="Lightning Bolt 131"/>
          <p:cNvSpPr/>
          <p:nvPr/>
        </p:nvSpPr>
        <p:spPr>
          <a:xfrm>
            <a:off x="6553200" y="4114800"/>
            <a:ext cx="533400" cy="685800"/>
          </a:xfrm>
          <a:prstGeom prst="lightningBolt">
            <a:avLst/>
          </a:prstGeom>
          <a:ln w="16891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ight Brace 134"/>
          <p:cNvSpPr/>
          <p:nvPr/>
        </p:nvSpPr>
        <p:spPr>
          <a:xfrm>
            <a:off x="6934200" y="5105400"/>
            <a:ext cx="304800" cy="838200"/>
          </a:xfrm>
          <a:prstGeom prst="rightBrace">
            <a:avLst>
              <a:gd name="adj1" fmla="val 39912"/>
              <a:gd name="adj2" fmla="val 534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7239000" y="522106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No faults for </a:t>
            </a:r>
            <a:r>
              <a:rPr lang="en-US" i="1" dirty="0" smtClean="0">
                <a:latin typeface="Times" pitchFamily="18" charset="0"/>
              </a:rPr>
              <a:t>Q </a:t>
            </a:r>
            <a:r>
              <a:rPr lang="en-US" i="1" dirty="0" smtClean="0">
                <a:latin typeface="+mj-lt"/>
              </a:rPr>
              <a:t>steps</a:t>
            </a:r>
            <a:r>
              <a:rPr lang="en-US" i="1" dirty="0" smtClean="0">
                <a:latin typeface="Times" pitchFamily="18" charset="0"/>
              </a:rPr>
              <a:t> </a:t>
            </a:r>
            <a:endParaRPr lang="en-US" dirty="0"/>
          </a:p>
        </p:txBody>
      </p:sp>
      <p:grpSp>
        <p:nvGrpSpPr>
          <p:cNvPr id="138" name="Group 137"/>
          <p:cNvGrpSpPr/>
          <p:nvPr/>
        </p:nvGrpSpPr>
        <p:grpSpPr>
          <a:xfrm>
            <a:off x="876300" y="3048001"/>
            <a:ext cx="920750" cy="2438398"/>
            <a:chOff x="876300" y="3048001"/>
            <a:chExt cx="920750" cy="2438398"/>
          </a:xfrm>
        </p:grpSpPr>
        <p:graphicFrame>
          <p:nvGraphicFramePr>
            <p:cNvPr id="130" name="Object 2"/>
            <p:cNvGraphicFramePr>
              <a:graphicFrameLocks noChangeAspect="1"/>
            </p:cNvGraphicFramePr>
            <p:nvPr/>
          </p:nvGraphicFramePr>
          <p:xfrm>
            <a:off x="1447800" y="3505200"/>
            <a:ext cx="349250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96" name="Equation" r:id="rId5" imgW="139680" imgH="126720" progId="Equation.3">
                    <p:embed/>
                  </p:oleObj>
                </mc:Choice>
                <mc:Fallback>
                  <p:oleObj name="Equation" r:id="rId5" imgW="139680" imgH="1267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3505200"/>
                          <a:ext cx="349250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3" name="Straight Arrow Connector 132"/>
            <p:cNvCxnSpPr/>
            <p:nvPr/>
          </p:nvCxnSpPr>
          <p:spPr>
            <a:xfrm flipV="1">
              <a:off x="914400" y="3733800"/>
              <a:ext cx="647700" cy="17525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4" idx="2"/>
            </p:cNvCxnSpPr>
            <p:nvPr/>
          </p:nvCxnSpPr>
          <p:spPr>
            <a:xfrm>
              <a:off x="876300" y="3048001"/>
              <a:ext cx="647700" cy="4571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Up Arrow Callout 138"/>
          <p:cNvSpPr/>
          <p:nvPr/>
        </p:nvSpPr>
        <p:spPr>
          <a:xfrm>
            <a:off x="2667000" y="31242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" pitchFamily="18" charset="0"/>
              </a:rPr>
              <a:t>q</a:t>
            </a:r>
            <a:r>
              <a:rPr lang="en-US" baseline="-25000" dirty="0" err="1" smtClean="0">
                <a:latin typeface="Times" pitchFamily="18" charset="0"/>
              </a:rPr>
              <a:t>f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140" name="Up Arrow Callout 139"/>
          <p:cNvSpPr/>
          <p:nvPr/>
        </p:nvSpPr>
        <p:spPr>
          <a:xfrm>
            <a:off x="4533900" y="594360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q’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 rot="5400000">
            <a:off x="2585710" y="5796290"/>
            <a:ext cx="381000" cy="52322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43" name="TextBox 142"/>
          <p:cNvSpPr txBox="1"/>
          <p:nvPr/>
        </p:nvSpPr>
        <p:spPr>
          <a:xfrm rot="5400000">
            <a:off x="6177290" y="5796290"/>
            <a:ext cx="381000" cy="52322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44" name="TextBox 143"/>
          <p:cNvSpPr txBox="1"/>
          <p:nvPr/>
        </p:nvSpPr>
        <p:spPr>
          <a:xfrm>
            <a:off x="5791200" y="556260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p</a:t>
            </a:r>
            <a:r>
              <a:rPr lang="en-US" baseline="-25000" dirty="0" smtClean="0">
                <a:latin typeface="Times" pitchFamily="18" charset="0"/>
              </a:rPr>
              <a:t>t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5791200" y="510540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p</a:t>
            </a:r>
            <a:r>
              <a:rPr lang="en-US" baseline="-25000" dirty="0" smtClean="0">
                <a:latin typeface="Times" pitchFamily="18" charset="0"/>
              </a:rPr>
              <a:t>5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5791200" y="419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" pitchFamily="18" charset="0"/>
              </a:rPr>
              <a:t>p</a:t>
            </a:r>
            <a:r>
              <a:rPr lang="en-US" baseline="-25000" dirty="0" smtClean="0">
                <a:latin typeface="Times" pitchFamily="18" charset="0"/>
              </a:rPr>
              <a:t>0</a:t>
            </a:r>
            <a:endParaRPr lang="en-US" dirty="0"/>
          </a:p>
        </p:txBody>
      </p:sp>
      <p:sp>
        <p:nvSpPr>
          <p:cNvPr id="148" name="Rectangular Callout 147"/>
          <p:cNvSpPr/>
          <p:nvPr/>
        </p:nvSpPr>
        <p:spPr>
          <a:xfrm>
            <a:off x="6934200" y="2819400"/>
            <a:ext cx="1981200" cy="1143000"/>
          </a:xfrm>
          <a:prstGeom prst="wedgeRectCallout">
            <a:avLst>
              <a:gd name="adj1" fmla="val -52586"/>
              <a:gd name="adj2" fmla="val 85556"/>
            </a:avLst>
          </a:prstGeom>
          <a:ln w="16891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Burst are separated by at least </a:t>
            </a:r>
            <a:r>
              <a:rPr lang="en-US" sz="1600" i="1" dirty="0" smtClean="0">
                <a:latin typeface="Times" pitchFamily="18" charset="0"/>
              </a:rPr>
              <a:t>V</a:t>
            </a:r>
            <a:r>
              <a:rPr lang="en-US" sz="1600" dirty="0" smtClean="0"/>
              <a:t> </a:t>
            </a:r>
          </a:p>
          <a:p>
            <a:pPr algn="ctr"/>
            <a:r>
              <a:rPr lang="en-US" sz="1600" dirty="0" smtClean="0"/>
              <a:t>fault- free steps</a:t>
            </a:r>
          </a:p>
          <a:p>
            <a:pPr algn="ctr"/>
            <a:endParaRPr lang="en-US" dirty="0"/>
          </a:p>
        </p:txBody>
      </p:sp>
      <p:cxnSp>
        <p:nvCxnSpPr>
          <p:cNvPr id="15" name="Straight Arrow Connector 14"/>
          <p:cNvCxnSpPr>
            <a:stCxn id="35" idx="0"/>
            <a:endCxn id="4" idx="2"/>
          </p:cNvCxnSpPr>
          <p:nvPr/>
        </p:nvCxnSpPr>
        <p:spPr>
          <a:xfrm flipV="1">
            <a:off x="838201" y="3048001"/>
            <a:ext cx="38099" cy="666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100" y="3714750"/>
            <a:ext cx="160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result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4EA82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4EA82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3" grpId="0" animBg="1"/>
      <p:bldP spid="94" grpId="0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6" grpId="0"/>
      <p:bldP spid="127" grpId="0"/>
      <p:bldP spid="128" grpId="0"/>
      <p:bldP spid="129" grpId="0"/>
      <p:bldP spid="132" grpId="1" animBg="1"/>
      <p:bldP spid="135" grpId="0" animBg="1"/>
      <p:bldP spid="136" grpId="0"/>
      <p:bldP spid="140" grpId="0" animBg="1"/>
      <p:bldP spid="142" grpId="1"/>
      <p:bldP spid="143" grpId="1"/>
      <p:bldP spid="144" grpId="0"/>
      <p:bldP spid="145" grpId="0"/>
      <p:bldP spid="146" grpId="0"/>
      <p:bldP spid="1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Sketch of the construction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0800000" flipH="1" flipV="1">
            <a:off x="662940" y="22098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0800000" flipH="1" flipV="1">
            <a:off x="1043941" y="22098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 flipH="1" flipV="1">
            <a:off x="1805942" y="22098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 flipH="1" flipV="1">
            <a:off x="2186941" y="22098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0800000" flipH="1" flipV="1">
            <a:off x="2567940" y="22098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0800000" flipH="1" flipV="1">
            <a:off x="281940" y="2209800"/>
            <a:ext cx="3810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0800000" flipH="1" flipV="1">
            <a:off x="1424942" y="2209800"/>
            <a:ext cx="381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Up Arrow Callout 10"/>
          <p:cNvSpPr/>
          <p:nvPr/>
        </p:nvSpPr>
        <p:spPr>
          <a:xfrm>
            <a:off x="1143290" y="265176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" pitchFamily="18" charset="0"/>
              </a:rPr>
              <a:t>q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 rot="10800000" flipH="1" flipV="1">
            <a:off x="4434840" y="1676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 rot="10800000" flipH="1" flipV="1">
            <a:off x="4625340" y="1676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 rot="10800000" flipH="1" flipV="1">
            <a:off x="4815840" y="1676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 rot="10800000" flipH="1" flipV="1">
            <a:off x="5006340" y="1676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 rot="10800000" flipH="1" flipV="1">
            <a:off x="5196840" y="1676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7" name="Rectangle 16"/>
          <p:cNvSpPr>
            <a:spLocks noChangeAspect="1"/>
          </p:cNvSpPr>
          <p:nvPr/>
        </p:nvSpPr>
        <p:spPr>
          <a:xfrm rot="10800000" flipH="1" flipV="1">
            <a:off x="5615940" y="16763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 rot="10800000" flipH="1" flipV="1">
            <a:off x="5806440" y="16763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9" name="Rectangle 18"/>
          <p:cNvSpPr>
            <a:spLocks noChangeAspect="1"/>
          </p:cNvSpPr>
          <p:nvPr/>
        </p:nvSpPr>
        <p:spPr>
          <a:xfrm rot="10800000" flipH="1" flipV="1">
            <a:off x="5996940" y="16763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 rot="10800000" flipH="1" flipV="1">
            <a:off x="6187440" y="16763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1" name="Rectangle 20"/>
          <p:cNvSpPr>
            <a:spLocks noChangeAspect="1"/>
          </p:cNvSpPr>
          <p:nvPr/>
        </p:nvSpPr>
        <p:spPr>
          <a:xfrm rot="10800000" flipH="1" flipV="1">
            <a:off x="5615940" y="18668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latin typeface="Times" pitchFamily="18" charset="0"/>
              </a:rPr>
              <a:t>q</a:t>
            </a:r>
            <a:endParaRPr lang="en-US" sz="1100" i="1" dirty="0">
              <a:latin typeface="Times" pitchFamily="18" charset="0"/>
            </a:endParaRPr>
          </a:p>
        </p:txBody>
      </p:sp>
      <p:sp>
        <p:nvSpPr>
          <p:cNvPr id="22" name="Rectangle 21"/>
          <p:cNvSpPr>
            <a:spLocks noChangeAspect="1"/>
          </p:cNvSpPr>
          <p:nvPr/>
        </p:nvSpPr>
        <p:spPr>
          <a:xfrm rot="10800000" flipH="1" flipV="1">
            <a:off x="5806440" y="18668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latin typeface="Times" pitchFamily="18" charset="0"/>
              </a:rPr>
              <a:t>q</a:t>
            </a:r>
            <a:endParaRPr lang="en-US" sz="1100" i="1" dirty="0">
              <a:latin typeface="Times" pitchFamily="18" charset="0"/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 rot="10800000" flipH="1" flipV="1">
            <a:off x="5996940" y="18668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latin typeface="Times" pitchFamily="18" charset="0"/>
              </a:rPr>
              <a:t>q</a:t>
            </a:r>
            <a:endParaRPr lang="en-US" sz="1100" i="1" dirty="0">
              <a:latin typeface="Times" pitchFamily="18" charset="0"/>
            </a:endParaRPr>
          </a:p>
        </p:txBody>
      </p:sp>
      <p:sp>
        <p:nvSpPr>
          <p:cNvPr id="24" name="Rectangle 23"/>
          <p:cNvSpPr>
            <a:spLocks noChangeAspect="1"/>
          </p:cNvSpPr>
          <p:nvPr/>
        </p:nvSpPr>
        <p:spPr>
          <a:xfrm rot="10800000" flipH="1" flipV="1">
            <a:off x="6187440" y="18668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latin typeface="Times" pitchFamily="18" charset="0"/>
              </a:rPr>
              <a:t>q</a:t>
            </a:r>
            <a:endParaRPr lang="en-US" sz="1100" i="1" dirty="0">
              <a:latin typeface="Times" pitchFamily="18" charset="0"/>
            </a:endParaRPr>
          </a:p>
        </p:txBody>
      </p:sp>
      <p:sp>
        <p:nvSpPr>
          <p:cNvPr id="25" name="Rectangle 24"/>
          <p:cNvSpPr>
            <a:spLocks noChangeAspect="1"/>
          </p:cNvSpPr>
          <p:nvPr/>
        </p:nvSpPr>
        <p:spPr>
          <a:xfrm rot="10800000" flipH="1" flipV="1">
            <a:off x="4434840" y="2057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6" name="Rectangle 25"/>
          <p:cNvSpPr>
            <a:spLocks noChangeAspect="1"/>
          </p:cNvSpPr>
          <p:nvPr/>
        </p:nvSpPr>
        <p:spPr>
          <a:xfrm rot="10800000" flipH="1" flipV="1">
            <a:off x="4625340" y="2057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7" name="Rectangle 26"/>
          <p:cNvSpPr>
            <a:spLocks noChangeAspect="1"/>
          </p:cNvSpPr>
          <p:nvPr/>
        </p:nvSpPr>
        <p:spPr>
          <a:xfrm rot="10800000" flipH="1" flipV="1">
            <a:off x="4815840" y="2057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8" name="Rectangle 27"/>
          <p:cNvSpPr>
            <a:spLocks noChangeAspect="1"/>
          </p:cNvSpPr>
          <p:nvPr/>
        </p:nvSpPr>
        <p:spPr>
          <a:xfrm rot="10800000" flipH="1" flipV="1">
            <a:off x="5006340" y="2057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3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>
          <a:xfrm rot="10800000" flipH="1" flipV="1">
            <a:off x="5196840" y="2057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4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0" name="Rectangle 29"/>
          <p:cNvSpPr>
            <a:spLocks noChangeAspect="1"/>
          </p:cNvSpPr>
          <p:nvPr/>
        </p:nvSpPr>
        <p:spPr>
          <a:xfrm rot="10800000" flipH="1" flipV="1">
            <a:off x="5615940" y="20574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1" name="Rectangle 30"/>
          <p:cNvSpPr>
            <a:spLocks noChangeAspect="1"/>
          </p:cNvSpPr>
          <p:nvPr/>
        </p:nvSpPr>
        <p:spPr>
          <a:xfrm rot="10800000" flipH="1" flipV="1">
            <a:off x="5806440" y="20574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2" name="Rectangle 31"/>
          <p:cNvSpPr>
            <a:spLocks noChangeAspect="1"/>
          </p:cNvSpPr>
          <p:nvPr/>
        </p:nvSpPr>
        <p:spPr>
          <a:xfrm rot="10800000" flipH="1" flipV="1">
            <a:off x="5996940" y="20574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3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3" name="Rectangle 32"/>
          <p:cNvSpPr>
            <a:spLocks noChangeAspect="1"/>
          </p:cNvSpPr>
          <p:nvPr/>
        </p:nvSpPr>
        <p:spPr>
          <a:xfrm rot="10800000" flipH="1" flipV="1">
            <a:off x="6187440" y="20574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4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4" name="Rectangle 33"/>
          <p:cNvSpPr>
            <a:spLocks noChangeAspect="1"/>
          </p:cNvSpPr>
          <p:nvPr/>
        </p:nvSpPr>
        <p:spPr>
          <a:xfrm rot="10800000" flipH="1" flipV="1">
            <a:off x="4434840" y="22478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L</a:t>
            </a:r>
          </a:p>
        </p:txBody>
      </p:sp>
      <p:sp>
        <p:nvSpPr>
          <p:cNvPr id="35" name="Rectangle 34"/>
          <p:cNvSpPr>
            <a:spLocks noChangeAspect="1"/>
          </p:cNvSpPr>
          <p:nvPr/>
        </p:nvSpPr>
        <p:spPr>
          <a:xfrm rot="10800000" flipH="1" flipV="1">
            <a:off x="4625340" y="22478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6" name="Rectangle 35"/>
          <p:cNvSpPr>
            <a:spLocks noChangeAspect="1"/>
          </p:cNvSpPr>
          <p:nvPr/>
        </p:nvSpPr>
        <p:spPr>
          <a:xfrm rot="10800000" flipH="1" flipV="1">
            <a:off x="4815840" y="22478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7" name="Rectangle 36"/>
          <p:cNvSpPr>
            <a:spLocks noChangeAspect="1"/>
          </p:cNvSpPr>
          <p:nvPr/>
        </p:nvSpPr>
        <p:spPr>
          <a:xfrm rot="10800000" flipH="1" flipV="1">
            <a:off x="5006340" y="22478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8" name="Rectangle 37"/>
          <p:cNvSpPr>
            <a:spLocks noChangeAspect="1"/>
          </p:cNvSpPr>
          <p:nvPr/>
        </p:nvSpPr>
        <p:spPr>
          <a:xfrm rot="10800000" flipH="1" flipV="1">
            <a:off x="5196840" y="22478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9" name="Rectangle 38"/>
          <p:cNvSpPr>
            <a:spLocks noChangeAspect="1"/>
          </p:cNvSpPr>
          <p:nvPr/>
        </p:nvSpPr>
        <p:spPr>
          <a:xfrm rot="10800000" flipH="1" flipV="1">
            <a:off x="5615940" y="22478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0" name="Rectangle 39"/>
          <p:cNvSpPr>
            <a:spLocks noChangeAspect="1"/>
          </p:cNvSpPr>
          <p:nvPr/>
        </p:nvSpPr>
        <p:spPr>
          <a:xfrm rot="10800000" flipH="1" flipV="1">
            <a:off x="5806440" y="22478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1" name="Rectangle 40"/>
          <p:cNvSpPr>
            <a:spLocks noChangeAspect="1"/>
          </p:cNvSpPr>
          <p:nvPr/>
        </p:nvSpPr>
        <p:spPr>
          <a:xfrm rot="10800000" flipH="1" flipV="1">
            <a:off x="5996940" y="22478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2" name="Rectangle 41"/>
          <p:cNvSpPr>
            <a:spLocks noChangeAspect="1"/>
          </p:cNvSpPr>
          <p:nvPr/>
        </p:nvSpPr>
        <p:spPr>
          <a:xfrm rot="10800000" flipH="1" flipV="1">
            <a:off x="6187440" y="22478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3" name="Rectangle 42"/>
          <p:cNvSpPr>
            <a:spLocks noChangeAspect="1"/>
          </p:cNvSpPr>
          <p:nvPr/>
        </p:nvSpPr>
        <p:spPr>
          <a:xfrm rot="10800000" flipH="1" flipV="1">
            <a:off x="4434840" y="1866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4" name="Rectangle 43"/>
          <p:cNvSpPr>
            <a:spLocks noChangeAspect="1"/>
          </p:cNvSpPr>
          <p:nvPr/>
        </p:nvSpPr>
        <p:spPr>
          <a:xfrm rot="10800000" flipH="1" flipV="1">
            <a:off x="4625340" y="1866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5" name="Rectangle 44"/>
          <p:cNvSpPr>
            <a:spLocks noChangeAspect="1"/>
          </p:cNvSpPr>
          <p:nvPr/>
        </p:nvSpPr>
        <p:spPr>
          <a:xfrm rot="10800000" flipH="1" flipV="1">
            <a:off x="4815840" y="1866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6" name="Rectangle 45"/>
          <p:cNvSpPr>
            <a:spLocks noChangeAspect="1"/>
          </p:cNvSpPr>
          <p:nvPr/>
        </p:nvSpPr>
        <p:spPr>
          <a:xfrm rot="10800000" flipH="1" flipV="1">
            <a:off x="5006340" y="1866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7" name="Rectangle 46"/>
          <p:cNvSpPr>
            <a:spLocks noChangeAspect="1"/>
          </p:cNvSpPr>
          <p:nvPr/>
        </p:nvSpPr>
        <p:spPr>
          <a:xfrm rot="10800000" flipH="1" flipV="1">
            <a:off x="5196840" y="1866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8" name="Rectangle 47"/>
          <p:cNvSpPr>
            <a:spLocks noChangeAspect="1"/>
          </p:cNvSpPr>
          <p:nvPr/>
        </p:nvSpPr>
        <p:spPr>
          <a:xfrm rot="10800000" flipH="1" flipV="1">
            <a:off x="5615940" y="24384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9" name="Rectangle 48"/>
          <p:cNvSpPr>
            <a:spLocks noChangeAspect="1"/>
          </p:cNvSpPr>
          <p:nvPr/>
        </p:nvSpPr>
        <p:spPr>
          <a:xfrm rot="10800000" flipH="1" flipV="1">
            <a:off x="5806440" y="24384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 rot="10800000" flipH="1" flipV="1">
            <a:off x="5996940" y="24384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1" name="Rectangle 50"/>
          <p:cNvSpPr>
            <a:spLocks noChangeAspect="1"/>
          </p:cNvSpPr>
          <p:nvPr/>
        </p:nvSpPr>
        <p:spPr>
          <a:xfrm rot="10800000" flipH="1" flipV="1">
            <a:off x="6187440" y="24384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 rot="10800000" flipH="1" flipV="1">
            <a:off x="4434840" y="2438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3" name="Rectangle 52"/>
          <p:cNvSpPr>
            <a:spLocks noChangeAspect="1"/>
          </p:cNvSpPr>
          <p:nvPr/>
        </p:nvSpPr>
        <p:spPr>
          <a:xfrm rot="10800000" flipH="1" flipV="1">
            <a:off x="4625340" y="2438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4" name="Rectangle 53"/>
          <p:cNvSpPr>
            <a:spLocks noChangeAspect="1"/>
          </p:cNvSpPr>
          <p:nvPr/>
        </p:nvSpPr>
        <p:spPr>
          <a:xfrm rot="10800000" flipH="1" flipV="1">
            <a:off x="4815840" y="2438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 rot="10800000" flipH="1" flipV="1">
            <a:off x="5006340" y="2438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6" name="Rectangle 55"/>
          <p:cNvSpPr>
            <a:spLocks noChangeAspect="1"/>
          </p:cNvSpPr>
          <p:nvPr/>
        </p:nvSpPr>
        <p:spPr>
          <a:xfrm rot="10800000" flipH="1" flipV="1">
            <a:off x="5196840" y="2438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 rot="10800000" flipH="1" flipV="1">
            <a:off x="6416040" y="1676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 rot="10800000" flipH="1" flipV="1">
            <a:off x="6606540" y="1676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 rot="10800000" flipH="1" flipV="1">
            <a:off x="6797040" y="1676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 rot="10800000" flipH="1" flipV="1">
            <a:off x="6987540" y="1676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1" name="Rectangle 60"/>
          <p:cNvSpPr>
            <a:spLocks noChangeAspect="1"/>
          </p:cNvSpPr>
          <p:nvPr/>
        </p:nvSpPr>
        <p:spPr>
          <a:xfrm rot="10800000" flipH="1" flipV="1">
            <a:off x="7178040" y="16763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2" name="Rectangle 61"/>
          <p:cNvSpPr>
            <a:spLocks noChangeAspect="1"/>
          </p:cNvSpPr>
          <p:nvPr/>
        </p:nvSpPr>
        <p:spPr>
          <a:xfrm rot="10800000" flipH="1" flipV="1">
            <a:off x="6416040" y="2057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3" name="Rectangle 62"/>
          <p:cNvSpPr>
            <a:spLocks noChangeAspect="1"/>
          </p:cNvSpPr>
          <p:nvPr/>
        </p:nvSpPr>
        <p:spPr>
          <a:xfrm rot="10800000" flipH="1" flipV="1">
            <a:off x="6606540" y="2057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4" name="Rectangle 63"/>
          <p:cNvSpPr>
            <a:spLocks noChangeAspect="1"/>
          </p:cNvSpPr>
          <p:nvPr/>
        </p:nvSpPr>
        <p:spPr>
          <a:xfrm rot="10800000" flipH="1" flipV="1">
            <a:off x="6797040" y="2057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5" name="Rectangle 64"/>
          <p:cNvSpPr>
            <a:spLocks noChangeAspect="1"/>
          </p:cNvSpPr>
          <p:nvPr/>
        </p:nvSpPr>
        <p:spPr>
          <a:xfrm rot="10800000" flipH="1" flipV="1">
            <a:off x="6987540" y="2057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3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6" name="Rectangle 65"/>
          <p:cNvSpPr>
            <a:spLocks noChangeAspect="1"/>
          </p:cNvSpPr>
          <p:nvPr/>
        </p:nvSpPr>
        <p:spPr>
          <a:xfrm rot="10800000" flipH="1" flipV="1">
            <a:off x="7178040" y="2057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4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7" name="Rectangle 66"/>
          <p:cNvSpPr>
            <a:spLocks noChangeAspect="1"/>
          </p:cNvSpPr>
          <p:nvPr/>
        </p:nvSpPr>
        <p:spPr>
          <a:xfrm rot="10800000" flipH="1" flipV="1">
            <a:off x="6416040" y="2247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g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8" name="Rectangle 67"/>
          <p:cNvSpPr>
            <a:spLocks noChangeAspect="1"/>
          </p:cNvSpPr>
          <p:nvPr/>
        </p:nvSpPr>
        <p:spPr>
          <a:xfrm rot="10800000" flipH="1" flipV="1">
            <a:off x="6606540" y="2247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g</a:t>
            </a:r>
          </a:p>
        </p:txBody>
      </p:sp>
      <p:sp>
        <p:nvSpPr>
          <p:cNvPr id="69" name="Rectangle 68"/>
          <p:cNvSpPr>
            <a:spLocks noChangeAspect="1"/>
          </p:cNvSpPr>
          <p:nvPr/>
        </p:nvSpPr>
        <p:spPr>
          <a:xfrm rot="10800000" flipH="1" flipV="1">
            <a:off x="6797040" y="2247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g</a:t>
            </a:r>
          </a:p>
        </p:txBody>
      </p:sp>
      <p:sp>
        <p:nvSpPr>
          <p:cNvPr id="70" name="Rectangle 69"/>
          <p:cNvSpPr>
            <a:spLocks noChangeAspect="1"/>
          </p:cNvSpPr>
          <p:nvPr/>
        </p:nvSpPr>
        <p:spPr>
          <a:xfrm rot="10800000" flipH="1" flipV="1">
            <a:off x="6987540" y="2247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g</a:t>
            </a:r>
          </a:p>
        </p:txBody>
      </p:sp>
      <p:sp>
        <p:nvSpPr>
          <p:cNvPr id="71" name="Rectangle 70"/>
          <p:cNvSpPr>
            <a:spLocks noChangeAspect="1"/>
          </p:cNvSpPr>
          <p:nvPr/>
        </p:nvSpPr>
        <p:spPr>
          <a:xfrm rot="10800000" flipH="1" flipV="1">
            <a:off x="7178040" y="2247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g</a:t>
            </a:r>
          </a:p>
        </p:txBody>
      </p:sp>
      <p:sp>
        <p:nvSpPr>
          <p:cNvPr id="72" name="Rectangle 71"/>
          <p:cNvSpPr>
            <a:spLocks noChangeAspect="1"/>
          </p:cNvSpPr>
          <p:nvPr/>
        </p:nvSpPr>
        <p:spPr>
          <a:xfrm rot="10800000" flipH="1" flipV="1">
            <a:off x="6416040" y="2438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3" name="Rectangle 72"/>
          <p:cNvSpPr>
            <a:spLocks noChangeAspect="1"/>
          </p:cNvSpPr>
          <p:nvPr/>
        </p:nvSpPr>
        <p:spPr>
          <a:xfrm rot="10800000" flipH="1" flipV="1">
            <a:off x="6606540" y="2438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4" name="Rectangle 73"/>
          <p:cNvSpPr>
            <a:spLocks noChangeAspect="1"/>
          </p:cNvSpPr>
          <p:nvPr/>
        </p:nvSpPr>
        <p:spPr>
          <a:xfrm rot="10800000" flipH="1" flipV="1">
            <a:off x="6797040" y="2438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5" name="Rectangle 74"/>
          <p:cNvSpPr>
            <a:spLocks noChangeAspect="1"/>
          </p:cNvSpPr>
          <p:nvPr/>
        </p:nvSpPr>
        <p:spPr>
          <a:xfrm rot="10800000" flipH="1" flipV="1">
            <a:off x="6987540" y="2438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6" name="Rectangle 75"/>
          <p:cNvSpPr>
            <a:spLocks noChangeAspect="1"/>
          </p:cNvSpPr>
          <p:nvPr/>
        </p:nvSpPr>
        <p:spPr>
          <a:xfrm rot="10800000" flipH="1" flipV="1">
            <a:off x="7178040" y="2438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7" name="Rectangle 76"/>
          <p:cNvSpPr>
            <a:spLocks noChangeAspect="1"/>
          </p:cNvSpPr>
          <p:nvPr/>
        </p:nvSpPr>
        <p:spPr>
          <a:xfrm rot="10800000" flipH="1" flipV="1">
            <a:off x="6416040" y="1866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8" name="Rectangle 77"/>
          <p:cNvSpPr>
            <a:spLocks noChangeAspect="1"/>
          </p:cNvSpPr>
          <p:nvPr/>
        </p:nvSpPr>
        <p:spPr>
          <a:xfrm rot="10800000" flipH="1" flipV="1">
            <a:off x="6606540" y="1866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9" name="Rectangle 78"/>
          <p:cNvSpPr>
            <a:spLocks noChangeAspect="1"/>
          </p:cNvSpPr>
          <p:nvPr/>
        </p:nvSpPr>
        <p:spPr>
          <a:xfrm rot="10800000" flipH="1" flipV="1">
            <a:off x="6797040" y="1866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80" name="Rectangle 79"/>
          <p:cNvSpPr>
            <a:spLocks noChangeAspect="1"/>
          </p:cNvSpPr>
          <p:nvPr/>
        </p:nvSpPr>
        <p:spPr>
          <a:xfrm rot="10800000" flipH="1" flipV="1">
            <a:off x="6987540" y="1866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>
          <a:xfrm rot="10800000" flipH="1" flipV="1">
            <a:off x="7178040" y="18668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>
          <a:xfrm rot="10800000" flipH="1" flipV="1">
            <a:off x="7520940" y="1668781"/>
            <a:ext cx="571500" cy="190500"/>
          </a:xfrm>
          <a:prstGeom prst="rect">
            <a:avLst/>
          </a:prstGeom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Info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>
          <a:xfrm rot="10800000" flipH="1" flipV="1">
            <a:off x="7520940" y="1859280"/>
            <a:ext cx="571500" cy="190500"/>
          </a:xfrm>
          <a:prstGeom prst="rect">
            <a:avLst/>
          </a:prstGeom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State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84" name="Rectangle 83"/>
          <p:cNvSpPr>
            <a:spLocks noChangeAspect="1"/>
          </p:cNvSpPr>
          <p:nvPr/>
        </p:nvSpPr>
        <p:spPr>
          <a:xfrm rot="10800000" flipH="1" flipV="1">
            <a:off x="7520940" y="2049780"/>
            <a:ext cx="571500" cy="190500"/>
          </a:xfrm>
          <a:prstGeom prst="rect">
            <a:avLst/>
          </a:prstGeom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err="1" smtClean="0">
                <a:latin typeface="Times" pitchFamily="18" charset="0"/>
              </a:rPr>
              <a:t>Addr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85" name="Rectangle 84"/>
          <p:cNvSpPr>
            <a:spLocks noChangeAspect="1"/>
          </p:cNvSpPr>
          <p:nvPr/>
        </p:nvSpPr>
        <p:spPr>
          <a:xfrm rot="10800000" flipH="1" flipV="1">
            <a:off x="7520940" y="2240280"/>
            <a:ext cx="609600" cy="190500"/>
          </a:xfrm>
          <a:prstGeom prst="rect">
            <a:avLst/>
          </a:prstGeom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Sweep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86" name="Rectangle 85"/>
          <p:cNvSpPr>
            <a:spLocks noChangeAspect="1"/>
          </p:cNvSpPr>
          <p:nvPr/>
        </p:nvSpPr>
        <p:spPr>
          <a:xfrm rot="10800000" flipH="1" flipV="1">
            <a:off x="7536180" y="2430780"/>
            <a:ext cx="609600" cy="190500"/>
          </a:xfrm>
          <a:prstGeom prst="rect">
            <a:avLst/>
          </a:prstGeom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Drift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87" name="Rectangle 86"/>
          <p:cNvSpPr>
            <a:spLocks noChangeAspect="1"/>
          </p:cNvSpPr>
          <p:nvPr/>
        </p:nvSpPr>
        <p:spPr>
          <a:xfrm rot="10800000" flipH="1" flipV="1">
            <a:off x="7543800" y="2659380"/>
            <a:ext cx="914400" cy="190500"/>
          </a:xfrm>
          <a:prstGeom prst="rect">
            <a:avLst/>
          </a:prstGeom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Other fields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>
          <a:xfrm rot="10800000" flipH="1" flipV="1">
            <a:off x="5425440" y="16763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>
          <a:xfrm rot="10800000" flipH="1" flipV="1">
            <a:off x="5425440" y="18668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latin typeface="Times" pitchFamily="18" charset="0"/>
              </a:rPr>
              <a:t>q</a:t>
            </a:r>
            <a:endParaRPr lang="en-US" sz="1100" i="1" dirty="0">
              <a:latin typeface="Times" pitchFamily="18" charset="0"/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>
          <a:xfrm rot="10800000" flipH="1" flipV="1">
            <a:off x="5425440" y="20574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92" name="Rectangle 91"/>
          <p:cNvSpPr>
            <a:spLocks noChangeAspect="1"/>
          </p:cNvSpPr>
          <p:nvPr/>
        </p:nvSpPr>
        <p:spPr>
          <a:xfrm rot="10800000" flipH="1" flipV="1">
            <a:off x="5425440" y="22478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93" name="Rectangle 92"/>
          <p:cNvSpPr>
            <a:spLocks noChangeAspect="1"/>
          </p:cNvSpPr>
          <p:nvPr/>
        </p:nvSpPr>
        <p:spPr>
          <a:xfrm rot="10800000" flipH="1" flipV="1">
            <a:off x="5425440" y="24384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94" name="Rectangle 93"/>
          <p:cNvSpPr>
            <a:spLocks noChangeAspect="1"/>
          </p:cNvSpPr>
          <p:nvPr/>
        </p:nvSpPr>
        <p:spPr>
          <a:xfrm rot="10800000" flipH="1" flipV="1">
            <a:off x="5425440" y="2628899"/>
            <a:ext cx="190500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" pitchFamily="18" charset="0"/>
            </a:endParaRPr>
          </a:p>
        </p:txBody>
      </p:sp>
      <p:sp>
        <p:nvSpPr>
          <p:cNvPr id="95" name="Up Arrow Callout 94"/>
          <p:cNvSpPr/>
          <p:nvPr/>
        </p:nvSpPr>
        <p:spPr>
          <a:xfrm>
            <a:off x="5063490" y="292227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 smtClean="0">
                <a:latin typeface="Times" pitchFamily="18" charset="0"/>
              </a:rPr>
              <a:t>Head</a:t>
            </a:r>
            <a:endParaRPr lang="en-US" sz="1400" baseline="-25000" dirty="0">
              <a:latin typeface="Times" pitchFamily="18" charset="0"/>
            </a:endParaRPr>
          </a:p>
        </p:txBody>
      </p:sp>
      <p:sp>
        <p:nvSpPr>
          <p:cNvPr id="96" name="Rectangle 95"/>
          <p:cNvSpPr>
            <a:spLocks noChangeAspect="1"/>
          </p:cNvSpPr>
          <p:nvPr/>
        </p:nvSpPr>
        <p:spPr>
          <a:xfrm rot="10800000" flipH="1" flipV="1">
            <a:off x="6183630" y="2971801"/>
            <a:ext cx="1371600" cy="190500"/>
          </a:xfrm>
          <a:prstGeom prst="rect">
            <a:avLst/>
          </a:prstGeom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Mode = </a:t>
            </a:r>
            <a:r>
              <a:rPr lang="en-US" sz="1200" i="1" dirty="0" smtClean="0">
                <a:latin typeface="Times" pitchFamily="18" charset="0"/>
              </a:rPr>
              <a:t>Normal</a:t>
            </a:r>
            <a:endParaRPr lang="en-US" sz="1200" i="1" dirty="0">
              <a:latin typeface="Times" pitchFamily="18" charset="0"/>
            </a:endParaRPr>
          </a:p>
        </p:txBody>
      </p:sp>
      <p:sp>
        <p:nvSpPr>
          <p:cNvPr id="97" name="Rectangle 96"/>
          <p:cNvSpPr>
            <a:spLocks noChangeAspect="1"/>
          </p:cNvSpPr>
          <p:nvPr/>
        </p:nvSpPr>
        <p:spPr>
          <a:xfrm rot="10800000" flipH="1" flipV="1">
            <a:off x="6183630" y="3162300"/>
            <a:ext cx="990600" cy="190500"/>
          </a:xfrm>
          <a:prstGeom prst="rect">
            <a:avLst/>
          </a:prstGeom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err="1" smtClean="0">
                <a:latin typeface="Times" pitchFamily="18" charset="0"/>
              </a:rPr>
              <a:t>Addr</a:t>
            </a:r>
            <a:r>
              <a:rPr lang="en-US" sz="1200" dirty="0" smtClean="0">
                <a:latin typeface="Times" pitchFamily="18" charset="0"/>
              </a:rPr>
              <a:t> = 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98" name="Rectangle 97"/>
          <p:cNvSpPr>
            <a:spLocks noChangeAspect="1"/>
          </p:cNvSpPr>
          <p:nvPr/>
        </p:nvSpPr>
        <p:spPr>
          <a:xfrm rot="10800000" flipH="1" flipV="1">
            <a:off x="6183630" y="3352800"/>
            <a:ext cx="1143000" cy="190500"/>
          </a:xfrm>
          <a:prstGeom prst="rect">
            <a:avLst/>
          </a:prstGeom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Sweep = 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99" name="Rectangle 98"/>
          <p:cNvSpPr>
            <a:spLocks noChangeAspect="1"/>
          </p:cNvSpPr>
          <p:nvPr/>
        </p:nvSpPr>
        <p:spPr>
          <a:xfrm rot="10800000" flipH="1" flipV="1">
            <a:off x="6183630" y="3543300"/>
            <a:ext cx="914400" cy="190500"/>
          </a:xfrm>
          <a:prstGeom prst="rect">
            <a:avLst/>
          </a:prstGeom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Other fields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00" name="Left Brace 99"/>
          <p:cNvSpPr/>
          <p:nvPr/>
        </p:nvSpPr>
        <p:spPr>
          <a:xfrm>
            <a:off x="5996940" y="2971800"/>
            <a:ext cx="228600" cy="762000"/>
          </a:xfrm>
          <a:prstGeom prst="leftBrace">
            <a:avLst>
              <a:gd name="adj1" fmla="val 41969"/>
              <a:gd name="adj2" fmla="val 47500"/>
            </a:avLst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Left Brace 100"/>
          <p:cNvSpPr/>
          <p:nvPr/>
        </p:nvSpPr>
        <p:spPr>
          <a:xfrm rot="5400000">
            <a:off x="5795010" y="1062990"/>
            <a:ext cx="198120" cy="967740"/>
          </a:xfrm>
          <a:prstGeom prst="leftBrace">
            <a:avLst>
              <a:gd name="adj1" fmla="val 41969"/>
              <a:gd name="adj2" fmla="val 47500"/>
            </a:avLst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>
            <a:spLocks noChangeAspect="1"/>
          </p:cNvSpPr>
          <p:nvPr/>
        </p:nvSpPr>
        <p:spPr>
          <a:xfrm rot="10800000" flipH="1" flipV="1">
            <a:off x="5257800" y="1066801"/>
            <a:ext cx="1447800" cy="190500"/>
          </a:xfrm>
          <a:prstGeom prst="rect">
            <a:avLst/>
          </a:prstGeom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+mj-lt"/>
              </a:rPr>
              <a:t>Colonies</a:t>
            </a:r>
            <a:endParaRPr lang="en-US" dirty="0">
              <a:latin typeface="+mj-lt"/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3025140" y="2209800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" name="Object 103"/>
          <p:cNvGraphicFramePr>
            <a:graphicFrameLocks noChangeAspect="1"/>
          </p:cNvGraphicFramePr>
          <p:nvPr/>
        </p:nvGraphicFramePr>
        <p:xfrm>
          <a:off x="3427413" y="1895475"/>
          <a:ext cx="261937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4" imgW="152280" imgH="152280" progId="Equation.3">
                  <p:embed/>
                </p:oleObj>
              </mc:Choice>
              <mc:Fallback>
                <p:oleObj name="Equation" r:id="rId4" imgW="152280" imgH="152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3" y="1895475"/>
                        <a:ext cx="261937" cy="223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/>
        </p:nvGraphicFramePr>
        <p:xfrm>
          <a:off x="4419600" y="2895600"/>
          <a:ext cx="3159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6" imgW="228600" imgH="215640" progId="Equation.3">
                  <p:embed/>
                </p:oleObj>
              </mc:Choice>
              <mc:Fallback>
                <p:oleObj name="Equation" r:id="rId6" imgW="2286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895600"/>
                        <a:ext cx="31591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/>
        </p:nvGraphicFramePr>
        <p:xfrm>
          <a:off x="327662" y="1752600"/>
          <a:ext cx="33527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8" imgW="241200" imgH="215640" progId="Equation.3">
                  <p:embed/>
                </p:oleObj>
              </mc:Choice>
              <mc:Fallback>
                <p:oleObj name="Equation" r:id="rId8" imgW="2412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2" y="1752600"/>
                        <a:ext cx="33527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Rectangle 106"/>
          <p:cNvSpPr>
            <a:spLocks noChangeAspect="1"/>
          </p:cNvSpPr>
          <p:nvPr/>
        </p:nvSpPr>
        <p:spPr>
          <a:xfrm rot="10800000" flipH="1" flipV="1">
            <a:off x="4107180" y="2019300"/>
            <a:ext cx="304800" cy="317500"/>
          </a:xfrm>
          <a:prstGeom prst="rect">
            <a:avLst/>
          </a:prstGeom>
          <a:noFill/>
          <a:ln w="635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>
                <a:latin typeface="Times" pitchFamily="18" charset="0"/>
              </a:rPr>
              <a:t>…</a:t>
            </a:r>
            <a:endParaRPr lang="en-US" sz="1200" b="1" dirty="0">
              <a:latin typeface="Times" pitchFamily="18" charset="0"/>
            </a:endParaRPr>
          </a:p>
        </p:txBody>
      </p:sp>
      <p:sp>
        <p:nvSpPr>
          <p:cNvPr id="108" name="Rectangle 107"/>
          <p:cNvSpPr>
            <a:spLocks noChangeAspect="1"/>
          </p:cNvSpPr>
          <p:nvPr/>
        </p:nvSpPr>
        <p:spPr>
          <a:xfrm rot="10800000" flipH="1" flipV="1">
            <a:off x="7292340" y="1981200"/>
            <a:ext cx="228600" cy="347980"/>
          </a:xfrm>
          <a:prstGeom prst="rect">
            <a:avLst/>
          </a:prstGeom>
          <a:noFill/>
          <a:ln w="635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>
                <a:latin typeface="Times" pitchFamily="18" charset="0"/>
              </a:rPr>
              <a:t>…</a:t>
            </a:r>
            <a:endParaRPr lang="en-US" sz="1200" b="1" dirty="0">
              <a:latin typeface="Times" pitchFamily="18" charset="0"/>
            </a:endParaRPr>
          </a:p>
        </p:txBody>
      </p:sp>
      <p:sp>
        <p:nvSpPr>
          <p:cNvPr id="109" name="Content Placeholder 2"/>
          <p:cNvSpPr txBox="1">
            <a:spLocks/>
          </p:cNvSpPr>
          <p:nvPr/>
        </p:nvSpPr>
        <p:spPr>
          <a:xfrm>
            <a:off x="228600" y="3886200"/>
            <a:ext cx="8153400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1" name="Rectangle 110"/>
          <p:cNvSpPr>
            <a:spLocks noChangeAspect="1"/>
          </p:cNvSpPr>
          <p:nvPr/>
        </p:nvSpPr>
        <p:spPr>
          <a:xfrm rot="10800000" flipH="1" flipV="1">
            <a:off x="6800850" y="20574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13" name="Left Brace 112"/>
          <p:cNvSpPr/>
          <p:nvPr/>
        </p:nvSpPr>
        <p:spPr>
          <a:xfrm rot="5400000">
            <a:off x="4804410" y="1062990"/>
            <a:ext cx="198120" cy="967740"/>
          </a:xfrm>
          <a:prstGeom prst="leftBrace">
            <a:avLst>
              <a:gd name="adj1" fmla="val 41969"/>
              <a:gd name="adj2" fmla="val 47500"/>
            </a:avLst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Left Brace 113"/>
          <p:cNvSpPr/>
          <p:nvPr/>
        </p:nvSpPr>
        <p:spPr>
          <a:xfrm rot="5400000">
            <a:off x="6785610" y="1070610"/>
            <a:ext cx="228600" cy="967740"/>
          </a:xfrm>
          <a:prstGeom prst="leftBrace">
            <a:avLst>
              <a:gd name="adj1" fmla="val 41969"/>
              <a:gd name="adj2" fmla="val 47500"/>
            </a:avLst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Arrow Connector 115"/>
          <p:cNvCxnSpPr>
            <a:stCxn id="102" idx="2"/>
            <a:endCxn id="113" idx="1"/>
          </p:cNvCxnSpPr>
          <p:nvPr/>
        </p:nvCxnSpPr>
        <p:spPr>
          <a:xfrm flipH="1">
            <a:off x="4927663" y="1257301"/>
            <a:ext cx="1054037" cy="190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2" idx="2"/>
            <a:endCxn id="114" idx="1"/>
          </p:cNvCxnSpPr>
          <p:nvPr/>
        </p:nvCxnSpPr>
        <p:spPr>
          <a:xfrm>
            <a:off x="5981700" y="1257301"/>
            <a:ext cx="942403" cy="182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2" idx="2"/>
            <a:endCxn id="101" idx="1"/>
          </p:cNvCxnSpPr>
          <p:nvPr/>
        </p:nvCxnSpPr>
        <p:spPr>
          <a:xfrm flipH="1">
            <a:off x="5918263" y="1257301"/>
            <a:ext cx="63437" cy="190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14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89" grpId="0" animBg="1"/>
      <p:bldP spid="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 rot="10800000" flipH="1" flipV="1">
            <a:off x="251460" y="1066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 rot="10800000" flipH="1" flipV="1">
            <a:off x="441960" y="1066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 rot="10800000" flipH="1" flipV="1">
            <a:off x="632460" y="1066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 rot="10800000" flipH="1" flipV="1">
            <a:off x="822960" y="1066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 rot="10800000" flipH="1" flipV="1">
            <a:off x="1013460" y="1066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 rot="10800000" flipH="1" flipV="1">
            <a:off x="1432560" y="1066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>
          <a:xfrm rot="10800000" flipH="1" flipV="1">
            <a:off x="1623060" y="1066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 rot="10800000" flipH="1" flipV="1">
            <a:off x="1813560" y="1066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 rot="10800000" flipH="1" flipV="1">
            <a:off x="2004060" y="1066799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 rot="10800000" flipH="1" flipV="1">
            <a:off x="1432560" y="12572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latin typeface="Times" pitchFamily="18" charset="0"/>
              </a:rPr>
              <a:t>q</a:t>
            </a:r>
            <a:endParaRPr lang="en-US" sz="1100" i="1" dirty="0">
              <a:latin typeface="Times" pitchFamily="18" charset="0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 rot="10800000" flipH="1" flipV="1">
            <a:off x="1623060" y="12572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latin typeface="Times" pitchFamily="18" charset="0"/>
              </a:rPr>
              <a:t>q</a:t>
            </a:r>
            <a:endParaRPr lang="en-US" sz="1100" i="1" dirty="0">
              <a:latin typeface="Times" pitchFamily="18" charset="0"/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 rot="10800000" flipH="1" flipV="1">
            <a:off x="1813560" y="12572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latin typeface="Times" pitchFamily="18" charset="0"/>
              </a:rPr>
              <a:t>q</a:t>
            </a:r>
            <a:endParaRPr lang="en-US" sz="1100" i="1" dirty="0">
              <a:latin typeface="Times" pitchFamily="18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 rot="10800000" flipH="1" flipV="1">
            <a:off x="2004060" y="12572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100" i="1" dirty="0" smtClean="0">
                <a:latin typeface="Times" pitchFamily="18" charset="0"/>
              </a:rPr>
              <a:t>q</a:t>
            </a:r>
            <a:endParaRPr lang="en-US" sz="1100" i="1" dirty="0">
              <a:latin typeface="Times" pitchFamily="18" charset="0"/>
            </a:endParaRPr>
          </a:p>
        </p:txBody>
      </p:sp>
      <p:sp>
        <p:nvSpPr>
          <p:cNvPr id="17" name="Rectangle 16"/>
          <p:cNvSpPr>
            <a:spLocks noChangeAspect="1"/>
          </p:cNvSpPr>
          <p:nvPr/>
        </p:nvSpPr>
        <p:spPr>
          <a:xfrm rot="10800000" flipH="1" flipV="1">
            <a:off x="251460" y="1447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 rot="10800000" flipH="1" flipV="1">
            <a:off x="441960" y="1447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19" name="Rectangle 18"/>
          <p:cNvSpPr>
            <a:spLocks noChangeAspect="1"/>
          </p:cNvSpPr>
          <p:nvPr/>
        </p:nvSpPr>
        <p:spPr>
          <a:xfrm rot="10800000" flipH="1" flipV="1">
            <a:off x="632460" y="1447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 rot="10800000" flipH="1" flipV="1">
            <a:off x="822960" y="1447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3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1" name="Rectangle 20"/>
          <p:cNvSpPr>
            <a:spLocks noChangeAspect="1"/>
          </p:cNvSpPr>
          <p:nvPr/>
        </p:nvSpPr>
        <p:spPr>
          <a:xfrm rot="10800000" flipH="1" flipV="1">
            <a:off x="1013460" y="1447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4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2" name="Rectangle 21"/>
          <p:cNvSpPr>
            <a:spLocks noChangeAspect="1"/>
          </p:cNvSpPr>
          <p:nvPr/>
        </p:nvSpPr>
        <p:spPr>
          <a:xfrm rot="10800000" flipH="1" flipV="1">
            <a:off x="1432560" y="14478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 rot="10800000" flipH="1" flipV="1">
            <a:off x="1623060" y="14478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4" name="Rectangle 23"/>
          <p:cNvSpPr>
            <a:spLocks noChangeAspect="1"/>
          </p:cNvSpPr>
          <p:nvPr/>
        </p:nvSpPr>
        <p:spPr>
          <a:xfrm rot="10800000" flipH="1" flipV="1">
            <a:off x="1813560" y="14478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3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5" name="Rectangle 24"/>
          <p:cNvSpPr>
            <a:spLocks noChangeAspect="1"/>
          </p:cNvSpPr>
          <p:nvPr/>
        </p:nvSpPr>
        <p:spPr>
          <a:xfrm rot="10800000" flipH="1" flipV="1">
            <a:off x="2004060" y="14478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4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6" name="Rectangle 25"/>
          <p:cNvSpPr>
            <a:spLocks noChangeAspect="1"/>
          </p:cNvSpPr>
          <p:nvPr/>
        </p:nvSpPr>
        <p:spPr>
          <a:xfrm rot="10800000" flipH="1" flipV="1">
            <a:off x="251460" y="16382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L</a:t>
            </a:r>
          </a:p>
        </p:txBody>
      </p:sp>
      <p:sp>
        <p:nvSpPr>
          <p:cNvPr id="27" name="Rectangle 26"/>
          <p:cNvSpPr>
            <a:spLocks noChangeAspect="1"/>
          </p:cNvSpPr>
          <p:nvPr/>
        </p:nvSpPr>
        <p:spPr>
          <a:xfrm rot="10800000" flipH="1" flipV="1">
            <a:off x="441960" y="16382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8" name="Rectangle 27"/>
          <p:cNvSpPr>
            <a:spLocks noChangeAspect="1"/>
          </p:cNvSpPr>
          <p:nvPr/>
        </p:nvSpPr>
        <p:spPr>
          <a:xfrm rot="10800000" flipH="1" flipV="1">
            <a:off x="632460" y="16382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>
          <a:xfrm rot="10800000" flipH="1" flipV="1">
            <a:off x="822960" y="16382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0" name="Rectangle 29"/>
          <p:cNvSpPr>
            <a:spLocks noChangeAspect="1"/>
          </p:cNvSpPr>
          <p:nvPr/>
        </p:nvSpPr>
        <p:spPr>
          <a:xfrm rot="10800000" flipH="1" flipV="1">
            <a:off x="1013460" y="16382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1" name="Rectangle 30"/>
          <p:cNvSpPr>
            <a:spLocks noChangeAspect="1"/>
          </p:cNvSpPr>
          <p:nvPr/>
        </p:nvSpPr>
        <p:spPr>
          <a:xfrm rot="10800000" flipH="1" flipV="1">
            <a:off x="1432560" y="16382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2" name="Rectangle 31"/>
          <p:cNvSpPr>
            <a:spLocks noChangeAspect="1"/>
          </p:cNvSpPr>
          <p:nvPr/>
        </p:nvSpPr>
        <p:spPr>
          <a:xfrm rot="10800000" flipH="1" flipV="1">
            <a:off x="1623060" y="16382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3" name="Rectangle 32"/>
          <p:cNvSpPr>
            <a:spLocks noChangeAspect="1"/>
          </p:cNvSpPr>
          <p:nvPr/>
        </p:nvSpPr>
        <p:spPr>
          <a:xfrm rot="10800000" flipH="1" flipV="1">
            <a:off x="1813560" y="16382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4" name="Rectangle 33"/>
          <p:cNvSpPr>
            <a:spLocks noChangeAspect="1"/>
          </p:cNvSpPr>
          <p:nvPr/>
        </p:nvSpPr>
        <p:spPr>
          <a:xfrm rot="10800000" flipH="1" flipV="1">
            <a:off x="2004060" y="1638298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L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5" name="Rectangle 34"/>
          <p:cNvSpPr>
            <a:spLocks noChangeAspect="1"/>
          </p:cNvSpPr>
          <p:nvPr/>
        </p:nvSpPr>
        <p:spPr>
          <a:xfrm rot="10800000" flipH="1" flipV="1">
            <a:off x="251460" y="1257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6" name="Rectangle 35"/>
          <p:cNvSpPr>
            <a:spLocks noChangeAspect="1"/>
          </p:cNvSpPr>
          <p:nvPr/>
        </p:nvSpPr>
        <p:spPr>
          <a:xfrm rot="10800000" flipH="1" flipV="1">
            <a:off x="441960" y="1257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7" name="Rectangle 36"/>
          <p:cNvSpPr>
            <a:spLocks noChangeAspect="1"/>
          </p:cNvSpPr>
          <p:nvPr/>
        </p:nvSpPr>
        <p:spPr>
          <a:xfrm rot="10800000" flipH="1" flipV="1">
            <a:off x="632460" y="1257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8" name="Rectangle 37"/>
          <p:cNvSpPr>
            <a:spLocks noChangeAspect="1"/>
          </p:cNvSpPr>
          <p:nvPr/>
        </p:nvSpPr>
        <p:spPr>
          <a:xfrm rot="10800000" flipH="1" flipV="1">
            <a:off x="822960" y="1257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39" name="Rectangle 38"/>
          <p:cNvSpPr>
            <a:spLocks noChangeAspect="1"/>
          </p:cNvSpPr>
          <p:nvPr/>
        </p:nvSpPr>
        <p:spPr>
          <a:xfrm rot="10800000" flipH="1" flipV="1">
            <a:off x="1013460" y="1257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0" name="Rectangle 39"/>
          <p:cNvSpPr>
            <a:spLocks noChangeAspect="1"/>
          </p:cNvSpPr>
          <p:nvPr/>
        </p:nvSpPr>
        <p:spPr>
          <a:xfrm rot="10800000" flipH="1" flipV="1">
            <a:off x="1432560" y="18288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1" name="Rectangle 40"/>
          <p:cNvSpPr>
            <a:spLocks noChangeAspect="1"/>
          </p:cNvSpPr>
          <p:nvPr/>
        </p:nvSpPr>
        <p:spPr>
          <a:xfrm rot="10800000" flipH="1" flipV="1">
            <a:off x="1623060" y="18288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2" name="Rectangle 41"/>
          <p:cNvSpPr>
            <a:spLocks noChangeAspect="1"/>
          </p:cNvSpPr>
          <p:nvPr/>
        </p:nvSpPr>
        <p:spPr>
          <a:xfrm rot="10800000" flipH="1" flipV="1">
            <a:off x="1813560" y="18288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3" name="Rectangle 42"/>
          <p:cNvSpPr>
            <a:spLocks noChangeAspect="1"/>
          </p:cNvSpPr>
          <p:nvPr/>
        </p:nvSpPr>
        <p:spPr>
          <a:xfrm rot="10800000" flipH="1" flipV="1">
            <a:off x="2004060" y="1828800"/>
            <a:ext cx="190500" cy="190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4" name="Rectangle 43"/>
          <p:cNvSpPr>
            <a:spLocks noChangeAspect="1"/>
          </p:cNvSpPr>
          <p:nvPr/>
        </p:nvSpPr>
        <p:spPr>
          <a:xfrm rot="10800000" flipH="1" flipV="1">
            <a:off x="251460" y="1828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5" name="Rectangle 44"/>
          <p:cNvSpPr>
            <a:spLocks noChangeAspect="1"/>
          </p:cNvSpPr>
          <p:nvPr/>
        </p:nvSpPr>
        <p:spPr>
          <a:xfrm rot="10800000" flipH="1" flipV="1">
            <a:off x="441960" y="1828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6" name="Rectangle 45"/>
          <p:cNvSpPr>
            <a:spLocks noChangeAspect="1"/>
          </p:cNvSpPr>
          <p:nvPr/>
        </p:nvSpPr>
        <p:spPr>
          <a:xfrm rot="10800000" flipH="1" flipV="1">
            <a:off x="632460" y="1828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7" name="Rectangle 46"/>
          <p:cNvSpPr>
            <a:spLocks noChangeAspect="1"/>
          </p:cNvSpPr>
          <p:nvPr/>
        </p:nvSpPr>
        <p:spPr>
          <a:xfrm rot="10800000" flipH="1" flipV="1">
            <a:off x="822960" y="1828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8" name="Rectangle 47"/>
          <p:cNvSpPr>
            <a:spLocks noChangeAspect="1"/>
          </p:cNvSpPr>
          <p:nvPr/>
        </p:nvSpPr>
        <p:spPr>
          <a:xfrm rot="10800000" flipH="1" flipV="1">
            <a:off x="1013460" y="1828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49" name="Rectangle 48"/>
          <p:cNvSpPr>
            <a:spLocks noChangeAspect="1"/>
          </p:cNvSpPr>
          <p:nvPr/>
        </p:nvSpPr>
        <p:spPr>
          <a:xfrm rot="10800000" flipH="1" flipV="1">
            <a:off x="2232660" y="1066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 rot="10800000" flipH="1" flipV="1">
            <a:off x="2423160" y="1066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1" name="Rectangle 50"/>
          <p:cNvSpPr>
            <a:spLocks noChangeAspect="1"/>
          </p:cNvSpPr>
          <p:nvPr/>
        </p:nvSpPr>
        <p:spPr>
          <a:xfrm rot="10800000" flipH="1" flipV="1">
            <a:off x="2613660" y="1066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 rot="10800000" flipH="1" flipV="1">
            <a:off x="2804160" y="1066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3" name="Rectangle 52"/>
          <p:cNvSpPr>
            <a:spLocks noChangeAspect="1"/>
          </p:cNvSpPr>
          <p:nvPr/>
        </p:nvSpPr>
        <p:spPr>
          <a:xfrm rot="10800000" flipH="1" flipV="1">
            <a:off x="2994660" y="1066799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4" name="Rectangle 53"/>
          <p:cNvSpPr>
            <a:spLocks noChangeAspect="1"/>
          </p:cNvSpPr>
          <p:nvPr/>
        </p:nvSpPr>
        <p:spPr>
          <a:xfrm rot="10800000" flipH="1" flipV="1">
            <a:off x="2232660" y="1447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 rot="10800000" flipH="1" flipV="1">
            <a:off x="2423160" y="1447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6" name="Rectangle 55"/>
          <p:cNvSpPr>
            <a:spLocks noChangeAspect="1"/>
          </p:cNvSpPr>
          <p:nvPr/>
        </p:nvSpPr>
        <p:spPr>
          <a:xfrm rot="10800000" flipH="1" flipV="1">
            <a:off x="2613660" y="1447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2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 rot="10800000" flipH="1" flipV="1">
            <a:off x="2804160" y="1447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3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 rot="10800000" flipH="1" flipV="1">
            <a:off x="2994660" y="1447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4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 rot="10800000" flipH="1" flipV="1">
            <a:off x="2232660" y="1638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g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 rot="10800000" flipH="1" flipV="1">
            <a:off x="2423160" y="1638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g</a:t>
            </a:r>
          </a:p>
        </p:txBody>
      </p:sp>
      <p:sp>
        <p:nvSpPr>
          <p:cNvPr id="61" name="Rectangle 60"/>
          <p:cNvSpPr>
            <a:spLocks noChangeAspect="1"/>
          </p:cNvSpPr>
          <p:nvPr/>
        </p:nvSpPr>
        <p:spPr>
          <a:xfrm rot="10800000" flipH="1" flipV="1">
            <a:off x="2613660" y="1638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g</a:t>
            </a:r>
          </a:p>
        </p:txBody>
      </p:sp>
      <p:sp>
        <p:nvSpPr>
          <p:cNvPr id="62" name="Rectangle 61"/>
          <p:cNvSpPr>
            <a:spLocks noChangeAspect="1"/>
          </p:cNvSpPr>
          <p:nvPr/>
        </p:nvSpPr>
        <p:spPr>
          <a:xfrm rot="10800000" flipH="1" flipV="1">
            <a:off x="2804160" y="1638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g</a:t>
            </a:r>
          </a:p>
        </p:txBody>
      </p:sp>
      <p:sp>
        <p:nvSpPr>
          <p:cNvPr id="63" name="Rectangle 62"/>
          <p:cNvSpPr>
            <a:spLocks noChangeAspect="1"/>
          </p:cNvSpPr>
          <p:nvPr/>
        </p:nvSpPr>
        <p:spPr>
          <a:xfrm rot="10800000" flipH="1" flipV="1">
            <a:off x="2994660" y="1638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" pitchFamily="18" charset="0"/>
              </a:rPr>
              <a:t>g</a:t>
            </a:r>
          </a:p>
        </p:txBody>
      </p:sp>
      <p:sp>
        <p:nvSpPr>
          <p:cNvPr id="64" name="Rectangle 63"/>
          <p:cNvSpPr>
            <a:spLocks noChangeAspect="1"/>
          </p:cNvSpPr>
          <p:nvPr/>
        </p:nvSpPr>
        <p:spPr>
          <a:xfrm rot="10800000" flipH="1" flipV="1">
            <a:off x="2232660" y="1828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5" name="Rectangle 64"/>
          <p:cNvSpPr>
            <a:spLocks noChangeAspect="1"/>
          </p:cNvSpPr>
          <p:nvPr/>
        </p:nvSpPr>
        <p:spPr>
          <a:xfrm rot="10800000" flipH="1" flipV="1">
            <a:off x="2423160" y="1828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6" name="Rectangle 65"/>
          <p:cNvSpPr>
            <a:spLocks noChangeAspect="1"/>
          </p:cNvSpPr>
          <p:nvPr/>
        </p:nvSpPr>
        <p:spPr>
          <a:xfrm rot="10800000" flipH="1" flipV="1">
            <a:off x="2613660" y="1828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7" name="Rectangle 66"/>
          <p:cNvSpPr>
            <a:spLocks noChangeAspect="1"/>
          </p:cNvSpPr>
          <p:nvPr/>
        </p:nvSpPr>
        <p:spPr>
          <a:xfrm rot="10800000" flipH="1" flipV="1">
            <a:off x="2804160" y="1828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8" name="Rectangle 67"/>
          <p:cNvSpPr>
            <a:spLocks noChangeAspect="1"/>
          </p:cNvSpPr>
          <p:nvPr/>
        </p:nvSpPr>
        <p:spPr>
          <a:xfrm rot="10800000" flipH="1" flipV="1">
            <a:off x="2994660" y="1828800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pitchFamily="18" charset="0"/>
              </a:rPr>
              <a:t>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69" name="Rectangle 68"/>
          <p:cNvSpPr>
            <a:spLocks noChangeAspect="1"/>
          </p:cNvSpPr>
          <p:nvPr/>
        </p:nvSpPr>
        <p:spPr>
          <a:xfrm rot="10800000" flipH="1" flipV="1">
            <a:off x="2232660" y="1257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0" name="Rectangle 69"/>
          <p:cNvSpPr>
            <a:spLocks noChangeAspect="1"/>
          </p:cNvSpPr>
          <p:nvPr/>
        </p:nvSpPr>
        <p:spPr>
          <a:xfrm rot="10800000" flipH="1" flipV="1">
            <a:off x="2423160" y="1257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1" name="Rectangle 70"/>
          <p:cNvSpPr>
            <a:spLocks noChangeAspect="1"/>
          </p:cNvSpPr>
          <p:nvPr/>
        </p:nvSpPr>
        <p:spPr>
          <a:xfrm rot="10800000" flipH="1" flipV="1">
            <a:off x="2613660" y="1257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2" name="Rectangle 71"/>
          <p:cNvSpPr>
            <a:spLocks noChangeAspect="1"/>
          </p:cNvSpPr>
          <p:nvPr/>
        </p:nvSpPr>
        <p:spPr>
          <a:xfrm rot="10800000" flipH="1" flipV="1">
            <a:off x="2804160" y="1257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3" name="Rectangle 72"/>
          <p:cNvSpPr>
            <a:spLocks noChangeAspect="1"/>
          </p:cNvSpPr>
          <p:nvPr/>
        </p:nvSpPr>
        <p:spPr>
          <a:xfrm rot="10800000" flipH="1" flipV="1">
            <a:off x="2994660" y="1257298"/>
            <a:ext cx="190500" cy="190500"/>
          </a:xfrm>
          <a:prstGeom prst="rect">
            <a:avLst/>
          </a:prstGeom>
          <a:ln w="6350" cap="rnd">
            <a:solidFill>
              <a:schemeClr val="dk1"/>
            </a:solidFill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dirty="0" smtClean="0">
                <a:latin typeface="Times" pitchFamily="18" charset="0"/>
              </a:rPr>
              <a:t>_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4" name="Rectangle 73"/>
          <p:cNvSpPr>
            <a:spLocks noChangeAspect="1"/>
          </p:cNvSpPr>
          <p:nvPr/>
        </p:nvSpPr>
        <p:spPr>
          <a:xfrm rot="10800000" flipH="1" flipV="1">
            <a:off x="3337560" y="1059181"/>
            <a:ext cx="5715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Info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5" name="Rectangle 74"/>
          <p:cNvSpPr>
            <a:spLocks noChangeAspect="1"/>
          </p:cNvSpPr>
          <p:nvPr/>
        </p:nvSpPr>
        <p:spPr>
          <a:xfrm rot="10800000" flipH="1" flipV="1">
            <a:off x="3337560" y="1249680"/>
            <a:ext cx="5715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State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6" name="Rectangle 75"/>
          <p:cNvSpPr>
            <a:spLocks noChangeAspect="1"/>
          </p:cNvSpPr>
          <p:nvPr/>
        </p:nvSpPr>
        <p:spPr>
          <a:xfrm rot="10800000" flipH="1" flipV="1">
            <a:off x="3337560" y="1440180"/>
            <a:ext cx="5715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err="1" smtClean="0">
                <a:latin typeface="Times" pitchFamily="18" charset="0"/>
              </a:rPr>
              <a:t>Addr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7" name="Rectangle 76"/>
          <p:cNvSpPr>
            <a:spLocks noChangeAspect="1"/>
          </p:cNvSpPr>
          <p:nvPr/>
        </p:nvSpPr>
        <p:spPr>
          <a:xfrm rot="10800000" flipH="1" flipV="1">
            <a:off x="3337560" y="1630680"/>
            <a:ext cx="6096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Sweep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8" name="Rectangle 77"/>
          <p:cNvSpPr>
            <a:spLocks noChangeAspect="1"/>
          </p:cNvSpPr>
          <p:nvPr/>
        </p:nvSpPr>
        <p:spPr>
          <a:xfrm rot="10800000" flipH="1" flipV="1">
            <a:off x="3352800" y="1821180"/>
            <a:ext cx="6096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Drift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79" name="Rectangle 78"/>
          <p:cNvSpPr>
            <a:spLocks noChangeAspect="1"/>
          </p:cNvSpPr>
          <p:nvPr/>
        </p:nvSpPr>
        <p:spPr>
          <a:xfrm rot="10800000" flipH="1" flipV="1">
            <a:off x="3360420" y="2049780"/>
            <a:ext cx="9144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Other fields</a:t>
            </a:r>
            <a:endParaRPr lang="en-US" sz="1200" dirty="0">
              <a:latin typeface="Times" pitchFamily="18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1242060" y="1066799"/>
            <a:ext cx="190500" cy="1219200"/>
            <a:chOff x="5219700" y="533399"/>
            <a:chExt cx="190500" cy="121920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81" name="Rectangle 80"/>
            <p:cNvSpPr>
              <a:spLocks noChangeAspect="1"/>
            </p:cNvSpPr>
            <p:nvPr/>
          </p:nvSpPr>
          <p:spPr>
            <a:xfrm rot="10800000" flipH="1" flipV="1">
              <a:off x="5219700" y="533399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2" name="Rectangle 81"/>
            <p:cNvSpPr>
              <a:spLocks noChangeAspect="1"/>
            </p:cNvSpPr>
            <p:nvPr/>
          </p:nvSpPr>
          <p:spPr>
            <a:xfrm rot="10800000" flipH="1" flipV="1">
              <a:off x="5219700" y="723898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100" i="1" dirty="0" smtClean="0">
                  <a:latin typeface="Times" pitchFamily="18" charset="0"/>
                </a:rPr>
                <a:t>q</a:t>
              </a:r>
              <a:endParaRPr lang="en-US" sz="1100" i="1" dirty="0">
                <a:latin typeface="Times" pitchFamily="18" charset="0"/>
              </a:endParaRPr>
            </a:p>
          </p:txBody>
        </p:sp>
        <p:sp>
          <p:nvSpPr>
            <p:cNvPr id="83" name="Rectangle 82"/>
            <p:cNvSpPr>
              <a:spLocks noChangeAspect="1"/>
            </p:cNvSpPr>
            <p:nvPr/>
          </p:nvSpPr>
          <p:spPr>
            <a:xfrm rot="10800000" flipH="1" flipV="1">
              <a:off x="5219700" y="9144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0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4" name="Rectangle 83"/>
            <p:cNvSpPr>
              <a:spLocks noChangeAspect="1"/>
            </p:cNvSpPr>
            <p:nvPr/>
          </p:nvSpPr>
          <p:spPr>
            <a:xfrm rot="10800000" flipH="1" flipV="1">
              <a:off x="5219700" y="1104898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Times" pitchFamily="18" charset="0"/>
                </a:rPr>
                <a:t>L</a:t>
              </a:r>
            </a:p>
          </p:txBody>
        </p:sp>
        <p:sp>
          <p:nvSpPr>
            <p:cNvPr id="85" name="Rectangle 84"/>
            <p:cNvSpPr>
              <a:spLocks noChangeAspect="1"/>
            </p:cNvSpPr>
            <p:nvPr/>
          </p:nvSpPr>
          <p:spPr>
            <a:xfrm rot="10800000" flipH="1" flipV="1">
              <a:off x="5219700" y="1295400"/>
              <a:ext cx="190500" cy="190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" pitchFamily="18" charset="0"/>
                </a:rPr>
                <a:t>1</a:t>
              </a:r>
              <a:endParaRPr lang="en-US" sz="1200" dirty="0">
                <a:latin typeface="Times" pitchFamily="18" charset="0"/>
              </a:endParaRPr>
            </a:p>
          </p:txBody>
        </p:sp>
        <p:sp>
          <p:nvSpPr>
            <p:cNvPr id="86" name="Rectangle 85"/>
            <p:cNvSpPr>
              <a:spLocks noChangeAspect="1"/>
            </p:cNvSpPr>
            <p:nvPr/>
          </p:nvSpPr>
          <p:spPr>
            <a:xfrm rot="10800000" flipH="1" flipV="1">
              <a:off x="5219700" y="1485899"/>
              <a:ext cx="190500" cy="266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rnd">
              <a:solidFill>
                <a:schemeClr val="dk1"/>
              </a:solidFill>
              <a:beve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Times" pitchFamily="18" charset="0"/>
              </a:endParaRPr>
            </a:p>
          </p:txBody>
        </p:sp>
      </p:grpSp>
      <p:sp>
        <p:nvSpPr>
          <p:cNvPr id="87" name="Up Arrow Callout 86"/>
          <p:cNvSpPr/>
          <p:nvPr/>
        </p:nvSpPr>
        <p:spPr>
          <a:xfrm>
            <a:off x="880110" y="2312670"/>
            <a:ext cx="914400" cy="685800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 smtClean="0">
                <a:latin typeface="Times" pitchFamily="18" charset="0"/>
              </a:rPr>
              <a:t>Head</a:t>
            </a:r>
            <a:endParaRPr lang="en-US" sz="1400" baseline="-25000" dirty="0">
              <a:latin typeface="Times" pitchFamily="18" charset="0"/>
            </a:endParaRPr>
          </a:p>
        </p:txBody>
      </p:sp>
      <p:sp>
        <p:nvSpPr>
          <p:cNvPr id="88" name="Rectangle 87"/>
          <p:cNvSpPr>
            <a:spLocks noChangeAspect="1"/>
          </p:cNvSpPr>
          <p:nvPr/>
        </p:nvSpPr>
        <p:spPr>
          <a:xfrm rot="10800000" flipH="1" flipV="1">
            <a:off x="2000250" y="2362201"/>
            <a:ext cx="13716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Mode = </a:t>
            </a:r>
            <a:r>
              <a:rPr lang="en-US" sz="1200" i="1" dirty="0" smtClean="0">
                <a:latin typeface="Times" pitchFamily="18" charset="0"/>
              </a:rPr>
              <a:t>Normal</a:t>
            </a:r>
            <a:endParaRPr lang="en-US" sz="1200" i="1" dirty="0">
              <a:latin typeface="Times" pitchFamily="18" charset="0"/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>
          <a:xfrm rot="10800000" flipH="1" flipV="1">
            <a:off x="2000250" y="2552700"/>
            <a:ext cx="9906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err="1" smtClean="0">
                <a:latin typeface="Times" pitchFamily="18" charset="0"/>
              </a:rPr>
              <a:t>Addr</a:t>
            </a:r>
            <a:r>
              <a:rPr lang="en-US" sz="1200" dirty="0" smtClean="0">
                <a:latin typeface="Times" pitchFamily="18" charset="0"/>
              </a:rPr>
              <a:t> = 0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>
          <a:xfrm rot="10800000" flipH="1" flipV="1">
            <a:off x="2000250" y="2743200"/>
            <a:ext cx="11430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Sweep = 1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>
          <a:xfrm rot="10800000" flipH="1" flipV="1">
            <a:off x="2000250" y="2933700"/>
            <a:ext cx="914400" cy="190500"/>
          </a:xfrm>
          <a:prstGeom prst="rect">
            <a:avLst/>
          </a:prstGeom>
          <a:noFill/>
          <a:ln w="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" pitchFamily="18" charset="0"/>
              </a:rPr>
              <a:t>Other fields</a:t>
            </a:r>
            <a:endParaRPr lang="en-US" sz="1200" dirty="0">
              <a:latin typeface="Times" pitchFamily="18" charset="0"/>
            </a:endParaRPr>
          </a:p>
        </p:txBody>
      </p:sp>
      <p:sp>
        <p:nvSpPr>
          <p:cNvPr id="92" name="Left Brace 91"/>
          <p:cNvSpPr/>
          <p:nvPr/>
        </p:nvSpPr>
        <p:spPr>
          <a:xfrm>
            <a:off x="1813560" y="2362200"/>
            <a:ext cx="228600" cy="762000"/>
          </a:xfrm>
          <a:prstGeom prst="leftBrace">
            <a:avLst>
              <a:gd name="adj1" fmla="val 41969"/>
              <a:gd name="adj2" fmla="val 47500"/>
            </a:avLst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>
            <a:spLocks noChangeAspect="1"/>
          </p:cNvSpPr>
          <p:nvPr/>
        </p:nvSpPr>
        <p:spPr>
          <a:xfrm rot="10800000" flipH="1" flipV="1">
            <a:off x="-76200" y="1409700"/>
            <a:ext cx="304800" cy="317500"/>
          </a:xfrm>
          <a:prstGeom prst="rect">
            <a:avLst/>
          </a:prstGeom>
          <a:noFill/>
          <a:ln w="635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>
                <a:latin typeface="Times" pitchFamily="18" charset="0"/>
              </a:rPr>
              <a:t>…</a:t>
            </a:r>
            <a:endParaRPr lang="en-US" sz="1200" b="1" dirty="0">
              <a:latin typeface="Times" pitchFamily="18" charset="0"/>
            </a:endParaRPr>
          </a:p>
        </p:txBody>
      </p:sp>
      <p:sp>
        <p:nvSpPr>
          <p:cNvPr id="97" name="Rectangle 96"/>
          <p:cNvSpPr>
            <a:spLocks noChangeAspect="1"/>
          </p:cNvSpPr>
          <p:nvPr/>
        </p:nvSpPr>
        <p:spPr>
          <a:xfrm rot="10800000" flipH="1" flipV="1">
            <a:off x="3108960" y="1371600"/>
            <a:ext cx="228600" cy="347980"/>
          </a:xfrm>
          <a:prstGeom prst="rect">
            <a:avLst/>
          </a:prstGeom>
          <a:noFill/>
          <a:ln w="6350" cap="rnd">
            <a:noFill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>
                <a:latin typeface="Times" pitchFamily="18" charset="0"/>
              </a:rPr>
              <a:t>…</a:t>
            </a:r>
            <a:endParaRPr lang="en-US" sz="1200" b="1" dirty="0">
              <a:latin typeface="Times" pitchFamily="18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2209799" y="3238498"/>
            <a:ext cx="0" cy="31242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1219199" y="3162298"/>
            <a:ext cx="0" cy="32004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200399" y="3238498"/>
            <a:ext cx="0" cy="31242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1219199" y="3238498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1219199" y="3390898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219199" y="3543298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1219199" y="3695698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1219199" y="3848098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1219199" y="4000498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1219199" y="4152898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1219199" y="4305298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219199" y="4457698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1219199" y="4610098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1219199" y="4762498"/>
            <a:ext cx="1981200" cy="2286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>
            <a:off x="1219199" y="4991098"/>
            <a:ext cx="1981200" cy="2286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1219199" y="5219698"/>
            <a:ext cx="1981200" cy="2286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1219199" y="5448298"/>
            <a:ext cx="1981200" cy="2286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1219199" y="5676898"/>
            <a:ext cx="1981200" cy="2286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1219199" y="5905498"/>
            <a:ext cx="1981200" cy="2286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1219199" y="6134098"/>
            <a:ext cx="990600" cy="152400"/>
          </a:xfrm>
          <a:prstGeom prst="straightConnector1">
            <a:avLst/>
          </a:prstGeom>
          <a:ln w="127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Left Brace 131"/>
          <p:cNvSpPr/>
          <p:nvPr/>
        </p:nvSpPr>
        <p:spPr>
          <a:xfrm>
            <a:off x="914399" y="3238498"/>
            <a:ext cx="228600" cy="1524000"/>
          </a:xfrm>
          <a:prstGeom prst="leftBrace">
            <a:avLst>
              <a:gd name="adj1" fmla="val 75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Left Brace 132"/>
          <p:cNvSpPr/>
          <p:nvPr/>
        </p:nvSpPr>
        <p:spPr>
          <a:xfrm>
            <a:off x="914399" y="4762498"/>
            <a:ext cx="228600" cy="1371600"/>
          </a:xfrm>
          <a:prstGeom prst="leftBrace">
            <a:avLst>
              <a:gd name="adj1" fmla="val 75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 rot="16200000">
            <a:off x="-150912" y="377040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Computation phase</a:t>
            </a:r>
            <a:endParaRPr lang="en-US" sz="1400" dirty="0"/>
          </a:p>
        </p:txBody>
      </p:sp>
      <p:sp>
        <p:nvSpPr>
          <p:cNvPr id="135" name="TextBox 134"/>
          <p:cNvSpPr txBox="1"/>
          <p:nvPr/>
        </p:nvSpPr>
        <p:spPr>
          <a:xfrm rot="16200000">
            <a:off x="-150912" y="537060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Transferring  phase</a:t>
            </a:r>
            <a:endParaRPr lang="en-US" sz="1400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idx="1"/>
          </p:nvPr>
        </p:nvSpPr>
        <p:spPr>
          <a:xfrm>
            <a:off x="4722812" y="5185106"/>
            <a:ext cx="4040188" cy="762000"/>
          </a:xfrm>
        </p:spPr>
        <p:txBody>
          <a:bodyPr/>
          <a:lstStyle/>
          <a:p>
            <a:r>
              <a:rPr lang="en-US" dirty="0" smtClean="0"/>
              <a:t>Two lines of defense</a:t>
            </a:r>
            <a:endParaRPr lang="en-US" dirty="0"/>
          </a:p>
        </p:txBody>
      </p:sp>
      <p:sp>
        <p:nvSpPr>
          <p:cNvPr id="128" name="Content Placeholder 2"/>
          <p:cNvSpPr>
            <a:spLocks noGrp="1"/>
          </p:cNvSpPr>
          <p:nvPr>
            <p:ph sz="quarter" idx="2"/>
          </p:nvPr>
        </p:nvSpPr>
        <p:spPr>
          <a:xfrm>
            <a:off x="4722812" y="1219200"/>
            <a:ext cx="4040188" cy="39417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Information: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there is an error-correcting code and global repetitions to handle computation errors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Simulation: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There is a </a:t>
            </a:r>
            <a:r>
              <a:rPr lang="en-US" sz="2000" i="1" dirty="0" smtClean="0"/>
              <a:t>structure</a:t>
            </a:r>
            <a:r>
              <a:rPr lang="en-US" sz="2000" dirty="0" smtClean="0"/>
              <a:t> that could be restored locally using a “recovery procedure” that does not restore lost information</a:t>
            </a:r>
          </a:p>
        </p:txBody>
      </p:sp>
      <p:sp>
        <p:nvSpPr>
          <p:cNvPr id="138" name="Title 1"/>
          <p:cNvSpPr txBox="1">
            <a:spLocks/>
          </p:cNvSpPr>
          <p:nvPr/>
        </p:nvSpPr>
        <p:spPr>
          <a:xfrm>
            <a:off x="0" y="7620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Burst -tolerant </a:t>
            </a:r>
            <a:r>
              <a:rPr kumimoji="0" lang="en-US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Tur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(n)</a:t>
            </a:r>
            <a:r>
              <a:rPr kumimoji="0" lang="en-US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ing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machine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817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uiExpand="1" build="p" animBg="1"/>
      <p:bldP spid="12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Intervals of cells whose structure is altered by faults will be called </a:t>
            </a:r>
            <a:r>
              <a:rPr lang="en-US" b="1" dirty="0" smtClean="0">
                <a:solidFill>
                  <a:srgbClr val="C00000"/>
                </a:solidFill>
              </a:rPr>
              <a:t>islands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cells where </a:t>
            </a:r>
            <a:r>
              <a:rPr lang="en-US" i="1" dirty="0" smtClean="0">
                <a:latin typeface="Times" pitchFamily="18" charset="0"/>
              </a:rPr>
              <a:t>Info</a:t>
            </a:r>
            <a:r>
              <a:rPr lang="en-US" dirty="0" smtClean="0"/>
              <a:t> and </a:t>
            </a:r>
            <a:r>
              <a:rPr lang="en-US" i="1" dirty="0" smtClean="0">
                <a:latin typeface="Times" pitchFamily="18" charset="0"/>
              </a:rPr>
              <a:t>State</a:t>
            </a:r>
            <a:r>
              <a:rPr lang="en-US" dirty="0" smtClean="0"/>
              <a:t> are altered by faults will be called </a:t>
            </a:r>
            <a:r>
              <a:rPr lang="en-US" b="1" dirty="0" smtClean="0">
                <a:solidFill>
                  <a:srgbClr val="C00000"/>
                </a:solidFill>
              </a:rPr>
              <a:t>stains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Islands and stains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20.5|5.5|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|57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17756</TotalTime>
  <Words>1751</Words>
  <Application>Microsoft Office PowerPoint</Application>
  <PresentationFormat>On-screen Show (4:3)</PresentationFormat>
  <Paragraphs>953</Paragraphs>
  <Slides>19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Concourse</vt:lpstr>
      <vt:lpstr>Equation</vt:lpstr>
      <vt:lpstr>Microsoft Equation 3.0</vt:lpstr>
      <vt:lpstr> Turing Machine Resisting Isolated Bursts of Faults</vt:lpstr>
      <vt:lpstr>Introduction</vt:lpstr>
      <vt:lpstr>The main question</vt:lpstr>
      <vt:lpstr>Reduced goal: resistance to isolated bursts of faults</vt:lpstr>
      <vt:lpstr>Our result illustrated </vt:lpstr>
      <vt:lpstr>Such that</vt:lpstr>
      <vt:lpstr>Sketch of the construction</vt:lpstr>
      <vt:lpstr>PowerPoint Presentation</vt:lpstr>
      <vt:lpstr>Islands and stains</vt:lpstr>
      <vt:lpstr>An example</vt:lpstr>
      <vt:lpstr>Localization with zigging</vt:lpstr>
      <vt:lpstr>Recovery procedure</vt:lpstr>
      <vt:lpstr>Disturbing the recovery</vt:lpstr>
      <vt:lpstr>Proofs</vt:lpstr>
      <vt:lpstr>Extensions</vt:lpstr>
      <vt:lpstr>Toward resistance to probabilistic noise</vt:lpstr>
      <vt:lpstr>From the Tur(n)ing machine to  a Turing machine that can withstand probabilistic noise</vt:lpstr>
      <vt:lpstr>PowerPoint Presentation</vt:lpstr>
      <vt:lpstr>Why do we care?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Turing Machine Resisting Isolated Bursts of Faults</dc:title>
  <dc:creator>Ilir Capuni</dc:creator>
  <cp:lastModifiedBy>ilir</cp:lastModifiedBy>
  <cp:revision>1189</cp:revision>
  <dcterms:created xsi:type="dcterms:W3CDTF">2011-09-24T22:28:55Z</dcterms:created>
  <dcterms:modified xsi:type="dcterms:W3CDTF">2012-01-25T07:53:49Z</dcterms:modified>
</cp:coreProperties>
</file>