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71" r:id="rId11"/>
    <p:sldId id="264" r:id="rId12"/>
    <p:sldId id="266" r:id="rId13"/>
    <p:sldId id="270" r:id="rId14"/>
    <p:sldId id="267" r:id="rId15"/>
    <p:sldId id="268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3" autoAdjust="0"/>
  </p:normalViewPr>
  <p:slideViewPr>
    <p:cSldViewPr snapToGrid="0">
      <p:cViewPr varScale="1">
        <p:scale>
          <a:sx n="88" d="100"/>
          <a:sy n="8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B89C0-1169-46D7-959F-15F99AC027E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E2A5E-BE70-411D-80CC-CD5D20E0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06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D76A9-AFF8-4539-9442-03FB0E74EB2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7352-C759-453B-93F8-44CFCF765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4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07352-C759-453B-93F8-44CFCF765F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3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07352-C759-453B-93F8-44CFCF765F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07352-C759-453B-93F8-44CFCF765F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8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07352-C759-453B-93F8-44CFCF765F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8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F19C59BD-E16B-477A-A2C3-D180C0DA7A97}" type="datetime1">
              <a:rPr lang="en-US" smtClean="0"/>
              <a:t>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82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6DB1-9EBF-4C10-9931-F071ECDF6C5D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0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2A54-9F46-416B-A2A1-169F2F587E17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2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2BDF-9B21-43E1-8010-E4D917416580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pPr/>
              <a:t>‹#›</a:t>
            </a:fld>
            <a:endParaRPr lang="sk-SK" dirty="0" smtClean="0"/>
          </a:p>
          <a:p>
            <a:r>
              <a:rPr lang="sk-SK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2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2758-09B3-4881-A811-35EB49FD604C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442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F0FD-A59A-4723-9448-F992609885F1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3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DF43-1F8F-436A-8A65-0044C8F90A6F}" type="datetime1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CF88-2B3F-4562-86AD-68DEDAF28847}" type="datetime1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79C-CF56-485C-9CA8-8DB20A810992}" type="datetime1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4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E1A-FDFA-4E8F-A87D-E1CB12177F51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0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9497-9E6D-48F7-B32A-0D1DB9B55CA1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B2FA-E8FE-4E2B-951D-0307296DE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57CB79-400E-4CBD-BD11-537A0D846F2B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5785805"/>
            <a:ext cx="685800" cy="101150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6D7B2FA-E8FE-4E2B-951D-0307296DE3BF}" type="slidenum">
              <a:rPr lang="en-US" smtClean="0"/>
              <a:pPr/>
              <a:t>‹#›</a:t>
            </a:fld>
            <a:r>
              <a:rPr lang="en-US" dirty="0" smtClean="0"/>
              <a:t> 1</a:t>
            </a:r>
            <a:r>
              <a:rPr lang="sk-SK" dirty="0" smtClean="0"/>
              <a:t>4</a:t>
            </a:r>
            <a:endParaRPr lang="en-US" dirty="0"/>
          </a:p>
        </p:txBody>
      </p:sp>
      <p:cxnSp>
        <p:nvCxnSpPr>
          <p:cNvPr id="9" name="Straight Connector 8"/>
          <p:cNvCxnSpPr>
            <a:endCxn id="6" idx="3"/>
          </p:cNvCxnSpPr>
          <p:nvPr userDrawn="1"/>
        </p:nvCxnSpPr>
        <p:spPr>
          <a:xfrm flipV="1">
            <a:off x="8441055" y="6291558"/>
            <a:ext cx="685800" cy="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4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295" y="-12451"/>
            <a:ext cx="8801100" cy="11839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351" y="1588167"/>
            <a:ext cx="8342888" cy="261566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smtClean="0"/>
              <a:t>Utilizing vector models</a:t>
            </a:r>
            <a:br>
              <a:rPr lang="en-US" sz="4800" dirty="0" smtClean="0"/>
            </a:br>
            <a:r>
              <a:rPr lang="en-US" sz="4800" dirty="0" smtClean="0"/>
              <a:t>for automatic text lemmatization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499" y="4608095"/>
            <a:ext cx="7063740" cy="1691640"/>
          </a:xfrm>
        </p:spPr>
        <p:txBody>
          <a:bodyPr anchor="b"/>
          <a:lstStyle/>
          <a:p>
            <a:pPr algn="r">
              <a:lnSpc>
                <a:spcPct val="50000"/>
              </a:lnSpc>
            </a:pPr>
            <a:r>
              <a:rPr lang="sk-SK" dirty="0" smtClean="0">
                <a:latin typeface="Calibri" panose="020F0502020204030204" pitchFamily="34" charset="0"/>
              </a:rPr>
              <a:t>Ladislav Gallay</a:t>
            </a:r>
          </a:p>
          <a:p>
            <a:pPr algn="r">
              <a:lnSpc>
                <a:spcPct val="50000"/>
              </a:lnSpc>
            </a:pPr>
            <a:r>
              <a:rPr lang="en-US" dirty="0" smtClean="0">
                <a:latin typeface="Calibri" panose="020F0502020204030204" pitchFamily="34" charset="0"/>
              </a:rPr>
              <a:t>Supervisor</a:t>
            </a:r>
            <a:r>
              <a:rPr lang="sk-SK" dirty="0" smtClean="0">
                <a:latin typeface="Calibri" panose="020F0502020204030204" pitchFamily="34" charset="0"/>
              </a:rPr>
              <a:t>: Ing. Marián Šimko, PhD.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Logo FIIT ST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979" y="177927"/>
            <a:ext cx="1725816" cy="74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ofsem.cz/sofsem16/files/img/Logo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60" y="101727"/>
            <a:ext cx="1197864" cy="89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6518" y="231747"/>
            <a:ext cx="431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Slovak University of Technology</a:t>
            </a:r>
          </a:p>
          <a:p>
            <a:endParaRPr lang="en-US" sz="700" dirty="0" smtClean="0">
              <a:solidFill>
                <a:schemeClr val="bg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Informatics and Information Technologies </a:t>
            </a:r>
            <a:endParaRPr lang="en-US" sz="1400" dirty="0">
              <a:solidFill>
                <a:schemeClr val="bg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11926"/>
          </a:xfrm>
        </p:spPr>
        <p:txBody>
          <a:bodyPr/>
          <a:lstStyle/>
          <a:p>
            <a:r>
              <a:rPr lang="en-US" dirty="0" smtClean="0"/>
              <a:t>Input / Output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04" y="3966476"/>
            <a:ext cx="6606818" cy="28258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4143" y="3182587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word:            </a:t>
            </a:r>
            <a:r>
              <a:rPr lang="en-US" u="sng" dirty="0" err="1" smtClean="0"/>
              <a:t>stromoch</a:t>
            </a:r>
            <a:r>
              <a:rPr lang="en-US" dirty="0" smtClean="0"/>
              <a:t>   </a:t>
            </a:r>
            <a:r>
              <a:rPr lang="en-US" i="1" dirty="0" smtClean="0"/>
              <a:t>(about trees)</a:t>
            </a:r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Expected lemma:   </a:t>
            </a:r>
            <a:r>
              <a:rPr lang="en-US" i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strom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(tree)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4143" y="1197429"/>
            <a:ext cx="32156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Reference pairs</a:t>
            </a:r>
            <a:br>
              <a:rPr lang="en-US" sz="1600" u="sng" dirty="0" smtClean="0"/>
            </a:b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SSip6</a:t>
            </a:r>
            <a:r>
              <a:rPr lang="en-US" sz="1600" dirty="0" smtClean="0"/>
              <a:t>	</a:t>
            </a:r>
            <a:r>
              <a:rPr lang="en-US" sz="1600" dirty="0" err="1" smtClean="0"/>
              <a:t>duboch</a:t>
            </a:r>
            <a:r>
              <a:rPr lang="en-US" sz="1600" dirty="0"/>
              <a:t>	</a:t>
            </a:r>
            <a:r>
              <a:rPr lang="en-US" sz="1600" dirty="0" smtClean="0"/>
              <a:t>dub</a:t>
            </a:r>
            <a:endParaRPr lang="sk-SK" sz="1600" dirty="0" smtClean="0"/>
          </a:p>
          <a:p>
            <a:r>
              <a:rPr lang="sk-SK" sz="1600" dirty="0" smtClean="0">
                <a:solidFill>
                  <a:schemeClr val="bg2">
                    <a:lumMod val="50000"/>
                  </a:schemeClr>
                </a:solidFill>
              </a:rPr>
              <a:t>SSfs2</a:t>
            </a:r>
            <a:r>
              <a:rPr lang="sk-SK" sz="1600" dirty="0" smtClean="0"/>
              <a:t>	ženy	žene</a:t>
            </a:r>
            <a:endParaRPr lang="en-US" sz="1600" dirty="0" smtClean="0"/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SSip6</a:t>
            </a:r>
            <a:r>
              <a:rPr lang="en-US" sz="1600" dirty="0" smtClean="0"/>
              <a:t>	</a:t>
            </a:r>
            <a:r>
              <a:rPr lang="en-US" sz="1600" dirty="0" err="1" smtClean="0"/>
              <a:t>zuboch</a:t>
            </a:r>
            <a:r>
              <a:rPr lang="en-US" sz="1600" dirty="0" smtClean="0"/>
              <a:t>	</a:t>
            </a:r>
            <a:r>
              <a:rPr lang="en-US" sz="1600" dirty="0" err="1" smtClean="0"/>
              <a:t>zub</a:t>
            </a:r>
            <a:endParaRPr lang="en-US" sz="1600" dirty="0" smtClean="0"/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SSip6</a:t>
            </a:r>
            <a:r>
              <a:rPr lang="en-US" sz="1600" dirty="0" smtClean="0"/>
              <a:t>	</a:t>
            </a:r>
            <a:r>
              <a:rPr lang="en-US" sz="1600" dirty="0" err="1" smtClean="0"/>
              <a:t>kol</a:t>
            </a:r>
            <a:r>
              <a:rPr lang="sk-SK" sz="1600" dirty="0" smtClean="0"/>
              <a:t>áčoch	koláč</a:t>
            </a:r>
          </a:p>
          <a:p>
            <a:r>
              <a:rPr lang="sk-SK" sz="1600" dirty="0" smtClean="0">
                <a:solidFill>
                  <a:schemeClr val="bg2">
                    <a:lumMod val="50000"/>
                  </a:schemeClr>
                </a:solidFill>
              </a:rPr>
              <a:t>SSf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p1</a:t>
            </a:r>
            <a:r>
              <a:rPr lang="en-US" sz="1600" dirty="0" smtClean="0"/>
              <a:t>	</a:t>
            </a:r>
            <a:r>
              <a:rPr lang="en-US" sz="1600" dirty="0" err="1" smtClean="0"/>
              <a:t>steny</a:t>
            </a:r>
            <a:r>
              <a:rPr lang="en-US" sz="1600" dirty="0" smtClean="0"/>
              <a:t>	</a:t>
            </a:r>
            <a:r>
              <a:rPr lang="en-US" sz="1600" dirty="0" err="1" smtClean="0"/>
              <a:t>stena</a:t>
            </a:r>
            <a:endParaRPr lang="en-US" sz="1600" dirty="0" smtClean="0"/>
          </a:p>
          <a:p>
            <a:r>
              <a:rPr lang="en-US" sz="1600" dirty="0" smtClean="0"/>
              <a:t>…</a:t>
            </a:r>
          </a:p>
          <a:p>
            <a:endParaRPr lang="en-US" sz="1600" u="sng" dirty="0"/>
          </a:p>
          <a:p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394593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42554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latent vector model trained on Slovak National Corpus</a:t>
            </a:r>
            <a:endParaRPr lang="sk-SK" sz="2000" dirty="0" smtClean="0"/>
          </a:p>
          <a:p>
            <a:r>
              <a:rPr lang="sk-SK" sz="2000" dirty="0" smtClean="0"/>
              <a:t>655 572 511 </a:t>
            </a:r>
            <a:r>
              <a:rPr lang="en-US" sz="2000" dirty="0" smtClean="0"/>
              <a:t>words</a:t>
            </a:r>
            <a:endParaRPr lang="sk-SK" sz="2000" dirty="0" smtClean="0"/>
          </a:p>
          <a:p>
            <a:r>
              <a:rPr lang="en-US" sz="2000" dirty="0" smtClean="0"/>
              <a:t>reference pairs and input words extracted from the annotated lexicon </a:t>
            </a:r>
            <a:r>
              <a:rPr lang="sk-SK" sz="2000" dirty="0" smtClean="0"/>
              <a:t>by Ľudovít Štúr</a:t>
            </a:r>
            <a:r>
              <a:rPr lang="en-US" sz="2000" dirty="0" smtClean="0"/>
              <a:t> Institute of Linguistics</a:t>
            </a:r>
            <a:br>
              <a:rPr lang="en-US" sz="2000" dirty="0" smtClean="0"/>
            </a:br>
            <a:r>
              <a:rPr lang="en-US" sz="1600" dirty="0" smtClean="0"/>
              <a:t>(dictionary based approach)</a:t>
            </a:r>
            <a:endParaRPr lang="en-US" sz="2000" dirty="0" smtClean="0"/>
          </a:p>
          <a:p>
            <a:r>
              <a:rPr lang="en-US" sz="2000" dirty="0" smtClean="0"/>
              <a:t>nouns only</a:t>
            </a:r>
            <a:endParaRPr lang="sk-SK" sz="2000" dirty="0"/>
          </a:p>
          <a:p>
            <a:pPr marL="0" indent="0">
              <a:buNone/>
            </a:pPr>
            <a:endParaRPr lang="sk-SK" dirty="0" smtClean="0"/>
          </a:p>
          <a:p>
            <a:r>
              <a:rPr lang="en-US" sz="2000" dirty="0" smtClean="0"/>
              <a:t>output is ordered list of candidates</a:t>
            </a:r>
            <a:endParaRPr lang="sk-SK" sz="2000" dirty="0" smtClean="0"/>
          </a:p>
          <a:p>
            <a:pPr lvl="1"/>
            <a:r>
              <a:rPr lang="en-US" dirty="0" smtClean="0"/>
              <a:t>the first one is expected lemma</a:t>
            </a:r>
            <a:endParaRPr lang="sk-SK" dirty="0" smtClean="0"/>
          </a:p>
          <a:p>
            <a:r>
              <a:rPr lang="en-US" sz="2000" dirty="0" smtClean="0"/>
              <a:t>results are evaluated as true or false</a:t>
            </a:r>
            <a:endParaRPr lang="sk-SK" sz="2000" dirty="0"/>
          </a:p>
          <a:p>
            <a:endParaRPr lang="sk-SK" dirty="0" smtClean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2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55469"/>
          </a:xfrm>
        </p:spPr>
        <p:txBody>
          <a:bodyPr/>
          <a:lstStyle/>
          <a:p>
            <a:r>
              <a:rPr lang="en-US" dirty="0" smtClean="0"/>
              <a:t>Evaluation – results (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11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6150" y="1242467"/>
            <a:ext cx="644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comparison of reference pairs selection </a:t>
            </a:r>
            <a:r>
              <a:rPr lang="en-US" dirty="0" smtClean="0"/>
              <a:t>variants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random input words from corpus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46150" y="5873980"/>
            <a:ext cx="631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@</a:t>
            </a:r>
            <a:r>
              <a:rPr lang="sk-SK" i="1" dirty="0"/>
              <a:t>k</a:t>
            </a:r>
            <a:r>
              <a:rPr lang="en-US" dirty="0"/>
              <a:t> represents whether the correct lemma occurs in the top </a:t>
            </a:r>
            <a:r>
              <a:rPr lang="en-US" i="1" dirty="0"/>
              <a:t>k</a:t>
            </a:r>
            <a:r>
              <a:rPr lang="en-US" dirty="0"/>
              <a:t> positions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5218" y="4959747"/>
            <a:ext cx="3429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R1 – suffix length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R2 – cosine similarity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R3 – grammatical categories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74" y="1965512"/>
            <a:ext cx="6178997" cy="30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2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55469"/>
          </a:xfrm>
        </p:spPr>
        <p:txBody>
          <a:bodyPr/>
          <a:lstStyle/>
          <a:p>
            <a:r>
              <a:rPr lang="en-US" dirty="0" smtClean="0"/>
              <a:t>Evaluation – results (1)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1924395"/>
            <a:ext cx="6446838" cy="3008524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12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6150" y="1278064"/>
            <a:ext cx="644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comparison of reference pairs selection </a:t>
            </a:r>
            <a:r>
              <a:rPr lang="en-US" dirty="0" smtClean="0"/>
              <a:t>variants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most frequent words from corpus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46150" y="5873980"/>
            <a:ext cx="631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@</a:t>
            </a:r>
            <a:r>
              <a:rPr lang="sk-SK" i="1" dirty="0"/>
              <a:t>k</a:t>
            </a:r>
            <a:r>
              <a:rPr lang="en-US" dirty="0"/>
              <a:t> represents whether the correct lemma occurs in the top </a:t>
            </a:r>
            <a:r>
              <a:rPr lang="en-US" i="1" dirty="0"/>
              <a:t>k</a:t>
            </a:r>
            <a:r>
              <a:rPr lang="en-US" dirty="0"/>
              <a:t> positions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5218" y="4932919"/>
            <a:ext cx="3429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R1 – suffix length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R2 – cosine similarity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R3 – grammatical categories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1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20783"/>
          </a:xfrm>
        </p:spPr>
        <p:txBody>
          <a:bodyPr/>
          <a:lstStyle/>
          <a:p>
            <a:r>
              <a:rPr lang="en-US" dirty="0" smtClean="0"/>
              <a:t>Evaluation – 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06286"/>
            <a:ext cx="6446520" cy="4351337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omparison of weight computation methods</a:t>
            </a: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13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4" y="1943454"/>
            <a:ext cx="6281057" cy="3077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25143" y="549765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DM0 -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Ignored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(weight = 1)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DM1 - </a:t>
            </a: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Levenshtein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distance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DM2 - </a:t>
            </a: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Jaro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-Winkler distance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DM3 -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Relative prefix length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77240"/>
          </a:xfrm>
        </p:spPr>
        <p:txBody>
          <a:bodyPr/>
          <a:lstStyle/>
          <a:p>
            <a:r>
              <a:rPr lang="en-US" dirty="0" smtClean="0"/>
              <a:t>Evaluation – results (3)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14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6150" y="1478322"/>
            <a:ext cx="6943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correlation between correctness and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searching for the </a:t>
            </a:r>
            <a:r>
              <a:rPr lang="en-US" dirty="0" smtClean="0"/>
              <a:t>threshold </a:t>
            </a:r>
            <a:r>
              <a:rPr lang="en-US" i="1" dirty="0" smtClean="0"/>
              <a:t>D</a:t>
            </a:r>
            <a:endParaRPr lang="sk-SK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2459975"/>
            <a:ext cx="6943585" cy="334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90154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469571"/>
            <a:ext cx="7269480" cy="50727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vector models are promising for automatic lemmatization</a:t>
            </a:r>
            <a:endParaRPr lang="sk-SK" sz="2000" dirty="0" smtClean="0"/>
          </a:p>
          <a:p>
            <a:r>
              <a:rPr lang="en-US" sz="2000" dirty="0"/>
              <a:t>minimal human </a:t>
            </a:r>
            <a:r>
              <a:rPr lang="en-US" sz="2000" dirty="0" smtClean="0"/>
              <a:t>input</a:t>
            </a:r>
          </a:p>
          <a:p>
            <a:r>
              <a:rPr lang="en-US" sz="2000" dirty="0"/>
              <a:t>language independent</a:t>
            </a:r>
          </a:p>
          <a:p>
            <a:r>
              <a:rPr lang="en-US" sz="2000" dirty="0" smtClean="0"/>
              <a:t>viable </a:t>
            </a:r>
            <a:r>
              <a:rPr lang="en-US" sz="2000" dirty="0"/>
              <a:t>for languages with small knowledge </a:t>
            </a:r>
            <a:r>
              <a:rPr lang="en-US" sz="2000" dirty="0" smtClean="0"/>
              <a:t>base</a:t>
            </a:r>
            <a:endParaRPr lang="en-US" sz="2000" dirty="0" smtClean="0"/>
          </a:p>
          <a:p>
            <a:r>
              <a:rPr lang="en-US" sz="2000" dirty="0" smtClean="0"/>
              <a:t>strong dependency on corpus used for training</a:t>
            </a:r>
            <a:endParaRPr lang="sk-SK" sz="2000" dirty="0" smtClean="0"/>
          </a:p>
          <a:p>
            <a:r>
              <a:rPr lang="en-US" sz="2000" dirty="0" smtClean="0"/>
              <a:t>further work</a:t>
            </a:r>
            <a:endParaRPr lang="sk-SK" sz="2000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valuation on other parts of speech (beside nouns)</a:t>
            </a:r>
          </a:p>
          <a:p>
            <a:pPr lvl="1"/>
            <a:r>
              <a:rPr lang="en-US" dirty="0" smtClean="0"/>
              <a:t>other variants for reference pair selection</a:t>
            </a:r>
          </a:p>
          <a:p>
            <a:pPr lvl="1"/>
            <a:r>
              <a:rPr lang="en-US" dirty="0" smtClean="0"/>
              <a:t>lemma candidates weighting utilizing morphological or language-specific regularities</a:t>
            </a:r>
            <a:endParaRPr lang="sk-SK" dirty="0" smtClean="0"/>
          </a:p>
          <a:p>
            <a:pPr lvl="1"/>
            <a:r>
              <a:rPr lang="en-US" dirty="0" smtClean="0"/>
              <a:t>lemmatization including </a:t>
            </a:r>
            <a:r>
              <a:rPr lang="en-US" dirty="0" smtClean="0"/>
              <a:t>context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1"/>
            <a:ext cx="7269480" cy="766354"/>
          </a:xfrm>
        </p:spPr>
        <p:txBody>
          <a:bodyPr/>
          <a:lstStyle/>
          <a:p>
            <a:r>
              <a:rPr lang="en-US" dirty="0" smtClean="0"/>
              <a:t>Lemmatization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600201"/>
            <a:ext cx="7054596" cy="4579938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basic form of a word</a:t>
            </a:r>
            <a:r>
              <a:rPr lang="sk-SK" sz="2000" dirty="0" smtClean="0"/>
              <a:t>:  </a:t>
            </a:r>
            <a:r>
              <a:rPr lang="en-US" sz="2000" dirty="0" smtClean="0"/>
              <a:t>houses </a:t>
            </a:r>
            <a:r>
              <a:rPr lang="sk-SK" sz="2000" dirty="0" smtClean="0"/>
              <a:t>&gt; </a:t>
            </a:r>
            <a:r>
              <a:rPr lang="en-US" sz="2000" dirty="0" smtClean="0"/>
              <a:t>house</a:t>
            </a:r>
            <a:r>
              <a:rPr lang="sk-SK" sz="2000" dirty="0" smtClean="0"/>
              <a:t>, </a:t>
            </a:r>
            <a:r>
              <a:rPr lang="en-US" sz="2000" dirty="0" smtClean="0"/>
              <a:t>best </a:t>
            </a:r>
            <a:r>
              <a:rPr lang="sk-SK" sz="2000" dirty="0" smtClean="0"/>
              <a:t>&gt; </a:t>
            </a:r>
            <a:r>
              <a:rPr lang="en-US" sz="2000" dirty="0" smtClean="0"/>
              <a:t>good</a:t>
            </a:r>
            <a:endParaRPr lang="sk-SK" sz="2000" dirty="0" smtClean="0"/>
          </a:p>
          <a:p>
            <a:r>
              <a:rPr lang="en-US" sz="2000" dirty="0" smtClean="0"/>
              <a:t>the basic task in natural language processing</a:t>
            </a:r>
            <a:endParaRPr lang="en-US" dirty="0" smtClean="0"/>
          </a:p>
          <a:p>
            <a:r>
              <a:rPr lang="en-US" sz="2000" dirty="0" smtClean="0"/>
              <a:t>understanding of </a:t>
            </a:r>
            <a:r>
              <a:rPr lang="en-US" sz="2000" i="1" dirty="0" smtClean="0"/>
              <a:t>text &gt; sentence &gt; </a:t>
            </a:r>
            <a:r>
              <a:rPr lang="en-US" sz="2000" i="1" dirty="0" smtClean="0"/>
              <a:t>word</a:t>
            </a:r>
          </a:p>
          <a:p>
            <a:pPr lvl="1"/>
            <a:r>
              <a:rPr lang="en-US" sz="1900" i="1" dirty="0" smtClean="0"/>
              <a:t>unify different forms of the same word</a:t>
            </a:r>
            <a:endParaRPr lang="en-US" sz="1900" i="1" dirty="0" smtClean="0"/>
          </a:p>
          <a:p>
            <a:endParaRPr lang="en-US" sz="2000" i="1" dirty="0"/>
          </a:p>
          <a:p>
            <a:r>
              <a:rPr lang="en-US" sz="2000" dirty="0"/>
              <a:t>similar to stemming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highly inflected languages are the most problematic</a:t>
            </a:r>
          </a:p>
          <a:p>
            <a:r>
              <a:rPr lang="en-US" sz="2000" dirty="0" smtClean="0"/>
              <a:t>multiple lemmas based on context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xes -&gt; axe or axis ?</a:t>
            </a:r>
            <a:endParaRPr lang="sk-SK" sz="18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55469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119294" cy="4351337"/>
          </a:xfrm>
        </p:spPr>
        <p:txBody>
          <a:bodyPr/>
          <a:lstStyle/>
          <a:p>
            <a:r>
              <a:rPr lang="en-US" sz="2000" u="sng" dirty="0" smtClean="0"/>
              <a:t>dictionary approach</a:t>
            </a:r>
            <a:endParaRPr lang="sk-SK" sz="2000" u="sng" dirty="0"/>
          </a:p>
          <a:p>
            <a:pPr lvl="1"/>
            <a:r>
              <a:rPr lang="en-US" dirty="0" smtClean="0"/>
              <a:t>list of pairs</a:t>
            </a:r>
            <a:r>
              <a:rPr lang="sk-SK" dirty="0" smtClean="0"/>
              <a:t>:</a:t>
            </a:r>
            <a:r>
              <a:rPr lang="en-US" dirty="0" smtClean="0"/>
              <a:t>           waiting – wait | waited – wait | houses - house</a:t>
            </a:r>
            <a:endParaRPr lang="sk-SK" dirty="0"/>
          </a:p>
          <a:p>
            <a:pPr lvl="1"/>
            <a:r>
              <a:rPr lang="en-US" dirty="0" smtClean="0"/>
              <a:t>for Slovak</a:t>
            </a:r>
            <a:r>
              <a:rPr lang="sk-SK" dirty="0" smtClean="0"/>
              <a:t>: </a:t>
            </a:r>
            <a:r>
              <a:rPr lang="sk-SK" dirty="0"/>
              <a:t>2,5 </a:t>
            </a:r>
            <a:r>
              <a:rPr lang="sk-SK" dirty="0" smtClean="0"/>
              <a:t>mi</a:t>
            </a:r>
            <a:r>
              <a:rPr lang="en-US" dirty="0" smtClean="0"/>
              <a:t>l</a:t>
            </a:r>
            <a:r>
              <a:rPr lang="sk-SK" dirty="0" smtClean="0"/>
              <a:t>li</a:t>
            </a:r>
            <a:r>
              <a:rPr lang="en-US" dirty="0" smtClean="0"/>
              <a:t>o</a:t>
            </a:r>
            <a:r>
              <a:rPr lang="sk-SK" dirty="0" smtClean="0"/>
              <a:t>n </a:t>
            </a:r>
            <a:r>
              <a:rPr lang="en-US" dirty="0" smtClean="0"/>
              <a:t>tokens</a:t>
            </a:r>
            <a:r>
              <a:rPr lang="sk-SK" dirty="0" smtClean="0"/>
              <a:t>, 77</a:t>
            </a:r>
            <a:r>
              <a:rPr lang="en-US" dirty="0"/>
              <a:t> </a:t>
            </a:r>
            <a:r>
              <a:rPr lang="en-US" dirty="0" smtClean="0"/>
              <a:t>000</a:t>
            </a:r>
            <a:r>
              <a:rPr lang="sk-SK" dirty="0" smtClean="0"/>
              <a:t> </a:t>
            </a:r>
            <a:r>
              <a:rPr lang="en-US" dirty="0" smtClean="0"/>
              <a:t>unique words</a:t>
            </a:r>
            <a:r>
              <a:rPr lang="sk-SK" dirty="0" smtClean="0"/>
              <a:t> </a:t>
            </a:r>
            <a:r>
              <a:rPr lang="sk-SK" sz="1400" i="1" dirty="0" smtClean="0">
                <a:solidFill>
                  <a:schemeClr val="bg1">
                    <a:lumMod val="65000"/>
                  </a:schemeClr>
                </a:solidFill>
              </a:rPr>
              <a:t>(Garabík, 2004)</a:t>
            </a:r>
            <a:endParaRPr lang="sk-SK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000" u="sng" dirty="0"/>
              <a:t>r</a:t>
            </a:r>
            <a:r>
              <a:rPr lang="en-US" sz="2000" u="sng" dirty="0" smtClean="0"/>
              <a:t>ule-based approach</a:t>
            </a:r>
            <a:endParaRPr lang="sk-SK" sz="2000" u="sng" dirty="0"/>
          </a:p>
          <a:p>
            <a:pPr lvl="1"/>
            <a:r>
              <a:rPr lang="en-US" dirty="0" smtClean="0"/>
              <a:t>based on given set of rules:              house</a:t>
            </a:r>
            <a:r>
              <a:rPr lang="en-US" b="1" dirty="0" smtClean="0"/>
              <a:t>s </a:t>
            </a:r>
            <a:r>
              <a:rPr lang="en-US" b="1" dirty="0"/>
              <a:t>– </a:t>
            </a:r>
            <a:r>
              <a:rPr lang="en-US" dirty="0" smtClean="0"/>
              <a:t>house | wait</a:t>
            </a:r>
            <a:r>
              <a:rPr lang="en-US" b="1" dirty="0" smtClean="0"/>
              <a:t>ed</a:t>
            </a:r>
            <a:r>
              <a:rPr lang="en-US" dirty="0" smtClean="0"/>
              <a:t> - wait</a:t>
            </a:r>
            <a:endParaRPr lang="en-US" dirty="0"/>
          </a:p>
          <a:p>
            <a:pPr lvl="1"/>
            <a:r>
              <a:rPr lang="en-US" dirty="0" smtClean="0"/>
              <a:t>Slovak language has many conditions and exceptions</a:t>
            </a:r>
            <a:endParaRPr lang="sk-SK" dirty="0"/>
          </a:p>
          <a:p>
            <a:pPr lvl="2"/>
            <a:r>
              <a:rPr lang="sk-SK" dirty="0"/>
              <a:t>cti – </a:t>
            </a:r>
            <a:r>
              <a:rPr lang="sk-SK" dirty="0" smtClean="0"/>
              <a:t>česť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(honor)</a:t>
            </a:r>
            <a:endParaRPr lang="sk-SK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000" u="sng" dirty="0" smtClean="0"/>
              <a:t>combination </a:t>
            </a:r>
            <a:r>
              <a:rPr lang="sk-SK" sz="2000" u="sng" dirty="0" smtClean="0"/>
              <a:t>– Tvaroslovník</a:t>
            </a:r>
            <a:r>
              <a:rPr lang="sk-SK" sz="2000" dirty="0" smtClean="0"/>
              <a:t> </a:t>
            </a:r>
            <a:r>
              <a:rPr lang="sk-SK" sz="1400" i="1" dirty="0" smtClean="0">
                <a:solidFill>
                  <a:schemeClr val="bg1">
                    <a:lumMod val="65000"/>
                  </a:schemeClr>
                </a:solidFill>
              </a:rPr>
              <a:t>(Krajči, 2006)</a:t>
            </a:r>
            <a:endParaRPr lang="sk-SK" sz="1400" i="1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based on the existing pairs new ones are created</a:t>
            </a:r>
          </a:p>
          <a:p>
            <a:pPr lvl="1"/>
            <a:r>
              <a:rPr lang="en-US" dirty="0" smtClean="0"/>
              <a:t>find similar word based on the longest suffix</a:t>
            </a:r>
            <a:endParaRPr lang="sk-SK" dirty="0" smtClean="0"/>
          </a:p>
          <a:p>
            <a:pPr lvl="1"/>
            <a:r>
              <a:rPr lang="sk-SK" dirty="0" smtClean="0"/>
              <a:t>pon</a:t>
            </a:r>
            <a:r>
              <a:rPr lang="sk-SK" b="1" u="sng" dirty="0" smtClean="0"/>
              <a:t>úk</a:t>
            </a:r>
            <a:r>
              <a:rPr lang="sk-SK" dirty="0" smtClean="0"/>
              <a:t> pon</a:t>
            </a:r>
            <a:r>
              <a:rPr lang="sk-SK" b="1" u="sng" dirty="0" smtClean="0"/>
              <a:t>uka</a:t>
            </a:r>
            <a:r>
              <a:rPr lang="en-US" dirty="0" smtClean="0"/>
              <a:t> </a:t>
            </a:r>
            <a:r>
              <a:rPr lang="sk-SK" dirty="0"/>
              <a:t> </a:t>
            </a:r>
            <a:r>
              <a:rPr lang="sk-SK" dirty="0" smtClean="0"/>
              <a:t>         r</a:t>
            </a:r>
            <a:r>
              <a:rPr lang="sk-SK" b="1" u="sng" dirty="0" smtClean="0"/>
              <a:t>úk</a:t>
            </a:r>
            <a:r>
              <a:rPr lang="sk-SK" b="1" dirty="0" smtClean="0"/>
              <a:t> </a:t>
            </a:r>
            <a:r>
              <a:rPr lang="sk-SK" dirty="0" smtClean="0"/>
              <a:t>r</a:t>
            </a:r>
            <a:r>
              <a:rPr lang="sk-SK" b="1" u="sng" dirty="0" smtClean="0"/>
              <a:t>uka</a:t>
            </a:r>
            <a:r>
              <a:rPr lang="en-US" b="1" dirty="0" smtClean="0"/>
              <a:t>    </a:t>
            </a:r>
            <a:r>
              <a:rPr lang="en-US" i="1" u="sng" dirty="0" smtClean="0">
                <a:solidFill>
                  <a:schemeClr val="bg1">
                    <a:lumMod val="65000"/>
                  </a:schemeClr>
                </a:solidFill>
              </a:rPr>
              <a:t>(offer, hand)</a:t>
            </a:r>
            <a:endParaRPr lang="sk-SK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99873" y="5343826"/>
            <a:ext cx="3155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51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66354"/>
          </a:xfrm>
        </p:spPr>
        <p:txBody>
          <a:bodyPr/>
          <a:lstStyle/>
          <a:p>
            <a:r>
              <a:rPr lang="en-US" dirty="0" smtClean="0"/>
              <a:t>Vector models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captures relationships between words</a:t>
            </a:r>
          </a:p>
          <a:p>
            <a:r>
              <a:rPr lang="en-US" sz="2000" dirty="0" smtClean="0"/>
              <a:t>semantic and grammatical relationships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400" i="1" dirty="0" err="1" smtClean="0">
                <a:solidFill>
                  <a:schemeClr val="bg1">
                    <a:lumMod val="65000"/>
                  </a:schemeClr>
                </a:solidFill>
              </a:rPr>
              <a:t>Mikolov</a:t>
            </a:r>
            <a:r>
              <a:rPr lang="en-US" sz="1400" i="1" dirty="0" smtClean="0">
                <a:solidFill>
                  <a:schemeClr val="bg1">
                    <a:lumMod val="65000"/>
                  </a:schemeClr>
                </a:solidFill>
              </a:rPr>
              <a:t>, 2013)</a:t>
            </a:r>
            <a:endParaRPr lang="sk-SK" i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000" dirty="0" smtClean="0"/>
              <a:t>faster and more accurate training by utilizing neural networks</a:t>
            </a:r>
            <a:endParaRPr lang="en-US" sz="2000" dirty="0"/>
          </a:p>
          <a:p>
            <a:r>
              <a:rPr lang="en-US" sz="2000" dirty="0" smtClean="0"/>
              <a:t>arithmetic operations</a:t>
            </a:r>
          </a:p>
          <a:p>
            <a:r>
              <a:rPr lang="en-US" sz="2000" dirty="0" smtClean="0"/>
              <a:t>every word is represented by N-dimensional latent vector</a:t>
            </a:r>
            <a:br>
              <a:rPr lang="en-US" sz="2000" dirty="0" smtClean="0"/>
            </a:br>
            <a:r>
              <a:rPr lang="en-US" sz="2000" i="1" dirty="0" smtClean="0"/>
              <a:t>(N between 100-300)</a:t>
            </a:r>
          </a:p>
          <a:p>
            <a:pPr marL="0" indent="0">
              <a:buNone/>
            </a:pPr>
            <a:endParaRPr lang="en-US" sz="2000" i="1" dirty="0"/>
          </a:p>
          <a:p>
            <a:r>
              <a:rPr lang="en-US" sz="2000" dirty="0"/>
              <a:t>word2vec </a:t>
            </a:r>
            <a:r>
              <a:rPr lang="en-US" sz="2000" dirty="0" smtClean="0"/>
              <a:t>tool by Google</a:t>
            </a:r>
            <a:endParaRPr lang="sk-SK" sz="2000" dirty="0"/>
          </a:p>
          <a:p>
            <a:pPr marL="0" indent="0">
              <a:buNone/>
            </a:pPr>
            <a:endParaRPr lang="sk-SK" sz="1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8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Vector models of words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8405" y="2365419"/>
            <a:ext cx="5140670" cy="389981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6161" y="1095547"/>
            <a:ext cx="7361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vector</a:t>
            </a:r>
            <a:r>
              <a:rPr lang="en-US" i="1" dirty="0" smtClean="0"/>
              <a:t>(“king”</a:t>
            </a:r>
            <a:r>
              <a:rPr lang="sk-SK" dirty="0" smtClean="0"/>
              <a:t>) </a:t>
            </a:r>
            <a:r>
              <a:rPr lang="sk-SK" dirty="0"/>
              <a:t>– </a:t>
            </a:r>
            <a:r>
              <a:rPr lang="en-US" dirty="0" smtClean="0"/>
              <a:t>vector</a:t>
            </a:r>
            <a:r>
              <a:rPr lang="sk-SK" dirty="0" smtClean="0"/>
              <a:t>(</a:t>
            </a:r>
            <a:r>
              <a:rPr lang="en-US" dirty="0" smtClean="0"/>
              <a:t>“</a:t>
            </a:r>
            <a:r>
              <a:rPr lang="en-US" i="1" dirty="0" smtClean="0"/>
              <a:t>man”</a:t>
            </a:r>
            <a:r>
              <a:rPr lang="sk-SK" dirty="0" smtClean="0"/>
              <a:t>) </a:t>
            </a:r>
            <a:r>
              <a:rPr lang="sk-SK" dirty="0"/>
              <a:t>+ </a:t>
            </a:r>
            <a:r>
              <a:rPr lang="en-US" dirty="0" smtClean="0"/>
              <a:t>vector</a:t>
            </a:r>
            <a:r>
              <a:rPr lang="sk-SK" dirty="0" smtClean="0"/>
              <a:t>(</a:t>
            </a:r>
            <a:r>
              <a:rPr lang="en-US" dirty="0" smtClean="0"/>
              <a:t>“</a:t>
            </a:r>
            <a:r>
              <a:rPr lang="en-US" i="1" dirty="0" smtClean="0"/>
              <a:t>woman”</a:t>
            </a:r>
            <a:r>
              <a:rPr lang="sk-SK" dirty="0" smtClean="0"/>
              <a:t>) </a:t>
            </a:r>
            <a:r>
              <a:rPr lang="sk-SK" dirty="0"/>
              <a:t>= </a:t>
            </a:r>
            <a:r>
              <a:rPr lang="en-US" dirty="0" smtClean="0"/>
              <a:t>vector</a:t>
            </a:r>
            <a:r>
              <a:rPr lang="sk-SK" dirty="0" smtClean="0"/>
              <a:t>(</a:t>
            </a:r>
            <a:r>
              <a:rPr lang="en-US" dirty="0" smtClean="0"/>
              <a:t>“</a:t>
            </a:r>
            <a:r>
              <a:rPr lang="en-US" i="1" dirty="0" smtClean="0"/>
              <a:t>queen”</a:t>
            </a:r>
            <a:r>
              <a:rPr lang="sk-SK" dirty="0" smtClean="0"/>
              <a:t>)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man </a:t>
            </a:r>
            <a:r>
              <a:rPr lang="en-US" dirty="0" smtClean="0"/>
              <a:t>to </a:t>
            </a:r>
            <a:r>
              <a:rPr lang="en-US" i="1" dirty="0" smtClean="0"/>
              <a:t>woman</a:t>
            </a:r>
            <a:r>
              <a:rPr lang="en-US" dirty="0" smtClean="0"/>
              <a:t> is similar as </a:t>
            </a:r>
            <a:r>
              <a:rPr lang="en-US" i="1" dirty="0" smtClean="0"/>
              <a:t>king</a:t>
            </a:r>
            <a:r>
              <a:rPr lang="en-US" dirty="0" smtClean="0"/>
              <a:t> to </a:t>
            </a:r>
            <a:r>
              <a:rPr lang="en-US" i="1" dirty="0" smtClean="0"/>
              <a:t>queen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611779"/>
            <a:ext cx="62157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https://code.google.com/p/word2vec/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0143" y="5508171"/>
            <a:ext cx="881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KING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60813" y="3839491"/>
            <a:ext cx="12464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0143" y="5513618"/>
            <a:ext cx="88174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KING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9070" y="4470862"/>
            <a:ext cx="12464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7936" y="2785300"/>
            <a:ext cx="12464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WOMAN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1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03" y="1124818"/>
            <a:ext cx="6934853" cy="48180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66354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ur approach - idea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9690" y="6106891"/>
            <a:ext cx="3124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vodn</a:t>
            </a:r>
            <a:r>
              <a:rPr lang="sk-SK" sz="1600" dirty="0" smtClean="0">
                <a:solidFill>
                  <a:schemeClr val="bg1">
                    <a:lumMod val="50000"/>
                  </a:schemeClr>
                </a:solidFill>
              </a:rPr>
              <a:t>ík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vodyanoy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k-SK" sz="1600" dirty="0" err="1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odn</a:t>
            </a:r>
            <a:r>
              <a:rPr lang="sk-SK" sz="1600" dirty="0" smtClean="0">
                <a:solidFill>
                  <a:schemeClr val="bg1">
                    <a:lumMod val="50000"/>
                  </a:schemeClr>
                </a:solidFill>
              </a:rPr>
              <a:t>íkom – with vodynaoy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1144" y="6106891"/>
            <a:ext cx="3124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chemeClr val="bg1">
                    <a:lumMod val="50000"/>
                  </a:schemeClr>
                </a:solidFill>
              </a:rPr>
              <a:t>rybník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sk-SK" sz="1600" dirty="0" smtClean="0">
                <a:solidFill>
                  <a:schemeClr val="bg1">
                    <a:lumMod val="50000"/>
                  </a:schemeClr>
                </a:solidFill>
              </a:rPr>
              <a:t>pond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/ lake</a:t>
            </a:r>
          </a:p>
          <a:p>
            <a:r>
              <a:rPr lang="sk-SK" sz="1600" dirty="0" smtClean="0">
                <a:solidFill>
                  <a:schemeClr val="bg1">
                    <a:lumMod val="50000"/>
                  </a:schemeClr>
                </a:solidFill>
              </a:rPr>
              <a:t>rybníkom – with pond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5217"/>
          <a:stretch/>
        </p:blipFill>
        <p:spPr>
          <a:xfrm>
            <a:off x="2119889" y="2437315"/>
            <a:ext cx="6152843" cy="3958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3" y="365760"/>
            <a:ext cx="7326329" cy="723626"/>
          </a:xfrm>
        </p:spPr>
        <p:txBody>
          <a:bodyPr>
            <a:normAutofit/>
          </a:bodyPr>
          <a:lstStyle/>
          <a:p>
            <a:r>
              <a:rPr lang="en-US" sz="3600" dirty="0"/>
              <a:t>Lemmatization utilizing vector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691322"/>
            <a:ext cx="6997446" cy="51666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need to know correct vector shift</a:t>
            </a:r>
            <a:endParaRPr lang="sk-SK" sz="2000" dirty="0" smtClean="0"/>
          </a:p>
          <a:p>
            <a:r>
              <a:rPr lang="en-US" sz="2000" dirty="0" smtClean="0"/>
              <a:t>we can observe similar known pairs and their vector shifts</a:t>
            </a: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5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auto-select several similar pairs</a:t>
            </a:r>
            <a:br>
              <a:rPr lang="en-US" sz="2000" dirty="0" smtClean="0"/>
            </a:br>
            <a:r>
              <a:rPr lang="en-US" sz="2000" dirty="0" smtClean="0"/>
              <a:t>from reference dictionary</a:t>
            </a: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for each pair and the input word calculate</a:t>
            </a:r>
            <a:br>
              <a:rPr lang="en-US" sz="2000" dirty="0" smtClean="0"/>
            </a:br>
            <a:r>
              <a:rPr lang="en-US" sz="2000" dirty="0" smtClean="0"/>
              <a:t>lemma candidates</a:t>
            </a: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choose the best candidate based on given</a:t>
            </a:r>
            <a:br>
              <a:rPr lang="en-US" sz="2000" dirty="0" smtClean="0"/>
            </a:br>
            <a:r>
              <a:rPr lang="en-US" sz="2000" dirty="0" smtClean="0"/>
              <a:t>weights</a:t>
            </a: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endParaRPr lang="sk-SK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1028" name="Picture 4" descr="http://images.clipartpanda.com/dent-clipart-10-tooth-black-gear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59" y="4183811"/>
            <a:ext cx="423980" cy="42255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2377621" y="2878384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Reference pairs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638221" y="2878384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Input word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812891" y="2895065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Vector model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77332" y="4256589"/>
            <a:ext cx="11309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Algorithm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648450" y="5647305"/>
            <a:ext cx="12382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Lemma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677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298" y="1175657"/>
            <a:ext cx="1995586" cy="1436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09897"/>
          </a:xfrm>
        </p:spPr>
        <p:txBody>
          <a:bodyPr/>
          <a:lstStyle/>
          <a:p>
            <a:r>
              <a:rPr lang="en-US" dirty="0" smtClean="0"/>
              <a:t>Relevant reference pairs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632857"/>
            <a:ext cx="6446520" cy="4547281"/>
          </a:xfrm>
        </p:spPr>
        <p:txBody>
          <a:bodyPr/>
          <a:lstStyle/>
          <a:p>
            <a:endParaRPr lang="en-US" sz="2000" dirty="0" smtClean="0"/>
          </a:p>
          <a:p>
            <a:r>
              <a:rPr lang="sk-SK" sz="2000" dirty="0" smtClean="0"/>
              <a:t>R1 – </a:t>
            </a:r>
            <a:r>
              <a:rPr lang="en-US" sz="2000" dirty="0"/>
              <a:t>S</a:t>
            </a:r>
            <a:r>
              <a:rPr lang="en-US" sz="2000" dirty="0" smtClean="0"/>
              <a:t>uffix length</a:t>
            </a:r>
            <a:endParaRPr lang="sk-SK" sz="2000" dirty="0" smtClean="0"/>
          </a:p>
          <a:p>
            <a:pPr lvl="1"/>
            <a:r>
              <a:rPr lang="sk-SK" i="1" dirty="0" smtClean="0"/>
              <a:t>autom</a:t>
            </a:r>
            <a:r>
              <a:rPr lang="sk-SK" dirty="0" smtClean="0"/>
              <a:t>: p</a:t>
            </a:r>
            <a:r>
              <a:rPr lang="en-US" b="1" u="sng" dirty="0" smtClean="0"/>
              <a:t>u</a:t>
            </a:r>
            <a:r>
              <a:rPr lang="sk-SK" b="1" u="sng" dirty="0" smtClean="0"/>
              <a:t>tom</a:t>
            </a:r>
            <a:r>
              <a:rPr lang="sk-SK" dirty="0" smtClean="0"/>
              <a:t>, plo</a:t>
            </a:r>
            <a:r>
              <a:rPr lang="sk-SK" b="1" u="sng" dirty="0" smtClean="0"/>
              <a:t>tom</a:t>
            </a:r>
            <a:r>
              <a:rPr lang="sk-SK" dirty="0" smtClean="0"/>
              <a:t>, vlak</a:t>
            </a:r>
            <a:r>
              <a:rPr lang="sk-SK" b="1" u="sng" dirty="0" smtClean="0"/>
              <a:t>om</a:t>
            </a:r>
            <a:endParaRPr lang="sk-SK" b="1" dirty="0" smtClean="0"/>
          </a:p>
          <a:p>
            <a:r>
              <a:rPr lang="sk-SK" sz="2000" dirty="0" smtClean="0"/>
              <a:t>R</a:t>
            </a:r>
            <a:r>
              <a:rPr lang="en-US" sz="2000" dirty="0" smtClean="0"/>
              <a:t>2</a:t>
            </a:r>
            <a:r>
              <a:rPr lang="sk-SK" sz="2000" dirty="0" smtClean="0"/>
              <a:t> </a:t>
            </a:r>
            <a:r>
              <a:rPr lang="sk-SK" sz="2000" dirty="0"/>
              <a:t>– </a:t>
            </a:r>
            <a:r>
              <a:rPr lang="en-US" sz="2000" dirty="0" smtClean="0"/>
              <a:t>Cosine similarity</a:t>
            </a:r>
            <a:endParaRPr lang="sk-SK" sz="2000" dirty="0"/>
          </a:p>
          <a:p>
            <a:pPr lvl="1"/>
            <a:r>
              <a:rPr lang="en-US" dirty="0" smtClean="0"/>
              <a:t>semantically closest words</a:t>
            </a:r>
            <a:endParaRPr lang="sk-SK" dirty="0"/>
          </a:p>
          <a:p>
            <a:pPr lvl="1"/>
            <a:r>
              <a:rPr lang="en-US" dirty="0" smtClean="0"/>
              <a:t>obtained from the vector model</a:t>
            </a:r>
            <a:endParaRPr lang="sk-SK" dirty="0"/>
          </a:p>
          <a:p>
            <a:pPr lvl="1"/>
            <a:r>
              <a:rPr lang="sk-SK" i="1" dirty="0"/>
              <a:t>autom</a:t>
            </a:r>
            <a:r>
              <a:rPr lang="sk-SK" dirty="0"/>
              <a:t>: autobusom, šoférom, </a:t>
            </a:r>
            <a:r>
              <a:rPr lang="sk-SK" dirty="0" smtClean="0"/>
              <a:t>kolese</a:t>
            </a:r>
            <a:endParaRPr lang="en-US" sz="2000" dirty="0" smtClean="0"/>
          </a:p>
          <a:p>
            <a:r>
              <a:rPr lang="sk-SK" sz="2000" dirty="0" smtClean="0"/>
              <a:t>R</a:t>
            </a:r>
            <a:r>
              <a:rPr lang="en-US" sz="2000" dirty="0" smtClean="0"/>
              <a:t>3</a:t>
            </a:r>
            <a:r>
              <a:rPr lang="sk-SK" sz="2000" dirty="0" smtClean="0"/>
              <a:t> – </a:t>
            </a:r>
            <a:r>
              <a:rPr lang="en-US" sz="2000" dirty="0"/>
              <a:t>G</a:t>
            </a:r>
            <a:r>
              <a:rPr lang="en-US" sz="2000" dirty="0" smtClean="0"/>
              <a:t>rammatical categories</a:t>
            </a:r>
            <a:endParaRPr lang="sk-SK" sz="2000" dirty="0" smtClean="0"/>
          </a:p>
          <a:p>
            <a:pPr lvl="1"/>
            <a:r>
              <a:rPr lang="en-US" dirty="0" smtClean="0"/>
              <a:t>reference pairs are grouped into categories</a:t>
            </a:r>
          </a:p>
          <a:p>
            <a:pPr lvl="1"/>
            <a:r>
              <a:rPr lang="en-US" dirty="0" smtClean="0"/>
              <a:t>for the input word we know which category to select from</a:t>
            </a:r>
            <a:endParaRPr lang="sk-SK" dirty="0" smtClean="0"/>
          </a:p>
          <a:p>
            <a:pPr lvl="1"/>
            <a:r>
              <a:rPr lang="en-US" dirty="0" smtClean="0"/>
              <a:t>e.g. </a:t>
            </a:r>
            <a:r>
              <a:rPr lang="en-US" dirty="0"/>
              <a:t>S</a:t>
            </a:r>
            <a:r>
              <a:rPr lang="sk-SK" dirty="0" smtClean="0"/>
              <a:t>ingul</a:t>
            </a:r>
            <a:r>
              <a:rPr lang="en-US" dirty="0" smtClean="0"/>
              <a:t>a</a:t>
            </a:r>
            <a:r>
              <a:rPr lang="sk-SK" dirty="0" smtClean="0"/>
              <a:t>r, </a:t>
            </a:r>
            <a:r>
              <a:rPr lang="en-US" dirty="0"/>
              <a:t>L</a:t>
            </a:r>
            <a:r>
              <a:rPr lang="sk-SK" dirty="0" smtClean="0"/>
              <a:t>ok</a:t>
            </a:r>
            <a:r>
              <a:rPr lang="en-US" dirty="0" smtClean="0"/>
              <a:t>al case, gender “</a:t>
            </a:r>
            <a:r>
              <a:rPr lang="en-US" dirty="0" err="1" smtClean="0"/>
              <a:t>mesto</a:t>
            </a:r>
            <a:r>
              <a:rPr lang="en-US" dirty="0" smtClean="0"/>
              <a:t>”</a:t>
            </a:r>
          </a:p>
          <a:p>
            <a:pPr lvl="1"/>
            <a:r>
              <a:rPr lang="sk-SK" i="1" dirty="0" smtClean="0"/>
              <a:t>autom</a:t>
            </a:r>
            <a:r>
              <a:rPr lang="sk-SK" dirty="0"/>
              <a:t>: mestom, hniezdom, </a:t>
            </a:r>
            <a:r>
              <a:rPr lang="sk-SK" dirty="0" smtClean="0"/>
              <a:t>cestom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5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candidate weight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533498"/>
          </a:xfrm>
        </p:spPr>
        <p:txBody>
          <a:bodyPr>
            <a:norm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very candidate is given a weight  based on the similarity with the input word</a:t>
            </a:r>
            <a:endParaRPr lang="sk-SK" sz="2000" dirty="0" smtClean="0"/>
          </a:p>
          <a:p>
            <a:r>
              <a:rPr lang="sk-SK" sz="2000" dirty="0" smtClean="0"/>
              <a:t>le</a:t>
            </a:r>
            <a:r>
              <a:rPr lang="en-US" sz="2000" dirty="0" smtClean="0"/>
              <a:t>m</a:t>
            </a:r>
            <a:r>
              <a:rPr lang="sk-SK" sz="2000" dirty="0" smtClean="0"/>
              <a:t>ma </a:t>
            </a:r>
            <a:r>
              <a:rPr lang="en-US" sz="2000" dirty="0"/>
              <a:t>i</a:t>
            </a:r>
            <a:r>
              <a:rPr lang="en-US" sz="2000" dirty="0" smtClean="0"/>
              <a:t>s similar to the input word</a:t>
            </a:r>
            <a:endParaRPr lang="sk-SK" sz="2000" dirty="0" smtClean="0"/>
          </a:p>
          <a:p>
            <a:r>
              <a:rPr lang="en-US" sz="2000" dirty="0"/>
              <a:t>f</a:t>
            </a:r>
            <a:r>
              <a:rPr lang="en-US" sz="2000" dirty="0" smtClean="0"/>
              <a:t>or the input word</a:t>
            </a:r>
            <a:r>
              <a:rPr lang="sk-SK" sz="2000" dirty="0" smtClean="0"/>
              <a:t> </a:t>
            </a:r>
            <a:r>
              <a:rPr lang="sk-SK" sz="2000" i="1" dirty="0" smtClean="0"/>
              <a:t>autom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(with car) </a:t>
            </a:r>
            <a:r>
              <a:rPr lang="en-US" sz="2000" dirty="0" smtClean="0"/>
              <a:t>it is obvious that </a:t>
            </a:r>
            <a:r>
              <a:rPr lang="en-US" sz="2000" i="1" dirty="0" err="1" smtClean="0"/>
              <a:t>slon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(elephant) </a:t>
            </a:r>
            <a:r>
              <a:rPr lang="en-US" sz="2000" i="1" dirty="0" smtClean="0"/>
              <a:t>is not a correct lemma</a:t>
            </a:r>
          </a:p>
          <a:p>
            <a:pPr marL="0" indent="0">
              <a:buNone/>
            </a:pPr>
            <a:endParaRPr lang="sk-SK" sz="2000" dirty="0"/>
          </a:p>
          <a:p>
            <a:r>
              <a:rPr lang="en-US" sz="2000" dirty="0" smtClean="0"/>
              <a:t>DM0: Ignored</a:t>
            </a:r>
            <a:r>
              <a:rPr lang="en-US" sz="1600" dirty="0" smtClean="0"/>
              <a:t> (weight = 1)</a:t>
            </a:r>
            <a:endParaRPr lang="en-US" sz="2000" dirty="0" smtClean="0"/>
          </a:p>
          <a:p>
            <a:r>
              <a:rPr lang="en-US" sz="2000" dirty="0" smtClean="0"/>
              <a:t>DM1: </a:t>
            </a:r>
            <a:r>
              <a:rPr lang="en-US" sz="2000" dirty="0" err="1" smtClean="0"/>
              <a:t>Levenshtein</a:t>
            </a:r>
            <a:r>
              <a:rPr lang="en-US" sz="2000" dirty="0" smtClean="0"/>
              <a:t> distance</a:t>
            </a:r>
          </a:p>
          <a:p>
            <a:r>
              <a:rPr lang="en-US" sz="2000" dirty="0" smtClean="0"/>
              <a:t>DM2: </a:t>
            </a:r>
            <a:r>
              <a:rPr lang="en-US" sz="2000" dirty="0" err="1" smtClean="0"/>
              <a:t>Jaro</a:t>
            </a:r>
            <a:r>
              <a:rPr lang="en-US" sz="2000" dirty="0" smtClean="0"/>
              <a:t>-Winkler distance</a:t>
            </a:r>
          </a:p>
          <a:p>
            <a:r>
              <a:rPr lang="en-US" sz="2000" dirty="0" smtClean="0"/>
              <a:t>DM3: Relative prefix length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</a:t>
            </a:r>
            <a:endParaRPr lang="sk-SK" dirty="0" smtClean="0"/>
          </a:p>
          <a:p>
            <a:r>
              <a:rPr lang="sk-SK" dirty="0" smtClean="0"/>
              <a:t>1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057" y="246991"/>
            <a:ext cx="2005888" cy="144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36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762</Words>
  <Application>Microsoft Office PowerPoint</Application>
  <PresentationFormat>On-screen Show (4:3)</PresentationFormat>
  <Paragraphs>175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Schoolbook</vt:lpstr>
      <vt:lpstr>Wingdings 2</vt:lpstr>
      <vt:lpstr>View</vt:lpstr>
      <vt:lpstr>Utilizing vector models for automatic text lemmatization</vt:lpstr>
      <vt:lpstr>Lemmatization</vt:lpstr>
      <vt:lpstr>Related work</vt:lpstr>
      <vt:lpstr>Vector models of words</vt:lpstr>
      <vt:lpstr>Vector models of words</vt:lpstr>
      <vt:lpstr>Our approach - idea</vt:lpstr>
      <vt:lpstr>Lemmatization utilizing vector models</vt:lpstr>
      <vt:lpstr>Relevant reference pairs selection</vt:lpstr>
      <vt:lpstr>Lemma candidate weight computation</vt:lpstr>
      <vt:lpstr>Input / Output example</vt:lpstr>
      <vt:lpstr>Evaluation</vt:lpstr>
      <vt:lpstr>Evaluation – results (1)</vt:lpstr>
      <vt:lpstr>Evaluation – results (1)</vt:lpstr>
      <vt:lpstr>Evaluation – results (2)</vt:lpstr>
      <vt:lpstr>Evaluation – results (3)</vt:lpstr>
      <vt:lpstr>Conclusion</vt:lpstr>
    </vt:vector>
  </TitlesOfParts>
  <Company>Johnson Controls,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Využitie vektorového modelu slov pre spracovanie textu na Webe</dc:title>
  <dc:creator>Ladislav Gallay</dc:creator>
  <cp:lastModifiedBy>Ladislav Gallay</cp:lastModifiedBy>
  <cp:revision>83</cp:revision>
  <dcterms:created xsi:type="dcterms:W3CDTF">2015-06-14T07:09:37Z</dcterms:created>
  <dcterms:modified xsi:type="dcterms:W3CDTF">2016-01-25T12:12:55Z</dcterms:modified>
</cp:coreProperties>
</file>